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704" r:id="rId3"/>
  </p:sldMasterIdLst>
  <p:notesMasterIdLst>
    <p:notesMasterId r:id="rId39"/>
  </p:notesMasterIdLst>
  <p:handoutMasterIdLst>
    <p:handoutMasterId r:id="rId40"/>
  </p:handoutMasterIdLst>
  <p:sldIdLst>
    <p:sldId id="292" r:id="rId4"/>
    <p:sldId id="396" r:id="rId5"/>
    <p:sldId id="409" r:id="rId6"/>
    <p:sldId id="419" r:id="rId7"/>
    <p:sldId id="413" r:id="rId8"/>
    <p:sldId id="440" r:id="rId9"/>
    <p:sldId id="423" r:id="rId10"/>
    <p:sldId id="412" r:id="rId11"/>
    <p:sldId id="414" r:id="rId12"/>
    <p:sldId id="415" r:id="rId13"/>
    <p:sldId id="416" r:id="rId14"/>
    <p:sldId id="417" r:id="rId15"/>
    <p:sldId id="420" r:id="rId16"/>
    <p:sldId id="418" r:id="rId17"/>
    <p:sldId id="425" r:id="rId18"/>
    <p:sldId id="426" r:id="rId19"/>
    <p:sldId id="441" r:id="rId20"/>
    <p:sldId id="442" r:id="rId21"/>
    <p:sldId id="428" r:id="rId22"/>
    <p:sldId id="429" r:id="rId23"/>
    <p:sldId id="430" r:id="rId24"/>
    <p:sldId id="431" r:id="rId25"/>
    <p:sldId id="432" r:id="rId26"/>
    <p:sldId id="434" r:id="rId27"/>
    <p:sldId id="435" r:id="rId28"/>
    <p:sldId id="436" r:id="rId29"/>
    <p:sldId id="438" r:id="rId30"/>
    <p:sldId id="439" r:id="rId31"/>
    <p:sldId id="424" r:id="rId32"/>
    <p:sldId id="327" r:id="rId33"/>
    <p:sldId id="310" r:id="rId34"/>
    <p:sldId id="314" r:id="rId35"/>
    <p:sldId id="354" r:id="rId36"/>
    <p:sldId id="395" r:id="rId37"/>
    <p:sldId id="407" r:id="rId3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508" autoAdjust="0"/>
  </p:normalViewPr>
  <p:slideViewPr>
    <p:cSldViewPr>
      <p:cViewPr>
        <p:scale>
          <a:sx n="84" d="100"/>
          <a:sy n="84" d="100"/>
        </p:scale>
        <p:origin x="3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78" y="-102"/>
      </p:cViewPr>
      <p:guideLst>
        <p:guide orient="horz" pos="3132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D0F94BB6-2B51-45EC-A9A3-9D762E1C523D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DA66B9D5-39E0-444A-A39B-C7D11B56551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4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85374B43-8158-47C1-926E-5C225D5274DE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09A25738-5FF5-4D1F-B940-01F9ABEEBC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3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Present</a:t>
            </a:r>
            <a:r>
              <a:rPr lang="en-GB" b="1" baseline="0" dirty="0" smtClean="0"/>
              <a:t> yourself and your background.</a:t>
            </a:r>
            <a:endParaRPr lang="en-GB" b="1" dirty="0" smtClean="0"/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Good </a:t>
            </a:r>
            <a:r>
              <a:rPr lang="fr-BE" dirty="0" err="1" smtClean="0"/>
              <a:t>morning</a:t>
            </a:r>
            <a:r>
              <a:rPr lang="fr-BE" dirty="0" smtClean="0"/>
              <a:t>,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name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3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2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dirty="0" smtClean="0"/>
              <a:t>A Twinning is a project between </a:t>
            </a:r>
            <a:r>
              <a:rPr lang="en-GB" sz="1200" b="1" i="0" dirty="0" smtClean="0"/>
              <a:t>Public Administrations – </a:t>
            </a:r>
            <a:r>
              <a:rPr lang="en-GB" sz="1200" b="0" i="0" dirty="0" smtClean="0"/>
              <a:t>from</a:t>
            </a:r>
            <a:r>
              <a:rPr lang="en-GB" sz="1200" b="0" i="0" baseline="0" dirty="0" smtClean="0"/>
              <a:t> </a:t>
            </a:r>
            <a:r>
              <a:rPr lang="en-GB" sz="1200" i="0" dirty="0" smtClean="0"/>
              <a:t>European Union (EU) Member State(s) (MS) and  the similar Public Administration form</a:t>
            </a:r>
            <a:r>
              <a:rPr lang="en-GB" sz="1200" i="0" baseline="0" dirty="0" smtClean="0"/>
              <a:t> a Partner Country </a:t>
            </a:r>
            <a:r>
              <a:rPr lang="en-GB" sz="1200" i="0" dirty="0" smtClean="0"/>
              <a:t>in the Pre-accession (IPA) Region</a:t>
            </a:r>
            <a:r>
              <a:rPr lang="en-GB" i="0" dirty="0" smtClean="0"/>
              <a:t> </a:t>
            </a:r>
            <a:r>
              <a:rPr lang="en-GB" sz="1200" i="0" dirty="0" smtClean="0"/>
              <a:t>or neighbourhood Region. (ENI)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7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dirty="0" smtClean="0"/>
              <a:t>Use best expertise to assist on the Twinning Fiche description.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NB: Hard </a:t>
            </a:r>
            <a:r>
              <a:rPr lang="da-DK" dirty="0" err="1" smtClean="0"/>
              <a:t>Acquis</a:t>
            </a:r>
            <a:r>
              <a:rPr lang="da-DK" dirty="0" smtClean="0"/>
              <a:t> and Soft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Acquis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3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b="1" i="0" dirty="0" smtClean="0"/>
              <a:t>In 2004 The Twinning instrument was also made available to Neighbourhood countries</a:t>
            </a:r>
          </a:p>
          <a:p>
            <a:pPr algn="just"/>
            <a:endParaRPr lang="en-GB" sz="1200" b="1" i="0" dirty="0" smtClean="0"/>
          </a:p>
          <a:p>
            <a:pPr algn="just"/>
            <a:r>
              <a:rPr lang="en-GB" sz="1200" b="1" i="0" dirty="0" smtClean="0"/>
              <a:t>It aims at upgrading/modernising an administration though training, reorganisation as well as drafting of laws and regulations through legal approximation</a:t>
            </a:r>
          </a:p>
          <a:p>
            <a:pPr algn="just"/>
            <a:endParaRPr lang="en-GB" sz="1200" b="1" i="0" dirty="0" smtClean="0"/>
          </a:p>
          <a:p>
            <a:pPr algn="just"/>
            <a:r>
              <a:rPr lang="en-GB" sz="1200" b="1" i="0" dirty="0" smtClean="0"/>
              <a:t>...and to respond to agreements (cooperation or association).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1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Croatia </a:t>
            </a:r>
            <a:r>
              <a:rPr lang="fr-BE" dirty="0" err="1" smtClean="0"/>
              <a:t>special</a:t>
            </a:r>
            <a:r>
              <a:rPr lang="fr-BE" dirty="0" smtClean="0"/>
              <a:t> case </a:t>
            </a:r>
            <a:r>
              <a:rPr lang="fr-BE" dirty="0" err="1" smtClean="0"/>
              <a:t>conferred</a:t>
            </a:r>
            <a:r>
              <a:rPr lang="fr-BE" dirty="0" smtClean="0"/>
              <a:t> management power </a:t>
            </a:r>
            <a:r>
              <a:rPr lang="fr-BE" dirty="0" err="1" smtClean="0"/>
              <a:t>without</a:t>
            </a:r>
            <a:r>
              <a:rPr lang="fr-BE" dirty="0" smtClean="0"/>
              <a:t> ex ante control, </a:t>
            </a:r>
            <a:r>
              <a:rPr lang="fr-BE" dirty="0" err="1" smtClean="0"/>
              <a:t>very</a:t>
            </a:r>
            <a:r>
              <a:rPr lang="fr-BE" dirty="0" smtClean="0"/>
              <a:t> active in </a:t>
            </a:r>
            <a:r>
              <a:rPr lang="fr-BE" dirty="0" err="1" smtClean="0"/>
              <a:t>circulating</a:t>
            </a:r>
            <a:r>
              <a:rPr lang="fr-BE" dirty="0" smtClean="0"/>
              <a:t> Twinning fiches </a:t>
            </a:r>
            <a:r>
              <a:rPr lang="fr-BE" dirty="0" err="1" smtClean="0"/>
              <a:t>mostly</a:t>
            </a:r>
            <a:r>
              <a:rPr lang="fr-BE" dirty="0" smtClean="0"/>
              <a:t> TWG lights </a:t>
            </a:r>
            <a:r>
              <a:rPr lang="fr-BE" dirty="0" err="1" smtClean="0"/>
              <a:t>until</a:t>
            </a:r>
            <a:r>
              <a:rPr lang="fr-BE" dirty="0" smtClean="0"/>
              <a:t> </a:t>
            </a:r>
            <a:r>
              <a:rPr lang="fr-BE" dirty="0" err="1" smtClean="0"/>
              <a:t>December</a:t>
            </a:r>
            <a:r>
              <a:rPr lang="fr-BE" dirty="0" smtClean="0"/>
              <a:t> 2016 and </a:t>
            </a:r>
            <a:r>
              <a:rPr lang="fr-BE" dirty="0" err="1" smtClean="0"/>
              <a:t>participating</a:t>
            </a:r>
            <a:r>
              <a:rPr lang="fr-BE" dirty="0" smtClean="0"/>
              <a:t> in calls </a:t>
            </a:r>
            <a:r>
              <a:rPr lang="fr-BE" dirty="0" err="1" smtClean="0"/>
              <a:t>most</a:t>
            </a:r>
            <a:r>
              <a:rPr lang="fr-BE" dirty="0" smtClean="0"/>
              <a:t> of the time as junior </a:t>
            </a:r>
            <a:r>
              <a:rPr lang="fr-BE" dirty="0" err="1" smtClean="0"/>
              <a:t>partner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Iceland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39" y="4721660"/>
            <a:ext cx="5445138" cy="4476832"/>
          </a:xfrm>
          <a:noFill/>
        </p:spPr>
        <p:txBody>
          <a:bodyPr/>
          <a:lstStyle/>
          <a:p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50245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5738-5FF5-4D1F-B940-01F9ABEEBCC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7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1544B07-07DB-4F9B-A01F-3CB583C079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DFCDD-B3C7-4CD2-A5F6-E7A51B5DFDE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5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ED07-ED8F-4BAD-A619-DC757B5535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77F4-B264-4AEA-9C23-9FD2C5D777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6D76-64C6-4B8F-BAC2-C89D20DCA6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9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339850"/>
            <a:ext cx="8291512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04B2-306F-4217-BD0F-90B339BDA28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44704E-716D-4961-ACAC-8B5775F2B8C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4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FB1C-37BC-4A3F-8755-B2C3A90153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804C7-E3F5-40EC-B02D-3E5050FF88C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61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A5FDF-6C78-405E-8D89-83FB1B6A34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90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3585-104E-4BD8-AD38-05829D804C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F7E3-ADAB-44C4-8266-8D42E377A0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8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9C50-ACDF-4E6F-BB5F-9B988E4B7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75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4E9B-712E-483F-A9A0-513D9B3F54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74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1D27-C9A9-4454-B2E5-380AF8390EB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64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23A6-AF64-4F59-91AF-824AB89AF1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06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2B0F-759D-479D-B023-8F1A02EB6D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89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C23C-9344-4C65-B610-8F0B69683F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79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B492-7206-4C60-B8A6-569BBEADCD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8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F0C4A-9AF5-4172-B226-C0C5567F8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47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1544B07-07DB-4F9B-A01F-3CB583C0792C}" type="slidenum">
              <a:rPr lang="en-GB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1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F7E3-ADAB-44C4-8266-8D42E377A0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7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5C28-BB8C-4FAC-AB10-AB605C6BBC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02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5C28-BB8C-4FAC-AB10-AB605C6BBC5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70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C2D8-E021-4184-AD4D-CBEA840EA9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67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6BA3-4E28-4B70-B725-D84C630D53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20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AF70-CDDF-43A3-A995-530CC2ECB7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64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6448-5616-41B3-873E-7C5A604202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66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DFE8-CF7D-4AFD-AFC4-26556A56B6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7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EBA4-1624-463D-8433-334C2347B7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62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DFCDD-B3C7-4CD2-A5F6-E7A51B5DFDE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9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ED07-ED8F-4BAD-A619-DC757B5535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8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77F4-B264-4AEA-9C23-9FD2C5D777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9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C2D8-E021-4184-AD4D-CBEA840EA9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96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6D76-64C6-4B8F-BAC2-C89D20DCA6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6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1339850"/>
            <a:ext cx="8291512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04B2-306F-4217-BD0F-90B339BDA28C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56BA3-4E28-4B70-B725-D84C630D53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3AF70-CDDF-43A3-A995-530CC2ECB7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8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6448-5616-41B3-873E-7C5A604202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6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DFE8-CF7D-4AFD-AFC4-26556A56B6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3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EBA4-1624-463D-8433-334C2347B7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1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53FA9-7A3C-44B2-A4EC-D03BD684C5C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A4006-1528-4550-AAC8-DCC1C70182C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3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53FA9-7A3C-44B2-A4EC-D03BD684C5C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ec.europa.eu/twinning" TargetMode="Externa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640869"/>
              </p:ext>
            </p:extLst>
          </p:nvPr>
        </p:nvGraphicFramePr>
        <p:xfrm>
          <a:off x="7236296" y="5111750"/>
          <a:ext cx="971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Picture" r:id="rId4" imgW="1514196" imgH="1514196" progId="StaticMetafile">
                  <p:embed/>
                </p:oleObj>
              </mc:Choice>
              <mc:Fallback>
                <p:oleObj name="Picture" r:id="rId4" imgW="1514196" imgH="1514196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5111750"/>
                        <a:ext cx="971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7848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Practical advice on Twining working methods and management issues</a:t>
            </a:r>
          </a:p>
          <a:p>
            <a:pPr algn="ctr" eaLnBrk="1" hangingPunct="1">
              <a:defRPr/>
            </a:pPr>
            <a:endParaRPr lang="en-GB" dirty="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5105400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FFD6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DG Enlargement – Unit D2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D6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November </a:t>
            </a:r>
            <a:r>
              <a:rPr lang="en-GB" sz="3200" dirty="0">
                <a:solidFill>
                  <a:srgbClr val="FFD62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2013</a:t>
            </a: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86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27432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err="1" smtClean="0">
                <a:solidFill>
                  <a:srgbClr val="FFFF00"/>
                </a:solidFill>
              </a:rPr>
              <a:t>Presentation</a:t>
            </a:r>
            <a:r>
              <a:rPr lang="fr-BE" sz="3200" dirty="0" smtClean="0">
                <a:solidFill>
                  <a:srgbClr val="FFFF00"/>
                </a:solidFill>
              </a:rPr>
              <a:t> to </a:t>
            </a:r>
          </a:p>
          <a:p>
            <a:r>
              <a:rPr lang="fr-BE" sz="3200" dirty="0" err="1" smtClean="0">
                <a:solidFill>
                  <a:srgbClr val="FFFF00"/>
                </a:solidFill>
              </a:rPr>
              <a:t>Ukrainian</a:t>
            </a:r>
            <a:r>
              <a:rPr lang="fr-BE" sz="3200" dirty="0" smtClean="0">
                <a:solidFill>
                  <a:srgbClr val="FFFF00"/>
                </a:solidFill>
              </a:rPr>
              <a:t> Institutions </a:t>
            </a:r>
          </a:p>
          <a:p>
            <a:r>
              <a:rPr lang="fr-BE" sz="3200" dirty="0" err="1" smtClean="0">
                <a:solidFill>
                  <a:srgbClr val="FFFF00"/>
                </a:solidFill>
              </a:rPr>
              <a:t>Twinning</a:t>
            </a:r>
            <a:r>
              <a:rPr lang="fr-BE" sz="3200" dirty="0" smtClean="0">
                <a:solidFill>
                  <a:srgbClr val="FFFF00"/>
                </a:solidFill>
              </a:rPr>
              <a:t> </a:t>
            </a:r>
            <a:r>
              <a:rPr lang="fr-BE" sz="3200" dirty="0" err="1" smtClean="0">
                <a:solidFill>
                  <a:srgbClr val="FFFF00"/>
                </a:solidFill>
              </a:rPr>
              <a:t>after</a:t>
            </a:r>
            <a:r>
              <a:rPr lang="fr-BE" sz="3200" dirty="0" smtClean="0">
                <a:solidFill>
                  <a:srgbClr val="FFFF00"/>
                </a:solidFill>
              </a:rPr>
              <a:t> </a:t>
            </a:r>
            <a:r>
              <a:rPr lang="fr-BE" sz="3200" dirty="0" err="1" smtClean="0">
                <a:solidFill>
                  <a:srgbClr val="FFFF00"/>
                </a:solidFill>
              </a:rPr>
              <a:t>Manual</a:t>
            </a:r>
            <a:r>
              <a:rPr lang="fr-BE" sz="3200" dirty="0" smtClean="0">
                <a:solidFill>
                  <a:srgbClr val="FFFF00"/>
                </a:solidFill>
              </a:rPr>
              <a:t> 2017</a:t>
            </a:r>
          </a:p>
          <a:p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654935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>
                <a:solidFill>
                  <a:srgbClr val="FFFF00"/>
                </a:solidFill>
              </a:rPr>
              <a:t>Claus Lech</a:t>
            </a:r>
          </a:p>
          <a:p>
            <a:r>
              <a:rPr lang="fr-BE" sz="2400" dirty="0" smtClean="0">
                <a:solidFill>
                  <a:srgbClr val="FFFF00"/>
                </a:solidFill>
              </a:rPr>
              <a:t>Team Leader </a:t>
            </a:r>
            <a:r>
              <a:rPr lang="fr-BE" sz="2400" dirty="0" err="1">
                <a:solidFill>
                  <a:srgbClr val="FFFF00"/>
                </a:solidFill>
              </a:rPr>
              <a:t>T</a:t>
            </a:r>
            <a:r>
              <a:rPr lang="fr-BE" sz="2400" dirty="0" err="1" smtClean="0">
                <a:solidFill>
                  <a:srgbClr val="FFFF00"/>
                </a:solidFill>
              </a:rPr>
              <a:t>winning</a:t>
            </a:r>
            <a:r>
              <a:rPr lang="fr-BE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BE" sz="2400" dirty="0" smtClean="0">
                <a:solidFill>
                  <a:srgbClr val="FFFF00"/>
                </a:solidFill>
              </a:rPr>
              <a:t>DG NEAR – Unit C 3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1329"/>
            <a:ext cx="1219200" cy="74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543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Twinning</a:t>
            </a:r>
            <a:r>
              <a:rPr lang="da-DK" dirty="0"/>
              <a:t> </a:t>
            </a:r>
            <a:r>
              <a:rPr lang="da-DK" dirty="0" smtClean="0"/>
              <a:t>– Project </a:t>
            </a:r>
            <a:r>
              <a:rPr lang="da-DK" dirty="0" err="1" smtClean="0"/>
              <a:t>Cycle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0" u="sng" dirty="0" smtClean="0"/>
              <a:t>3. </a:t>
            </a:r>
            <a:r>
              <a:rPr lang="da-DK" i="0" u="sng" dirty="0" err="1" smtClean="0"/>
              <a:t>Publication</a:t>
            </a:r>
            <a:r>
              <a:rPr lang="da-DK" i="0" u="sng" dirty="0" smtClean="0"/>
              <a:t>, </a:t>
            </a:r>
            <a:r>
              <a:rPr lang="da-DK" i="0" u="sng" dirty="0" err="1" smtClean="0"/>
              <a:t>proposals</a:t>
            </a:r>
            <a:r>
              <a:rPr lang="da-DK" i="0" u="sng" dirty="0" smtClean="0"/>
              <a:t> and </a:t>
            </a:r>
            <a:r>
              <a:rPr lang="da-DK" i="0" u="sng" dirty="0" err="1" smtClean="0"/>
              <a:t>Selection</a:t>
            </a:r>
            <a:r>
              <a:rPr lang="da-DK" i="0" u="sng" dirty="0" smtClean="0"/>
              <a:t> of Partner</a:t>
            </a:r>
          </a:p>
          <a:p>
            <a:r>
              <a:rPr lang="da-DK" sz="1800" i="0" dirty="0" err="1" smtClean="0"/>
              <a:t>Publish</a:t>
            </a:r>
            <a:r>
              <a:rPr lang="da-DK" sz="1800" i="0" dirty="0" smtClean="0"/>
              <a:t> </a:t>
            </a:r>
            <a:r>
              <a:rPr lang="da-DK" sz="1800" i="0" dirty="0" smtClean="0"/>
              <a:t>the </a:t>
            </a:r>
            <a:r>
              <a:rPr lang="da-DK" sz="1800" i="0" dirty="0" err="1" smtClean="0"/>
              <a:t>call</a:t>
            </a:r>
            <a:r>
              <a:rPr lang="da-DK" sz="1800" i="0" dirty="0" smtClean="0"/>
              <a:t> and send it to </a:t>
            </a:r>
            <a:r>
              <a:rPr lang="da-DK" sz="1800" i="0" dirty="0" err="1" smtClean="0"/>
              <a:t>call</a:t>
            </a:r>
            <a:r>
              <a:rPr lang="da-DK" sz="1800" i="0" dirty="0" smtClean="0"/>
              <a:t> EU MS </a:t>
            </a:r>
            <a:r>
              <a:rPr lang="da-DK" sz="1800" i="0" dirty="0" err="1" smtClean="0"/>
              <a:t>NCPs</a:t>
            </a:r>
            <a:r>
              <a:rPr lang="da-DK" sz="1800" i="0" dirty="0" smtClean="0"/>
              <a:t> as </a:t>
            </a:r>
            <a:r>
              <a:rPr lang="da-DK" sz="1800" i="0" dirty="0" err="1" smtClean="0"/>
              <a:t>soon</a:t>
            </a:r>
            <a:r>
              <a:rPr lang="da-DK" sz="1800" i="0" dirty="0" smtClean="0"/>
              <a:t> as </a:t>
            </a:r>
            <a:r>
              <a:rPr lang="da-DK" sz="1800" i="0" dirty="0" err="1" smtClean="0"/>
              <a:t>you</a:t>
            </a:r>
            <a:r>
              <a:rPr lang="da-DK" sz="1800" i="0" dirty="0" smtClean="0"/>
              <a:t> have the OK by the </a:t>
            </a:r>
            <a:r>
              <a:rPr lang="da-DK" sz="1800" i="0" dirty="0" err="1" smtClean="0"/>
              <a:t>Twinning</a:t>
            </a:r>
            <a:r>
              <a:rPr lang="da-DK" sz="1800" i="0" dirty="0" smtClean="0"/>
              <a:t> Inter-Service Group in EU HQ. </a:t>
            </a:r>
            <a:r>
              <a:rPr lang="da-DK" sz="1800" i="0" dirty="0" err="1" smtClean="0"/>
              <a:t>React</a:t>
            </a:r>
            <a:r>
              <a:rPr lang="da-DK" sz="1800" i="0" dirty="0" smtClean="0"/>
              <a:t> as </a:t>
            </a:r>
            <a:r>
              <a:rPr lang="da-DK" sz="1800" i="0" dirty="0" err="1" smtClean="0"/>
              <a:t>quickly</a:t>
            </a:r>
            <a:r>
              <a:rPr lang="da-DK" sz="1800" i="0" dirty="0" smtClean="0"/>
              <a:t> as </a:t>
            </a:r>
            <a:r>
              <a:rPr lang="da-DK" sz="1800" i="0" dirty="0" err="1" smtClean="0"/>
              <a:t>possible</a:t>
            </a:r>
            <a:r>
              <a:rPr lang="da-DK" sz="1800" i="0" dirty="0" smtClean="0"/>
              <a:t> to the ”opinion” given by EU HQ. </a:t>
            </a:r>
            <a:endParaRPr lang="da-DK" sz="1800" i="0" dirty="0" smtClean="0"/>
          </a:p>
          <a:p>
            <a:endParaRPr lang="da-DK" sz="1800" i="0" dirty="0" smtClean="0"/>
          </a:p>
          <a:p>
            <a:r>
              <a:rPr lang="da-DK" sz="1800" i="0" dirty="0"/>
              <a:t>Focus </a:t>
            </a:r>
            <a:r>
              <a:rPr lang="da-DK" sz="1800" i="0" dirty="0" err="1"/>
              <a:t>your</a:t>
            </a:r>
            <a:r>
              <a:rPr lang="da-DK" sz="1800" i="0" dirty="0"/>
              <a:t> </a:t>
            </a:r>
            <a:r>
              <a:rPr lang="da-DK" sz="1800" i="0" dirty="0" err="1"/>
              <a:t>selection</a:t>
            </a:r>
            <a:r>
              <a:rPr lang="da-DK" sz="1800" i="0" dirty="0"/>
              <a:t> </a:t>
            </a:r>
            <a:r>
              <a:rPr lang="da-DK" sz="1800" i="0" dirty="0" smtClean="0"/>
              <a:t>of partner on </a:t>
            </a:r>
            <a:r>
              <a:rPr lang="da-DK" sz="1800" i="0" dirty="0"/>
              <a:t>the </a:t>
            </a:r>
            <a:r>
              <a:rPr lang="da-DK" sz="1800" i="0" dirty="0" err="1"/>
              <a:t>one</a:t>
            </a:r>
            <a:r>
              <a:rPr lang="da-DK" sz="1800" i="0" dirty="0"/>
              <a:t> </a:t>
            </a:r>
            <a:r>
              <a:rPr lang="da-DK" sz="1800" i="0" dirty="0" err="1"/>
              <a:t>best</a:t>
            </a:r>
            <a:r>
              <a:rPr lang="da-DK" sz="1800" i="0" dirty="0"/>
              <a:t> </a:t>
            </a:r>
            <a:r>
              <a:rPr lang="da-DK" sz="1800" i="0" dirty="0" err="1"/>
              <a:t>fitting</a:t>
            </a:r>
            <a:r>
              <a:rPr lang="da-DK" sz="1800" i="0" dirty="0"/>
              <a:t> </a:t>
            </a:r>
            <a:r>
              <a:rPr lang="da-DK" sz="1800" i="0" dirty="0" err="1"/>
              <a:t>needs</a:t>
            </a:r>
            <a:r>
              <a:rPr lang="da-DK" sz="1800" i="0" dirty="0"/>
              <a:t>/</a:t>
            </a:r>
            <a:r>
              <a:rPr lang="da-DK" sz="1800" i="0" dirty="0" err="1"/>
              <a:t>wishes</a:t>
            </a:r>
            <a:r>
              <a:rPr lang="da-DK" sz="1800" i="0" dirty="0"/>
              <a:t> </a:t>
            </a:r>
            <a:r>
              <a:rPr lang="da-DK" sz="1800" i="0" dirty="0" smtClean="0"/>
              <a:t>– </a:t>
            </a:r>
            <a:r>
              <a:rPr lang="da-DK" sz="1800" i="0" dirty="0" err="1" smtClean="0"/>
              <a:t>meaning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focus</a:t>
            </a:r>
            <a:r>
              <a:rPr lang="da-DK" sz="1800" i="0" dirty="0" smtClean="0"/>
              <a:t> on the offered </a:t>
            </a:r>
            <a:r>
              <a:rPr lang="da-DK" sz="1800" i="0" dirty="0" err="1"/>
              <a:t>methodology</a:t>
            </a:r>
            <a:r>
              <a:rPr lang="da-DK" sz="1800" i="0" dirty="0"/>
              <a:t>, </a:t>
            </a:r>
            <a:r>
              <a:rPr lang="da-DK" sz="1800" i="0" dirty="0" err="1"/>
              <a:t>structure</a:t>
            </a:r>
            <a:r>
              <a:rPr lang="da-DK" sz="1800" i="0" dirty="0"/>
              <a:t> </a:t>
            </a:r>
            <a:r>
              <a:rPr lang="da-DK" sz="1800" i="0" dirty="0" err="1"/>
              <a:t>used</a:t>
            </a:r>
            <a:r>
              <a:rPr lang="da-DK" sz="1800" i="0" dirty="0"/>
              <a:t> by EU MS, the </a:t>
            </a:r>
            <a:r>
              <a:rPr lang="da-DK" sz="1800" i="0" dirty="0" err="1"/>
              <a:t>quality</a:t>
            </a:r>
            <a:r>
              <a:rPr lang="da-DK" sz="1800" i="0" dirty="0"/>
              <a:t> of RTA and the </a:t>
            </a:r>
            <a:r>
              <a:rPr lang="da-DK" sz="1800" i="0" dirty="0" err="1"/>
              <a:t>accessibility</a:t>
            </a:r>
            <a:r>
              <a:rPr lang="da-DK" sz="1800" i="0" dirty="0"/>
              <a:t> to </a:t>
            </a:r>
            <a:r>
              <a:rPr lang="da-DK" sz="1800" i="0" dirty="0" err="1"/>
              <a:t>expertise</a:t>
            </a:r>
            <a:r>
              <a:rPr lang="da-DK" sz="1800" i="0" dirty="0"/>
              <a:t> </a:t>
            </a:r>
            <a:r>
              <a:rPr lang="da-DK" sz="1800" i="0" dirty="0" err="1"/>
              <a:t>defined</a:t>
            </a:r>
            <a:r>
              <a:rPr lang="da-DK" sz="1800" i="0" dirty="0"/>
              <a:t> by the EU </a:t>
            </a:r>
            <a:r>
              <a:rPr lang="da-DK" sz="1800" i="0" dirty="0" smtClean="0"/>
              <a:t>MS – do not </a:t>
            </a:r>
            <a:r>
              <a:rPr lang="da-DK" sz="1800" i="0" dirty="0" err="1" smtClean="0"/>
              <a:t>focus</a:t>
            </a:r>
            <a:r>
              <a:rPr lang="da-DK" sz="1800" i="0" dirty="0" smtClean="0"/>
              <a:t> on </a:t>
            </a:r>
            <a:r>
              <a:rPr lang="da-DK" sz="1800" i="0" dirty="0" err="1" smtClean="0"/>
              <a:t>costs</a:t>
            </a:r>
            <a:r>
              <a:rPr lang="da-DK" sz="1800" i="0" dirty="0" smtClean="0"/>
              <a:t> </a:t>
            </a:r>
            <a:r>
              <a:rPr lang="da-DK" sz="1800" i="0" dirty="0" smtClean="0"/>
              <a:t>– </a:t>
            </a:r>
            <a:r>
              <a:rPr lang="da-DK" sz="1800" i="0" dirty="0" err="1" smtClean="0"/>
              <a:t>they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are</a:t>
            </a:r>
            <a:r>
              <a:rPr lang="da-DK" sz="1800" i="0" dirty="0" smtClean="0"/>
              <a:t> to </a:t>
            </a:r>
            <a:r>
              <a:rPr lang="da-DK" sz="1800" i="0" dirty="0" err="1" smtClean="0"/>
              <a:t>be</a:t>
            </a:r>
            <a:r>
              <a:rPr lang="da-DK" sz="1800" i="0" dirty="0" smtClean="0"/>
              <a:t> a large </a:t>
            </a:r>
            <a:r>
              <a:rPr lang="da-DK" sz="1800" i="0" dirty="0" err="1" smtClean="0"/>
              <a:t>extent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regulated</a:t>
            </a:r>
            <a:r>
              <a:rPr lang="da-DK" sz="1800" i="0" dirty="0" smtClean="0"/>
              <a:t> in the </a:t>
            </a:r>
            <a:r>
              <a:rPr lang="da-DK" sz="1800" i="0" dirty="0" err="1" smtClean="0"/>
              <a:t>Commission</a:t>
            </a:r>
            <a:r>
              <a:rPr lang="da-DK" sz="1800" i="0" dirty="0" smtClean="0"/>
              <a:t> Decision.</a:t>
            </a:r>
            <a:endParaRPr lang="da-DK" sz="1800" i="0" dirty="0" smtClean="0"/>
          </a:p>
          <a:p>
            <a:endParaRPr lang="da-DK" sz="1800" i="0" dirty="0" smtClean="0"/>
          </a:p>
          <a:p>
            <a:endParaRPr lang="da-DK" sz="1800" i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Twinning</a:t>
            </a:r>
            <a:r>
              <a:rPr lang="da-DK" dirty="0"/>
              <a:t> </a:t>
            </a:r>
            <a:r>
              <a:rPr lang="da-DK" dirty="0" smtClean="0"/>
              <a:t>– Project </a:t>
            </a:r>
            <a:r>
              <a:rPr lang="da-DK" dirty="0" err="1" smtClean="0"/>
              <a:t>Cycle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0" u="sng" dirty="0" smtClean="0"/>
              <a:t>4. </a:t>
            </a:r>
            <a:r>
              <a:rPr lang="da-DK" i="0" u="sng" dirty="0" err="1" smtClean="0"/>
              <a:t>Contract</a:t>
            </a:r>
            <a:endParaRPr lang="da-DK" i="0" u="sng" dirty="0" smtClean="0"/>
          </a:p>
          <a:p>
            <a:r>
              <a:rPr lang="da-DK" sz="1800" i="0" dirty="0" smtClean="0"/>
              <a:t>PC and MS and CA to </a:t>
            </a:r>
            <a:r>
              <a:rPr lang="da-DK" sz="1800" i="0" dirty="0" err="1" smtClean="0"/>
              <a:t>agree</a:t>
            </a:r>
            <a:r>
              <a:rPr lang="da-DK" sz="1800" i="0" dirty="0" smtClean="0"/>
              <a:t> </a:t>
            </a:r>
            <a:r>
              <a:rPr lang="da-DK" sz="1800" i="0" dirty="0" smtClean="0"/>
              <a:t>a </a:t>
            </a:r>
            <a:r>
              <a:rPr lang="da-DK" sz="1800" b="1" i="0" dirty="0" err="1" smtClean="0"/>
              <a:t>detailed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contract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preparation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timetable</a:t>
            </a:r>
            <a:r>
              <a:rPr lang="da-DK" sz="1800" i="0" dirty="0" smtClean="0"/>
              <a:t> </a:t>
            </a:r>
            <a:r>
              <a:rPr lang="da-DK" sz="1800" i="0" dirty="0" smtClean="0"/>
              <a:t>- the </a:t>
            </a:r>
            <a:r>
              <a:rPr lang="da-DK" sz="1800" i="0" dirty="0" err="1" smtClean="0"/>
              <a:t>selected</a:t>
            </a:r>
            <a:r>
              <a:rPr lang="da-DK" sz="1800" i="0" dirty="0" smtClean="0"/>
              <a:t> partner </a:t>
            </a:r>
            <a:r>
              <a:rPr lang="da-DK" sz="1800" i="0" dirty="0" smtClean="0"/>
              <a:t>has to provide all information for the </a:t>
            </a:r>
            <a:r>
              <a:rPr lang="da-DK" sz="1800" i="0" dirty="0" err="1" smtClean="0"/>
              <a:t>contract</a:t>
            </a:r>
            <a:r>
              <a:rPr lang="da-DK" sz="1800" i="0" dirty="0"/>
              <a:t> </a:t>
            </a:r>
            <a:r>
              <a:rPr lang="da-DK" sz="1800" b="1" i="0" dirty="0" err="1" smtClean="0"/>
              <a:t>asap</a:t>
            </a:r>
            <a:r>
              <a:rPr lang="da-DK" sz="1800" i="0" dirty="0" smtClean="0"/>
              <a:t>.</a:t>
            </a:r>
            <a:endParaRPr lang="da-DK" sz="1800" i="0" dirty="0" smtClean="0"/>
          </a:p>
          <a:p>
            <a:endParaRPr lang="da-DK" sz="1800" i="0" dirty="0" smtClean="0"/>
          </a:p>
          <a:p>
            <a:r>
              <a:rPr lang="da-DK" sz="1800" i="0" dirty="0" err="1"/>
              <a:t>C</a:t>
            </a:r>
            <a:r>
              <a:rPr lang="da-DK" sz="1800" i="0" dirty="0" err="1" smtClean="0"/>
              <a:t>ontract</a:t>
            </a:r>
            <a:r>
              <a:rPr lang="da-DK" sz="1800" i="0" dirty="0" smtClean="0"/>
              <a:t> at the signature stage is ”</a:t>
            </a:r>
            <a:r>
              <a:rPr lang="da-DK" sz="1800" i="0" dirty="0" err="1" smtClean="0"/>
              <a:t>sketchy</a:t>
            </a:r>
            <a:r>
              <a:rPr lang="da-DK" sz="1800" i="0" dirty="0" smtClean="0"/>
              <a:t>” and </a:t>
            </a:r>
            <a:r>
              <a:rPr lang="da-DK" sz="1800" i="0" dirty="0" err="1" smtClean="0"/>
              <a:t>only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defined</a:t>
            </a:r>
            <a:r>
              <a:rPr lang="da-DK" sz="1800" i="0" dirty="0" smtClean="0"/>
              <a:t> at budget </a:t>
            </a:r>
            <a:r>
              <a:rPr lang="da-DK" sz="1800" i="0" dirty="0" err="1" smtClean="0"/>
              <a:t>heading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level</a:t>
            </a:r>
            <a:r>
              <a:rPr lang="da-DK" sz="1800" i="0" dirty="0" smtClean="0"/>
              <a:t> and </a:t>
            </a:r>
            <a:r>
              <a:rPr lang="da-DK" sz="1800" i="0" dirty="0" smtClean="0"/>
              <a:t>the </a:t>
            </a:r>
            <a:r>
              <a:rPr lang="da-DK" sz="1800" i="0" dirty="0" err="1" smtClean="0"/>
              <a:t>flat</a:t>
            </a:r>
            <a:r>
              <a:rPr lang="da-DK" sz="1800" i="0" dirty="0" smtClean="0"/>
              <a:t> rate budgetlines </a:t>
            </a:r>
            <a:r>
              <a:rPr lang="da-DK" sz="1800" i="0" dirty="0" smtClean="0"/>
              <a:t>(</a:t>
            </a:r>
            <a:r>
              <a:rPr lang="da-DK" sz="1800" i="0" dirty="0" err="1" smtClean="0"/>
              <a:t>contingency</a:t>
            </a:r>
            <a:r>
              <a:rPr lang="da-DK" sz="1800" i="0" dirty="0" smtClean="0"/>
              <a:t>/reserve </a:t>
            </a:r>
            <a:r>
              <a:rPr lang="da-DK" sz="1800" i="0" dirty="0" smtClean="0"/>
              <a:t>2,5% and </a:t>
            </a:r>
            <a:r>
              <a:rPr lang="da-DK" sz="1800" i="0" dirty="0" err="1" smtClean="0"/>
              <a:t>flat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indirect</a:t>
            </a:r>
            <a:r>
              <a:rPr lang="da-DK" sz="1800" i="0" dirty="0" smtClean="0"/>
              <a:t> </a:t>
            </a:r>
            <a:r>
              <a:rPr lang="da-DK" sz="1800" i="0" dirty="0" smtClean="0"/>
              <a:t>6</a:t>
            </a:r>
            <a:r>
              <a:rPr lang="da-DK" sz="1800" i="0" dirty="0" smtClean="0"/>
              <a:t>%) -&gt; </a:t>
            </a:r>
            <a:r>
              <a:rPr lang="da-DK" sz="1800" b="1" i="0" dirty="0" err="1" smtClean="0"/>
              <a:t>Process</a:t>
            </a:r>
            <a:r>
              <a:rPr lang="da-DK" sz="1800" b="1" i="0" dirty="0" smtClean="0"/>
              <a:t> an addendum </a:t>
            </a:r>
            <a:r>
              <a:rPr lang="da-DK" sz="1800" b="1" i="0" dirty="0" err="1" smtClean="0"/>
              <a:t>after</a:t>
            </a:r>
            <a:r>
              <a:rPr lang="da-DK" sz="1800" b="1" i="0" dirty="0" smtClean="0"/>
              <a:t> the </a:t>
            </a:r>
            <a:r>
              <a:rPr lang="da-DK" sz="1800" b="1" i="0" dirty="0" err="1" smtClean="0"/>
              <a:t>first</a:t>
            </a:r>
            <a:r>
              <a:rPr lang="da-DK" sz="1800" b="1" i="0" dirty="0" smtClean="0"/>
              <a:t> </a:t>
            </a:r>
            <a:r>
              <a:rPr lang="da-DK" sz="1800" b="1" i="0" dirty="0" err="1" smtClean="0"/>
              <a:t>Steering</a:t>
            </a:r>
            <a:r>
              <a:rPr lang="da-DK" sz="1800" b="1" i="0" dirty="0" smtClean="0"/>
              <a:t> </a:t>
            </a:r>
            <a:r>
              <a:rPr lang="da-DK" sz="1800" b="1" i="0" dirty="0" err="1" smtClean="0"/>
              <a:t>Committee</a:t>
            </a:r>
            <a:r>
              <a:rPr lang="da-DK" sz="1800" b="1" i="0" dirty="0" smtClean="0"/>
              <a:t> </a:t>
            </a:r>
            <a:endParaRPr lang="da-DK" sz="1800" b="1" i="0" dirty="0" smtClean="0"/>
          </a:p>
          <a:p>
            <a:endParaRPr lang="da-DK" sz="1800" i="0" dirty="0"/>
          </a:p>
          <a:p>
            <a:r>
              <a:rPr lang="da-DK" sz="1800" i="0" dirty="0" err="1" smtClean="0"/>
              <a:t>Since</a:t>
            </a:r>
            <a:r>
              <a:rPr lang="da-DK" sz="1800" i="0" dirty="0" smtClean="0"/>
              <a:t> all </a:t>
            </a:r>
            <a:r>
              <a:rPr lang="da-DK" sz="1800" i="0" dirty="0" err="1" smtClean="0"/>
              <a:t>contract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cost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details</a:t>
            </a:r>
            <a:r>
              <a:rPr lang="da-DK" sz="1800" i="0" dirty="0" smtClean="0"/>
              <a:t> </a:t>
            </a:r>
            <a:r>
              <a:rPr lang="da-DK" sz="1800" i="0" dirty="0" smtClean="0"/>
              <a:t>- for </a:t>
            </a:r>
            <a:r>
              <a:rPr lang="da-DK" sz="1800" i="0" dirty="0" smtClean="0"/>
              <a:t>the </a:t>
            </a:r>
            <a:r>
              <a:rPr lang="da-DK" sz="1800" i="0" dirty="0" err="1" smtClean="0"/>
              <a:t>first</a:t>
            </a:r>
            <a:r>
              <a:rPr lang="da-DK" sz="1800" i="0" dirty="0" smtClean="0"/>
              <a:t> 6 </a:t>
            </a:r>
            <a:r>
              <a:rPr lang="da-DK" sz="1800" i="0" dirty="0" err="1" smtClean="0"/>
              <a:t>months</a:t>
            </a:r>
            <a:r>
              <a:rPr lang="da-DK" sz="1800" i="0" dirty="0" smtClean="0"/>
              <a:t> is </a:t>
            </a:r>
            <a:r>
              <a:rPr lang="da-DK" sz="1800" i="0" dirty="0" err="1" smtClean="0"/>
              <a:t>only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developed</a:t>
            </a:r>
            <a:r>
              <a:rPr lang="da-DK" sz="1800" i="0" dirty="0" smtClean="0"/>
              <a:t> at the time </a:t>
            </a:r>
            <a:r>
              <a:rPr lang="da-DK" sz="1800" i="0" dirty="0" err="1" smtClean="0"/>
              <a:t>when</a:t>
            </a:r>
            <a:r>
              <a:rPr lang="da-DK" sz="1800" i="0" dirty="0" smtClean="0"/>
              <a:t> the initial rolling </a:t>
            </a:r>
            <a:r>
              <a:rPr lang="da-DK" sz="1800" i="0" dirty="0" err="1" smtClean="0"/>
              <a:t>work</a:t>
            </a:r>
            <a:r>
              <a:rPr lang="da-DK" sz="1800" i="0" dirty="0" smtClean="0"/>
              <a:t>-plan is </a:t>
            </a:r>
            <a:r>
              <a:rPr lang="da-DK" sz="1800" i="0" dirty="0" err="1" smtClean="0"/>
              <a:t>agreed</a:t>
            </a:r>
            <a:endParaRPr lang="da-DK" sz="1800" i="0" dirty="0" smtClean="0"/>
          </a:p>
          <a:p>
            <a:endParaRPr lang="da-DK" sz="1800" i="0" dirty="0"/>
          </a:p>
          <a:p>
            <a:r>
              <a:rPr lang="da-DK" sz="1800" i="0" dirty="0" smtClean="0"/>
              <a:t> </a:t>
            </a:r>
            <a:endParaRPr lang="da-DK" sz="1800" i="0" dirty="0"/>
          </a:p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Twinning</a:t>
            </a:r>
            <a:r>
              <a:rPr lang="da-DK" dirty="0"/>
              <a:t> </a:t>
            </a:r>
            <a:r>
              <a:rPr lang="da-DK" dirty="0" smtClean="0"/>
              <a:t>– Project </a:t>
            </a:r>
            <a:r>
              <a:rPr lang="da-DK" dirty="0" err="1" smtClean="0"/>
              <a:t>Cycle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968750"/>
          </a:xfrm>
        </p:spPr>
        <p:txBody>
          <a:bodyPr/>
          <a:lstStyle/>
          <a:p>
            <a:r>
              <a:rPr lang="da-DK" i="0" u="sng" dirty="0" smtClean="0"/>
              <a:t>5. </a:t>
            </a:r>
            <a:r>
              <a:rPr lang="da-DK" i="0" u="sng" dirty="0" err="1" smtClean="0"/>
              <a:t>Implementation</a:t>
            </a:r>
            <a:endParaRPr lang="da-DK" sz="1800" i="0" dirty="0" smtClean="0"/>
          </a:p>
          <a:p>
            <a:r>
              <a:rPr lang="da-DK" sz="1800" i="0" dirty="0" smtClean="0"/>
              <a:t>- </a:t>
            </a:r>
            <a:r>
              <a:rPr lang="da-DK" sz="1800" i="0" dirty="0" smtClean="0"/>
              <a:t>The</a:t>
            </a:r>
            <a:r>
              <a:rPr lang="da-DK" sz="1800" i="0" dirty="0" smtClean="0"/>
              <a:t> </a:t>
            </a:r>
            <a:r>
              <a:rPr lang="da-DK" sz="1800" b="1" i="0" dirty="0" smtClean="0"/>
              <a:t>rolling </a:t>
            </a:r>
            <a:r>
              <a:rPr lang="da-DK" sz="1800" b="1" i="0" dirty="0" err="1" smtClean="0"/>
              <a:t>work</a:t>
            </a:r>
            <a:r>
              <a:rPr lang="da-DK" sz="1800" b="1" i="0" dirty="0" smtClean="0"/>
              <a:t> plan</a:t>
            </a:r>
            <a:r>
              <a:rPr lang="da-DK" sz="1800" i="0" dirty="0" smtClean="0"/>
              <a:t> </a:t>
            </a:r>
            <a:r>
              <a:rPr lang="da-DK" sz="1800" i="0" dirty="0" smtClean="0"/>
              <a:t>is </a:t>
            </a:r>
            <a:r>
              <a:rPr lang="da-DK" sz="1800" i="0" dirty="0" smtClean="0"/>
              <a:t>the </a:t>
            </a:r>
            <a:r>
              <a:rPr lang="da-DK" sz="1800" i="0" dirty="0" err="1" smtClean="0"/>
              <a:t>key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document</a:t>
            </a:r>
            <a:r>
              <a:rPr lang="da-DK" sz="1800" i="0" dirty="0" smtClean="0"/>
              <a:t> for all partners </a:t>
            </a:r>
            <a:r>
              <a:rPr lang="da-DK" sz="1800" i="0" dirty="0" err="1" smtClean="0"/>
              <a:t>defining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what</a:t>
            </a:r>
            <a:r>
              <a:rPr lang="da-DK" sz="1800" i="0" dirty="0" smtClean="0"/>
              <a:t>, </a:t>
            </a:r>
            <a:r>
              <a:rPr lang="da-DK" sz="1800" i="0" dirty="0" err="1" smtClean="0"/>
              <a:t>when</a:t>
            </a:r>
            <a:r>
              <a:rPr lang="da-DK" sz="1800" i="0" dirty="0" smtClean="0"/>
              <a:t>, </a:t>
            </a:r>
            <a:r>
              <a:rPr lang="da-DK" sz="1800" i="0" dirty="0" err="1" smtClean="0"/>
              <a:t>who</a:t>
            </a:r>
            <a:r>
              <a:rPr lang="da-DK" sz="1800" i="0" dirty="0" smtClean="0"/>
              <a:t>, </a:t>
            </a:r>
            <a:r>
              <a:rPr lang="da-DK" sz="1800" i="0" dirty="0" err="1" smtClean="0"/>
              <a:t>where</a:t>
            </a:r>
            <a:r>
              <a:rPr lang="da-DK" sz="1800" i="0" dirty="0" smtClean="0"/>
              <a:t> for </a:t>
            </a:r>
            <a:r>
              <a:rPr lang="da-DK" sz="1800" i="0" dirty="0" err="1" smtClean="0"/>
              <a:t>six-months</a:t>
            </a:r>
            <a:r>
              <a:rPr lang="da-DK" sz="1800" i="0" dirty="0" smtClean="0"/>
              <a:t> rolling </a:t>
            </a:r>
            <a:r>
              <a:rPr lang="da-DK" sz="1800" i="0" dirty="0" smtClean="0"/>
              <a:t>periods. </a:t>
            </a:r>
            <a:r>
              <a:rPr lang="da-DK" sz="1800" b="1" dirty="0" smtClean="0"/>
              <a:t>Invest sufficient </a:t>
            </a:r>
            <a:r>
              <a:rPr lang="da-DK" sz="1800" b="1" dirty="0" err="1" smtClean="0"/>
              <a:t>resources</a:t>
            </a:r>
            <a:r>
              <a:rPr lang="da-DK" sz="1800" b="1" dirty="0" smtClean="0"/>
              <a:t> in </a:t>
            </a:r>
            <a:r>
              <a:rPr lang="da-DK" sz="1800" b="1" dirty="0" err="1" smtClean="0"/>
              <a:t>developing</a:t>
            </a:r>
            <a:r>
              <a:rPr lang="da-DK" sz="1800" b="1" dirty="0" smtClean="0"/>
              <a:t> it</a:t>
            </a:r>
            <a:r>
              <a:rPr lang="da-DK" sz="1800" dirty="0" smtClean="0"/>
              <a:t>.</a:t>
            </a:r>
            <a:endParaRPr lang="da-DK" sz="1800" dirty="0" smtClean="0"/>
          </a:p>
          <a:p>
            <a:r>
              <a:rPr lang="da-DK" sz="1800" i="0" dirty="0" smtClean="0"/>
              <a:t>- A </a:t>
            </a:r>
            <a:r>
              <a:rPr lang="da-DK" sz="1800" b="1" i="0" dirty="0" err="1" smtClean="0"/>
              <a:t>Steering</a:t>
            </a:r>
            <a:r>
              <a:rPr lang="da-DK" sz="1800" b="1" i="0" dirty="0" smtClean="0"/>
              <a:t> </a:t>
            </a:r>
            <a:r>
              <a:rPr lang="da-DK" sz="1800" b="1" i="0" dirty="0" err="1" smtClean="0"/>
              <a:t>Committee</a:t>
            </a:r>
            <a:r>
              <a:rPr lang="da-DK" sz="1800" i="0" dirty="0" smtClean="0"/>
              <a:t> meeting </a:t>
            </a:r>
            <a:r>
              <a:rPr lang="da-DK" sz="1800" i="0" dirty="0" err="1" smtClean="0"/>
              <a:t>every</a:t>
            </a:r>
            <a:r>
              <a:rPr lang="da-DK" sz="1800" i="0" dirty="0" smtClean="0"/>
              <a:t> 3 </a:t>
            </a:r>
            <a:r>
              <a:rPr lang="da-DK" sz="1800" i="0" dirty="0" err="1" smtClean="0"/>
              <a:t>months</a:t>
            </a:r>
            <a:r>
              <a:rPr lang="da-DK" sz="1800" i="0" dirty="0" smtClean="0"/>
              <a:t> is </a:t>
            </a:r>
            <a:r>
              <a:rPr lang="da-DK" sz="1800" i="0" dirty="0" err="1" smtClean="0"/>
              <a:t>composed</a:t>
            </a:r>
            <a:r>
              <a:rPr lang="da-DK" sz="1800" i="0" dirty="0" smtClean="0"/>
              <a:t> of </a:t>
            </a:r>
            <a:r>
              <a:rPr lang="da-DK" sz="1800" i="0" dirty="0" err="1" smtClean="0"/>
              <a:t>high-level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representatives</a:t>
            </a:r>
            <a:r>
              <a:rPr lang="da-DK" sz="1800" i="0" dirty="0" smtClean="0"/>
              <a:t> from the Partner Country and the EU MS(s) – (</a:t>
            </a:r>
            <a:r>
              <a:rPr lang="da-DK" sz="1800" i="0" dirty="0" err="1" smtClean="0"/>
              <a:t>PLs</a:t>
            </a:r>
            <a:r>
              <a:rPr lang="da-DK" sz="1800" i="0" dirty="0" smtClean="0"/>
              <a:t>) </a:t>
            </a:r>
            <a:r>
              <a:rPr lang="da-DK" sz="1800" i="0" dirty="0"/>
              <a:t>– </a:t>
            </a:r>
            <a:r>
              <a:rPr lang="da-DK" sz="1800" i="0" dirty="0" err="1" smtClean="0"/>
              <a:t>steers</a:t>
            </a:r>
            <a:r>
              <a:rPr lang="da-DK" sz="1800" i="0" dirty="0" smtClean="0"/>
              <a:t> </a:t>
            </a:r>
            <a:r>
              <a:rPr lang="da-DK" sz="1800" i="0" dirty="0"/>
              <a:t>the </a:t>
            </a:r>
            <a:r>
              <a:rPr lang="da-DK" sz="1800" i="0" dirty="0" err="1"/>
              <a:t>project</a:t>
            </a:r>
            <a:r>
              <a:rPr lang="da-DK" sz="1800" i="0" dirty="0"/>
              <a:t> and </a:t>
            </a:r>
            <a:r>
              <a:rPr lang="da-DK" sz="1800" i="0" dirty="0" err="1"/>
              <a:t>approve</a:t>
            </a:r>
            <a:r>
              <a:rPr lang="da-DK" sz="1800" i="0" dirty="0"/>
              <a:t> all </a:t>
            </a:r>
            <a:r>
              <a:rPr lang="da-DK" sz="1800" i="0" dirty="0" err="1"/>
              <a:t>work</a:t>
            </a:r>
            <a:r>
              <a:rPr lang="da-DK" sz="1800" i="0" dirty="0"/>
              <a:t>-plans. </a:t>
            </a:r>
            <a:r>
              <a:rPr lang="da-DK" sz="1800" b="1" dirty="0" smtClean="0"/>
              <a:t>Do </a:t>
            </a:r>
            <a:r>
              <a:rPr lang="da-DK" sz="1800" b="1" dirty="0" err="1" smtClean="0"/>
              <a:t>dedicate</a:t>
            </a:r>
            <a:r>
              <a:rPr lang="da-DK" sz="1800" b="1" dirty="0" smtClean="0"/>
              <a:t> more </a:t>
            </a:r>
            <a:r>
              <a:rPr lang="da-DK" sz="1800" b="1" dirty="0" smtClean="0"/>
              <a:t>time to </a:t>
            </a:r>
            <a:r>
              <a:rPr lang="da-DK" sz="1800" b="1" dirty="0" err="1" smtClean="0"/>
              <a:t>prepare</a:t>
            </a:r>
            <a:r>
              <a:rPr lang="da-DK" sz="1800" b="1" dirty="0" smtClean="0"/>
              <a:t> for </a:t>
            </a:r>
            <a:r>
              <a:rPr lang="da-DK" sz="1800" b="1" dirty="0" err="1" smtClean="0"/>
              <a:t>these</a:t>
            </a:r>
            <a:r>
              <a:rPr lang="da-DK" sz="1800" b="1" dirty="0" smtClean="0"/>
              <a:t>. At </a:t>
            </a:r>
            <a:r>
              <a:rPr lang="da-DK" sz="1800" b="1" dirty="0" err="1" smtClean="0"/>
              <a:t>each</a:t>
            </a:r>
            <a:r>
              <a:rPr lang="da-DK" sz="1800" b="1" dirty="0" smtClean="0"/>
              <a:t> SC </a:t>
            </a:r>
            <a:r>
              <a:rPr lang="da-DK" sz="1800" b="1" dirty="0" err="1" smtClean="0"/>
              <a:t>carefully</a:t>
            </a:r>
            <a:r>
              <a:rPr lang="da-DK" sz="1800" b="1" dirty="0" smtClean="0"/>
              <a:t> monitor </a:t>
            </a:r>
            <a:r>
              <a:rPr lang="da-DK" sz="1800" b="1" dirty="0" err="1" smtClean="0"/>
              <a:t>remaining</a:t>
            </a:r>
            <a:r>
              <a:rPr lang="da-DK" sz="1800" b="1" dirty="0" smtClean="0"/>
              <a:t> funds.</a:t>
            </a:r>
            <a:endParaRPr lang="da-DK" sz="1800" b="1" dirty="0" smtClean="0"/>
          </a:p>
          <a:p>
            <a:r>
              <a:rPr lang="da-DK" sz="1800" i="0" dirty="0" smtClean="0"/>
              <a:t>- For all </a:t>
            </a:r>
            <a:r>
              <a:rPr lang="da-DK" sz="1800" i="0" dirty="0" err="1" smtClean="0"/>
              <a:t>Steering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Committees</a:t>
            </a:r>
            <a:r>
              <a:rPr lang="da-DK" sz="1800" i="0" dirty="0" smtClean="0"/>
              <a:t> all </a:t>
            </a:r>
            <a:r>
              <a:rPr lang="da-DK" sz="1800" b="1" i="0" dirty="0" smtClean="0"/>
              <a:t>relevant </a:t>
            </a:r>
            <a:r>
              <a:rPr lang="da-DK" sz="1800" b="1" i="0" dirty="0" err="1" smtClean="0"/>
              <a:t>stakeholders</a:t>
            </a:r>
            <a:r>
              <a:rPr lang="da-DK" sz="1800" i="0" dirty="0" smtClean="0"/>
              <a:t> in the </a:t>
            </a:r>
            <a:r>
              <a:rPr lang="da-DK" sz="1800" i="0" dirty="0" err="1"/>
              <a:t>sector</a:t>
            </a:r>
            <a:r>
              <a:rPr lang="da-DK" sz="1800" i="0" dirty="0"/>
              <a:t>/sub-</a:t>
            </a:r>
            <a:r>
              <a:rPr lang="da-DK" sz="1800" i="0" dirty="0" err="1"/>
              <a:t>sector</a:t>
            </a:r>
            <a:r>
              <a:rPr lang="da-DK" sz="1800" i="0" dirty="0"/>
              <a:t> in </a:t>
            </a:r>
            <a:r>
              <a:rPr lang="da-DK" sz="1800" i="0" dirty="0" err="1"/>
              <a:t>which</a:t>
            </a:r>
            <a:r>
              <a:rPr lang="da-DK" sz="1800" i="0" dirty="0"/>
              <a:t> the </a:t>
            </a:r>
            <a:r>
              <a:rPr lang="da-DK" sz="1800" i="0" dirty="0" err="1"/>
              <a:t>project</a:t>
            </a:r>
            <a:r>
              <a:rPr lang="da-DK" sz="1800" i="0" dirty="0"/>
              <a:t> </a:t>
            </a:r>
            <a:r>
              <a:rPr lang="da-DK" sz="1800" i="0" dirty="0" err="1" smtClean="0"/>
              <a:t>works</a:t>
            </a:r>
            <a:r>
              <a:rPr lang="da-DK" sz="1800" i="0" dirty="0" smtClean="0"/>
              <a:t>, </a:t>
            </a:r>
            <a:r>
              <a:rPr lang="da-DK" sz="1800" i="0" dirty="0" err="1" smtClean="0"/>
              <a:t>should</a:t>
            </a:r>
            <a:r>
              <a:rPr lang="da-DK" sz="1800" i="0" dirty="0" smtClean="0"/>
              <a:t> </a:t>
            </a:r>
            <a:r>
              <a:rPr lang="da-DK" sz="1800" i="0" dirty="0" err="1"/>
              <a:t>be</a:t>
            </a:r>
            <a:r>
              <a:rPr lang="da-DK" sz="1800" i="0" dirty="0"/>
              <a:t> </a:t>
            </a:r>
            <a:r>
              <a:rPr lang="da-DK" sz="1800" i="0" dirty="0" err="1"/>
              <a:t>invited</a:t>
            </a:r>
            <a:r>
              <a:rPr lang="da-DK" sz="1800" i="0" dirty="0"/>
              <a:t> as </a:t>
            </a:r>
            <a:r>
              <a:rPr lang="da-DK" sz="1800" i="0" dirty="0" err="1"/>
              <a:t>observers</a:t>
            </a:r>
            <a:r>
              <a:rPr lang="da-DK" sz="1800" i="0" dirty="0"/>
              <a:t> for the </a:t>
            </a:r>
            <a:r>
              <a:rPr lang="da-DK" sz="1800" i="0" dirty="0" err="1" smtClean="0"/>
              <a:t>Committee</a:t>
            </a:r>
            <a:r>
              <a:rPr lang="da-DK" sz="1800" i="0" dirty="0" smtClean="0"/>
              <a:t>. </a:t>
            </a:r>
            <a:r>
              <a:rPr lang="da-DK" sz="1800" b="1" dirty="0" smtClean="0"/>
              <a:t>Do analyse and </a:t>
            </a:r>
            <a:r>
              <a:rPr lang="da-DK" sz="1800" b="1" dirty="0" err="1" smtClean="0"/>
              <a:t>invol</a:t>
            </a:r>
            <a:r>
              <a:rPr lang="da-DK" sz="1800" b="1" dirty="0" err="1" smtClean="0"/>
              <a:t>ve</a:t>
            </a:r>
            <a:r>
              <a:rPr lang="da-DK" sz="1800" b="1" dirty="0" smtClean="0"/>
              <a:t> the </a:t>
            </a:r>
            <a:r>
              <a:rPr lang="da-DK" sz="1800" b="1" dirty="0" smtClean="0"/>
              <a:t>EUD </a:t>
            </a:r>
            <a:r>
              <a:rPr lang="da-DK" sz="1800" b="1" dirty="0" err="1" smtClean="0"/>
              <a:t>when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discussing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who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should</a:t>
            </a:r>
            <a:r>
              <a:rPr lang="da-DK" sz="1800" b="1" dirty="0" smtClean="0"/>
              <a:t> </a:t>
            </a:r>
            <a:r>
              <a:rPr lang="da-DK" sz="1800" b="1" dirty="0" err="1" smtClean="0"/>
              <a:t>be</a:t>
            </a:r>
            <a:r>
              <a:rPr lang="da-DK" sz="1800" b="1" dirty="0" smtClean="0"/>
              <a:t> part (as </a:t>
            </a:r>
            <a:r>
              <a:rPr lang="da-DK" sz="1800" b="1" dirty="0" err="1" smtClean="0"/>
              <a:t>observers</a:t>
            </a:r>
            <a:r>
              <a:rPr lang="da-DK" sz="1800" b="1" dirty="0" smtClean="0"/>
              <a:t>).</a:t>
            </a:r>
            <a:r>
              <a:rPr lang="da-DK" sz="1800" i="0" dirty="0" smtClean="0"/>
              <a:t> </a:t>
            </a:r>
            <a:endParaRPr lang="da-DK" sz="1800" i="0" dirty="0"/>
          </a:p>
          <a:p>
            <a:endParaRPr lang="da-DK" sz="1800" i="0" dirty="0" smtClean="0"/>
          </a:p>
          <a:p>
            <a:endParaRPr lang="da-DK" sz="1800" i="0" dirty="0" smtClean="0"/>
          </a:p>
          <a:p>
            <a:endParaRPr lang="da-DK" sz="1800" i="0" dirty="0" smtClean="0"/>
          </a:p>
          <a:p>
            <a:endParaRPr lang="da-DK" sz="1800" i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4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Twinning</a:t>
            </a:r>
            <a:r>
              <a:rPr lang="da-DK" dirty="0"/>
              <a:t> </a:t>
            </a:r>
            <a:r>
              <a:rPr lang="da-DK" dirty="0" smtClean="0"/>
              <a:t>– Project </a:t>
            </a:r>
            <a:r>
              <a:rPr lang="da-DK" dirty="0" err="1" smtClean="0"/>
              <a:t>Cycle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i="0" dirty="0" smtClean="0"/>
              <a:t>- The Partner </a:t>
            </a:r>
            <a:r>
              <a:rPr lang="da-DK" sz="1800" i="0" dirty="0"/>
              <a:t>Country </a:t>
            </a:r>
            <a:r>
              <a:rPr lang="da-DK" sz="1800" i="0" dirty="0" err="1" smtClean="0"/>
              <a:t>should</a:t>
            </a:r>
            <a:r>
              <a:rPr lang="da-DK" sz="1800" i="0" dirty="0" smtClean="0"/>
              <a:t> </a:t>
            </a:r>
            <a:r>
              <a:rPr lang="da-DK" sz="1800" b="1" i="0" dirty="0" smtClean="0"/>
              <a:t>check</a:t>
            </a:r>
            <a:r>
              <a:rPr lang="da-DK" sz="1800" i="0" dirty="0" smtClean="0"/>
              <a:t> </a:t>
            </a:r>
            <a:r>
              <a:rPr lang="da-DK" sz="1800" i="0" dirty="0" smtClean="0"/>
              <a:t>at </a:t>
            </a:r>
            <a:r>
              <a:rPr lang="da-DK" sz="1800" i="0" dirty="0" err="1" smtClean="0"/>
              <a:t>Twinning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Fiche</a:t>
            </a:r>
            <a:r>
              <a:rPr lang="da-DK" sz="1800" i="0" dirty="0" smtClean="0"/>
              <a:t> stage and </a:t>
            </a:r>
            <a:r>
              <a:rPr lang="da-DK" sz="1800" b="1" i="0" dirty="0" err="1" smtClean="0"/>
              <a:t>recheck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well</a:t>
            </a:r>
            <a:r>
              <a:rPr lang="da-DK" sz="1800" i="0" dirty="0" smtClean="0"/>
              <a:t> </a:t>
            </a:r>
            <a:r>
              <a:rPr lang="da-DK" sz="1800" i="0" dirty="0" err="1"/>
              <a:t>before</a:t>
            </a:r>
            <a:r>
              <a:rPr lang="da-DK" sz="1800" i="0" dirty="0"/>
              <a:t> </a:t>
            </a:r>
            <a:r>
              <a:rPr lang="da-DK" sz="1800" i="0" dirty="0" smtClean="0"/>
              <a:t>the RTA </a:t>
            </a:r>
            <a:r>
              <a:rPr lang="da-DK" sz="1800" i="0" dirty="0"/>
              <a:t>arrival </a:t>
            </a:r>
            <a:r>
              <a:rPr lang="da-DK" sz="1800" i="0" dirty="0" err="1" smtClean="0"/>
              <a:t>that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adequate</a:t>
            </a:r>
            <a:r>
              <a:rPr lang="da-DK" sz="1800" i="0" dirty="0" smtClean="0"/>
              <a:t> </a:t>
            </a:r>
            <a:r>
              <a:rPr lang="da-DK" sz="1800" i="0" dirty="0" err="1"/>
              <a:t>office</a:t>
            </a:r>
            <a:r>
              <a:rPr lang="da-DK" sz="1800" i="0" dirty="0"/>
              <a:t> </a:t>
            </a:r>
            <a:r>
              <a:rPr lang="da-DK" sz="1800" i="0" dirty="0" err="1" smtClean="0"/>
              <a:t>space</a:t>
            </a:r>
            <a:r>
              <a:rPr lang="da-DK" sz="1800" i="0" dirty="0" smtClean="0"/>
              <a:t>, meeting </a:t>
            </a:r>
            <a:r>
              <a:rPr lang="da-DK" sz="1800" i="0" dirty="0" err="1"/>
              <a:t>rooms</a:t>
            </a:r>
            <a:r>
              <a:rPr lang="da-DK" sz="1800" i="0" dirty="0"/>
              <a:t> </a:t>
            </a:r>
            <a:r>
              <a:rPr lang="da-DK" sz="1800" i="0" dirty="0" err="1"/>
              <a:t>etc</a:t>
            </a:r>
            <a:r>
              <a:rPr lang="da-DK" sz="1800" i="0" dirty="0"/>
              <a:t> </a:t>
            </a:r>
            <a:r>
              <a:rPr lang="da-DK" sz="1800" i="0" dirty="0" err="1" smtClean="0"/>
              <a:t>are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available</a:t>
            </a:r>
            <a:r>
              <a:rPr lang="da-DK" sz="1800" i="0" dirty="0" smtClean="0"/>
              <a:t>.</a:t>
            </a:r>
          </a:p>
          <a:p>
            <a:r>
              <a:rPr lang="da-DK" sz="1800" i="0" dirty="0" smtClean="0"/>
              <a:t>- Partner </a:t>
            </a:r>
            <a:r>
              <a:rPr lang="da-DK" sz="1800" i="0" dirty="0"/>
              <a:t>country </a:t>
            </a:r>
            <a:r>
              <a:rPr lang="da-DK" sz="1800" b="1" i="0" dirty="0"/>
              <a:t>RTA </a:t>
            </a:r>
            <a:r>
              <a:rPr lang="da-DK" sz="1800" b="1" i="0" dirty="0" err="1"/>
              <a:t>Counterpart</a:t>
            </a:r>
            <a:r>
              <a:rPr lang="da-DK" sz="1800" b="1" i="0" dirty="0"/>
              <a:t> </a:t>
            </a:r>
            <a:r>
              <a:rPr lang="da-DK" sz="1800" b="1" i="0" dirty="0" err="1"/>
              <a:t>should</a:t>
            </a:r>
            <a:r>
              <a:rPr lang="da-DK" sz="1800" b="1" i="0" dirty="0"/>
              <a:t> </a:t>
            </a:r>
            <a:r>
              <a:rPr lang="da-DK" sz="1800" b="1" i="0" dirty="0" err="1"/>
              <a:t>be</a:t>
            </a:r>
            <a:r>
              <a:rPr lang="da-DK" sz="1800" b="1" i="0" dirty="0"/>
              <a:t> </a:t>
            </a:r>
            <a:r>
              <a:rPr lang="da-DK" sz="1800" b="1" i="0" dirty="0" err="1"/>
              <a:t>fully</a:t>
            </a:r>
            <a:r>
              <a:rPr lang="da-DK" sz="1800" b="1" i="0" dirty="0"/>
              <a:t> </a:t>
            </a:r>
            <a:r>
              <a:rPr lang="da-DK" sz="1800" b="1" i="0" dirty="0" err="1"/>
              <a:t>available</a:t>
            </a:r>
            <a:r>
              <a:rPr lang="da-DK" sz="1800" i="0" dirty="0"/>
              <a:t> and </a:t>
            </a:r>
            <a:r>
              <a:rPr lang="da-DK" sz="1800" i="0" dirty="0" err="1"/>
              <a:t>make</a:t>
            </a:r>
            <a:r>
              <a:rPr lang="da-DK" sz="1800" i="0" dirty="0"/>
              <a:t> sure </a:t>
            </a:r>
            <a:r>
              <a:rPr lang="da-DK" sz="1800" i="0" dirty="0" err="1"/>
              <a:t>that</a:t>
            </a:r>
            <a:r>
              <a:rPr lang="da-DK" sz="1800" i="0" dirty="0"/>
              <a:t> the RTA is assisted </a:t>
            </a:r>
            <a:r>
              <a:rPr lang="da-DK" sz="1800" i="0" dirty="0" err="1"/>
              <a:t>until</a:t>
            </a:r>
            <a:r>
              <a:rPr lang="da-DK" sz="1800" i="0" dirty="0"/>
              <a:t> RTA Assistants </a:t>
            </a:r>
            <a:r>
              <a:rPr lang="da-DK" sz="1800" i="0" dirty="0" err="1"/>
              <a:t>recruited</a:t>
            </a:r>
            <a:r>
              <a:rPr lang="da-DK" sz="1800" i="0" dirty="0"/>
              <a:t> </a:t>
            </a:r>
            <a:endParaRPr lang="da-DK" sz="1800" i="0" dirty="0" smtClean="0"/>
          </a:p>
          <a:p>
            <a:r>
              <a:rPr lang="da-DK" sz="1800" i="0" dirty="0" smtClean="0"/>
              <a:t>- All </a:t>
            </a:r>
            <a:r>
              <a:rPr lang="da-DK" sz="1800" i="0" dirty="0"/>
              <a:t>partners </a:t>
            </a:r>
            <a:r>
              <a:rPr lang="da-DK" sz="1800" i="0" dirty="0" err="1"/>
              <a:t>should</a:t>
            </a:r>
            <a:r>
              <a:rPr lang="da-DK" sz="1800" i="0" dirty="0"/>
              <a:t> </a:t>
            </a:r>
            <a:r>
              <a:rPr lang="da-DK" sz="1800" b="1" i="0" dirty="0" err="1"/>
              <a:t>engage</a:t>
            </a:r>
            <a:r>
              <a:rPr lang="da-DK" sz="1800" b="1" i="0" dirty="0"/>
              <a:t> </a:t>
            </a:r>
            <a:r>
              <a:rPr lang="da-DK" sz="1800" b="1" i="0" dirty="0" err="1"/>
              <a:t>fully</a:t>
            </a:r>
            <a:r>
              <a:rPr lang="da-DK" sz="1800" i="0" dirty="0"/>
              <a:t> in </a:t>
            </a:r>
            <a:r>
              <a:rPr lang="da-DK" sz="1800" i="0" dirty="0" err="1"/>
              <a:t>work</a:t>
            </a:r>
            <a:r>
              <a:rPr lang="da-DK" sz="1800" i="0" dirty="0"/>
              <a:t>-plan </a:t>
            </a:r>
            <a:r>
              <a:rPr lang="da-DK" sz="1800" i="0" dirty="0" err="1"/>
              <a:t>preparations</a:t>
            </a:r>
            <a:r>
              <a:rPr lang="da-DK" sz="1800" i="0" dirty="0"/>
              <a:t> as </a:t>
            </a:r>
            <a:r>
              <a:rPr lang="da-DK" sz="1800" i="0" dirty="0" err="1"/>
              <a:t>soon</a:t>
            </a:r>
            <a:r>
              <a:rPr lang="da-DK" sz="1800" i="0" dirty="0"/>
              <a:t> as the RTA has arrived – </a:t>
            </a:r>
            <a:r>
              <a:rPr lang="da-DK" sz="1800" i="0" dirty="0" err="1" smtClean="0"/>
              <a:t>remember</a:t>
            </a:r>
            <a:r>
              <a:rPr lang="da-DK" sz="1800" i="0" dirty="0" smtClean="0"/>
              <a:t> to </a:t>
            </a:r>
            <a:r>
              <a:rPr lang="da-DK" sz="1800" i="0" dirty="0" err="1" smtClean="0"/>
              <a:t>ensure</a:t>
            </a:r>
            <a:r>
              <a:rPr lang="da-DK" sz="1800" i="0" dirty="0" smtClean="0"/>
              <a:t> </a:t>
            </a:r>
            <a:r>
              <a:rPr lang="da-DK" sz="1800" i="0" dirty="0"/>
              <a:t>all </a:t>
            </a:r>
            <a:r>
              <a:rPr lang="da-DK" sz="1800" i="0" dirty="0" err="1"/>
              <a:t>related</a:t>
            </a:r>
            <a:r>
              <a:rPr lang="da-DK" sz="1800" i="0" dirty="0"/>
              <a:t> </a:t>
            </a:r>
            <a:r>
              <a:rPr lang="da-DK" sz="1800" i="0" dirty="0" err="1"/>
              <a:t>departments</a:t>
            </a:r>
            <a:r>
              <a:rPr lang="da-DK" sz="1800" i="0" dirty="0"/>
              <a:t> </a:t>
            </a:r>
            <a:r>
              <a:rPr lang="da-DK" sz="1800" i="0" dirty="0" err="1"/>
              <a:t>are</a:t>
            </a:r>
            <a:r>
              <a:rPr lang="da-DK" sz="1800" i="0" dirty="0"/>
              <a:t> on </a:t>
            </a:r>
            <a:r>
              <a:rPr lang="da-DK" sz="1800" i="0" dirty="0" err="1" smtClean="0"/>
              <a:t>board</a:t>
            </a:r>
            <a:endParaRPr lang="da-DK" sz="1800" i="0" dirty="0" smtClean="0"/>
          </a:p>
          <a:p>
            <a:r>
              <a:rPr lang="da-DK" sz="1800" i="0" dirty="0" smtClean="0"/>
              <a:t>- </a:t>
            </a:r>
            <a:r>
              <a:rPr lang="da-DK" sz="1800" i="0" dirty="0" smtClean="0"/>
              <a:t>Set </a:t>
            </a:r>
            <a:r>
              <a:rPr lang="da-DK" sz="1800" i="0" dirty="0" err="1" smtClean="0"/>
              <a:t>aside</a:t>
            </a:r>
            <a:r>
              <a:rPr lang="da-DK" sz="1800" i="0" dirty="0" smtClean="0"/>
              <a:t> sufficient time for </a:t>
            </a:r>
            <a:r>
              <a:rPr lang="da-DK" sz="1800" i="0" dirty="0" err="1" smtClean="0"/>
              <a:t>discussing</a:t>
            </a:r>
            <a:r>
              <a:rPr lang="da-DK" sz="1800" i="0" dirty="0"/>
              <a:t> </a:t>
            </a:r>
            <a:r>
              <a:rPr lang="da-DK" sz="1800" b="1" i="0" dirty="0" err="1" smtClean="0"/>
              <a:t>communication</a:t>
            </a:r>
            <a:r>
              <a:rPr lang="da-DK" sz="1800" b="1" i="0" dirty="0" smtClean="0"/>
              <a:t>/</a:t>
            </a:r>
            <a:r>
              <a:rPr lang="da-DK" sz="1800" b="1" i="0" dirty="0" err="1" smtClean="0"/>
              <a:t>visibility</a:t>
            </a:r>
            <a:endParaRPr lang="da-DK" sz="1800" b="1" i="0" dirty="0" smtClean="0"/>
          </a:p>
          <a:p>
            <a:r>
              <a:rPr lang="da-DK" sz="1800" b="1" i="0" dirty="0" smtClean="0"/>
              <a:t>- </a:t>
            </a:r>
            <a:r>
              <a:rPr lang="da-DK" sz="1800" b="1" i="0" dirty="0" err="1" smtClean="0"/>
              <a:t>Involve</a:t>
            </a:r>
            <a:r>
              <a:rPr lang="da-DK" sz="1800" b="1" i="0" dirty="0" smtClean="0"/>
              <a:t> </a:t>
            </a:r>
            <a:r>
              <a:rPr lang="da-DK" sz="1800" b="1" i="0" dirty="0"/>
              <a:t>all relevant </a:t>
            </a:r>
            <a:r>
              <a:rPr lang="da-DK" sz="1800" i="0" dirty="0" err="1"/>
              <a:t>departments</a:t>
            </a:r>
            <a:r>
              <a:rPr lang="da-DK" sz="1800" i="0" dirty="0"/>
              <a:t>/</a:t>
            </a:r>
            <a:r>
              <a:rPr lang="da-DK" sz="1800" i="0" dirty="0" err="1"/>
              <a:t>agencies</a:t>
            </a:r>
            <a:r>
              <a:rPr lang="da-DK" sz="1800" i="0" dirty="0"/>
              <a:t>/institutions in the </a:t>
            </a:r>
            <a:r>
              <a:rPr lang="da-DK" sz="1800" i="0" dirty="0" err="1"/>
              <a:t>work</a:t>
            </a:r>
            <a:r>
              <a:rPr lang="da-DK" sz="1800" i="0" dirty="0"/>
              <a:t>-programme </a:t>
            </a:r>
            <a:r>
              <a:rPr lang="da-DK" sz="1800" i="0" dirty="0" err="1"/>
              <a:t>planning</a:t>
            </a:r>
            <a:r>
              <a:rPr lang="da-DK" sz="1800" i="0" dirty="0"/>
              <a:t> – public reforms </a:t>
            </a:r>
            <a:r>
              <a:rPr lang="da-DK" sz="1800" i="0" dirty="0" err="1"/>
              <a:t>are</a:t>
            </a:r>
            <a:r>
              <a:rPr lang="da-DK" sz="1800" i="0" dirty="0"/>
              <a:t> </a:t>
            </a:r>
            <a:r>
              <a:rPr lang="da-DK" sz="1800" i="0" dirty="0" err="1"/>
              <a:t>rarely</a:t>
            </a:r>
            <a:r>
              <a:rPr lang="da-DK" sz="1800" i="0" dirty="0"/>
              <a:t> </a:t>
            </a:r>
            <a:r>
              <a:rPr lang="da-DK" sz="1800" i="0" dirty="0" err="1"/>
              <a:t>limited</a:t>
            </a:r>
            <a:r>
              <a:rPr lang="da-DK" sz="1800" i="0" dirty="0"/>
              <a:t> to </a:t>
            </a:r>
            <a:r>
              <a:rPr lang="da-DK" sz="1800" i="0" dirty="0" err="1"/>
              <a:t>only</a:t>
            </a:r>
            <a:r>
              <a:rPr lang="da-DK" sz="1800" i="0" dirty="0"/>
              <a:t> </a:t>
            </a:r>
            <a:r>
              <a:rPr lang="da-DK" sz="1800" i="0" dirty="0" err="1"/>
              <a:t>one</a:t>
            </a:r>
            <a:r>
              <a:rPr lang="da-DK" sz="1800" i="0" dirty="0"/>
              <a:t> </a:t>
            </a:r>
            <a:r>
              <a:rPr lang="da-DK" sz="1800" i="0" dirty="0" err="1"/>
              <a:t>entity</a:t>
            </a:r>
            <a:r>
              <a:rPr lang="da-DK" sz="1800" i="0" dirty="0"/>
              <a:t> (ex - </a:t>
            </a:r>
            <a:r>
              <a:rPr lang="da-DK" sz="1800" i="0" dirty="0" err="1"/>
              <a:t>customs</a:t>
            </a:r>
            <a:r>
              <a:rPr lang="da-DK" sz="1800" i="0" dirty="0"/>
              <a:t> -&gt; </a:t>
            </a:r>
            <a:r>
              <a:rPr lang="da-DK" sz="1800" i="0" dirty="0" err="1"/>
              <a:t>revenue</a:t>
            </a:r>
            <a:r>
              <a:rPr lang="da-DK" sz="1800" i="0" dirty="0"/>
              <a:t> - </a:t>
            </a:r>
            <a:r>
              <a:rPr lang="da-DK" sz="1800" i="0" dirty="0" err="1"/>
              <a:t>taxes</a:t>
            </a:r>
            <a:r>
              <a:rPr lang="da-DK" sz="1800" i="0" dirty="0"/>
              <a:t> - police </a:t>
            </a:r>
            <a:r>
              <a:rPr lang="da-DK" sz="1800" i="0" dirty="0" err="1"/>
              <a:t>etc</a:t>
            </a:r>
            <a:r>
              <a:rPr lang="da-DK" sz="1800" i="0" dirty="0"/>
              <a:t>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Twinning</a:t>
            </a:r>
            <a:r>
              <a:rPr lang="da-DK" dirty="0"/>
              <a:t> </a:t>
            </a:r>
            <a:r>
              <a:rPr lang="da-DK" dirty="0" smtClean="0"/>
              <a:t>– Project </a:t>
            </a:r>
            <a:r>
              <a:rPr lang="da-DK" dirty="0" err="1" smtClean="0"/>
              <a:t>Cycle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0" u="sng" dirty="0" smtClean="0"/>
              <a:t>6. End of </a:t>
            </a:r>
            <a:r>
              <a:rPr lang="da-DK" i="0" u="sng" dirty="0" err="1" smtClean="0"/>
              <a:t>project</a:t>
            </a:r>
            <a:r>
              <a:rPr lang="da-DK" i="0" u="sng" dirty="0" smtClean="0"/>
              <a:t> and </a:t>
            </a:r>
            <a:r>
              <a:rPr lang="da-DK" i="0" u="sng" dirty="0" err="1" smtClean="0"/>
              <a:t>evaluation</a:t>
            </a:r>
            <a:r>
              <a:rPr lang="da-DK" i="0" u="sng" dirty="0" smtClean="0"/>
              <a:t> of </a:t>
            </a:r>
            <a:r>
              <a:rPr lang="da-DK" i="0" u="sng" dirty="0" err="1" smtClean="0"/>
              <a:t>results</a:t>
            </a:r>
            <a:endParaRPr lang="da-DK" i="0" u="sng" dirty="0" smtClean="0"/>
          </a:p>
          <a:p>
            <a:r>
              <a:rPr lang="da-DK" sz="1800" i="0" dirty="0" smtClean="0"/>
              <a:t>- Final </a:t>
            </a:r>
            <a:r>
              <a:rPr lang="da-DK" sz="1800" i="0" dirty="0" err="1" smtClean="0"/>
              <a:t>reports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always</a:t>
            </a:r>
            <a:r>
              <a:rPr lang="da-DK" sz="1800" i="0" dirty="0" smtClean="0"/>
              <a:t> deliver a set of </a:t>
            </a:r>
            <a:r>
              <a:rPr lang="da-DK" sz="1800" i="0" dirty="0" err="1" smtClean="0"/>
              <a:t>recommendations</a:t>
            </a:r>
            <a:r>
              <a:rPr lang="da-DK" sz="1800" i="0" dirty="0" smtClean="0"/>
              <a:t> for the Partner Country to </a:t>
            </a:r>
            <a:r>
              <a:rPr lang="da-DK" sz="1800" i="0" dirty="0" err="1" smtClean="0"/>
              <a:t>take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after</a:t>
            </a:r>
            <a:r>
              <a:rPr lang="da-DK" sz="1800" i="0" dirty="0" smtClean="0"/>
              <a:t> end of </a:t>
            </a:r>
            <a:r>
              <a:rPr lang="da-DK" sz="1800" i="0" dirty="0" err="1" smtClean="0"/>
              <a:t>project</a:t>
            </a:r>
            <a:r>
              <a:rPr lang="da-DK" sz="1800" i="0" dirty="0"/>
              <a:t> </a:t>
            </a:r>
            <a:endParaRPr lang="da-DK" sz="1800" i="0" dirty="0" smtClean="0"/>
          </a:p>
          <a:p>
            <a:r>
              <a:rPr lang="da-DK" sz="1800" i="0" dirty="0" smtClean="0"/>
              <a:t>- The Partner Country administration </a:t>
            </a:r>
            <a:r>
              <a:rPr lang="da-DK" sz="1800" i="0" dirty="0" err="1" smtClean="0"/>
              <a:t>should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carefully</a:t>
            </a:r>
            <a:r>
              <a:rPr lang="da-DK" sz="1800" i="0" dirty="0" smtClean="0"/>
              <a:t> plan (</a:t>
            </a:r>
            <a:r>
              <a:rPr lang="da-DK" sz="1800" i="0" dirty="0" err="1" smtClean="0"/>
              <a:t>also</a:t>
            </a:r>
            <a:r>
              <a:rPr lang="da-DK" sz="1800" i="0" dirty="0" smtClean="0"/>
              <a:t> ask </a:t>
            </a:r>
            <a:r>
              <a:rPr lang="da-DK" sz="1800" i="0" dirty="0" err="1" smtClean="0"/>
              <a:t>resources</a:t>
            </a:r>
            <a:r>
              <a:rPr lang="da-DK" sz="1800" i="0" dirty="0" smtClean="0"/>
              <a:t> to </a:t>
            </a:r>
            <a:r>
              <a:rPr lang="da-DK" sz="1800" i="0" dirty="0" err="1" smtClean="0"/>
              <a:t>implement</a:t>
            </a:r>
            <a:r>
              <a:rPr lang="da-DK" sz="1800" i="0" dirty="0" smtClean="0"/>
              <a:t>) </a:t>
            </a:r>
            <a:r>
              <a:rPr lang="da-DK" sz="1800" i="0" dirty="0" err="1" smtClean="0"/>
              <a:t>such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follow</a:t>
            </a:r>
            <a:r>
              <a:rPr lang="da-DK" sz="1800" i="0" dirty="0" smtClean="0"/>
              <a:t> up </a:t>
            </a:r>
            <a:r>
              <a:rPr lang="da-DK" sz="1800" i="0" dirty="0" err="1" smtClean="0"/>
              <a:t>activities</a:t>
            </a:r>
            <a:endParaRPr lang="da-DK" sz="1800" i="0" dirty="0" smtClean="0"/>
          </a:p>
          <a:p>
            <a:r>
              <a:rPr lang="da-DK" sz="1800" i="0" dirty="0" smtClean="0"/>
              <a:t>- A </a:t>
            </a:r>
            <a:r>
              <a:rPr lang="da-DK" sz="1800" i="0" dirty="0" err="1" smtClean="0"/>
              <a:t>Twinning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Review</a:t>
            </a:r>
            <a:r>
              <a:rPr lang="da-DK" sz="1800" i="0" dirty="0" smtClean="0"/>
              <a:t> Mission is </a:t>
            </a:r>
            <a:r>
              <a:rPr lang="da-DK" sz="1800" i="0" dirty="0" err="1" smtClean="0"/>
              <a:t>then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undertaken</a:t>
            </a:r>
            <a:r>
              <a:rPr lang="da-DK" sz="1800" i="0" dirty="0" smtClean="0"/>
              <a:t> 6-12 </a:t>
            </a:r>
            <a:r>
              <a:rPr lang="da-DK" sz="1800" i="0" dirty="0" err="1" smtClean="0"/>
              <a:t>months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after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project</a:t>
            </a:r>
            <a:r>
              <a:rPr lang="da-DK" sz="1800" i="0" dirty="0" smtClean="0"/>
              <a:t> end</a:t>
            </a:r>
          </a:p>
          <a:p>
            <a:r>
              <a:rPr lang="da-DK" sz="1800" i="0" dirty="0" smtClean="0"/>
              <a:t>- </a:t>
            </a:r>
            <a:r>
              <a:rPr lang="da-DK" sz="1800" i="0" dirty="0" err="1" smtClean="0"/>
              <a:t>Twinning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project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are</a:t>
            </a:r>
            <a:r>
              <a:rPr lang="da-DK" sz="1800" i="0" dirty="0" smtClean="0"/>
              <a:t> in addition </a:t>
            </a:r>
            <a:r>
              <a:rPr lang="da-DK" sz="1800" i="0" dirty="0" err="1" smtClean="0"/>
              <a:t>evaluated</a:t>
            </a:r>
            <a:r>
              <a:rPr lang="da-DK" sz="1800" i="0" dirty="0" smtClean="0"/>
              <a:t> as part of </a:t>
            </a:r>
            <a:r>
              <a:rPr lang="da-DK" sz="1800" i="0" dirty="0" err="1" smtClean="0"/>
              <a:t>larger</a:t>
            </a:r>
            <a:r>
              <a:rPr lang="da-DK" sz="1800" i="0" dirty="0" smtClean="0"/>
              <a:t> (</a:t>
            </a:r>
            <a:r>
              <a:rPr lang="da-DK" sz="1800" i="0" dirty="0" err="1" smtClean="0"/>
              <a:t>sector</a:t>
            </a:r>
            <a:r>
              <a:rPr lang="da-DK" sz="1800" i="0" dirty="0" smtClean="0"/>
              <a:t>/global) HQ-</a:t>
            </a:r>
            <a:r>
              <a:rPr lang="da-DK" sz="1800" i="0" dirty="0" err="1" smtClean="0"/>
              <a:t>evaluations</a:t>
            </a:r>
            <a:r>
              <a:rPr lang="da-DK" sz="1800" i="0" dirty="0" smtClean="0"/>
              <a:t>.</a:t>
            </a:r>
          </a:p>
          <a:p>
            <a:r>
              <a:rPr lang="da-DK" sz="1800" i="0" dirty="0" smtClean="0"/>
              <a:t>- </a:t>
            </a:r>
            <a:r>
              <a:rPr lang="da-DK" sz="1800" i="0" dirty="0" err="1" smtClean="0"/>
              <a:t>Elgibility</a:t>
            </a:r>
            <a:r>
              <a:rPr lang="da-DK" sz="1800" i="0" dirty="0" smtClean="0"/>
              <a:t> of </a:t>
            </a:r>
            <a:r>
              <a:rPr lang="da-DK" sz="1800" i="0" dirty="0" err="1" smtClean="0"/>
              <a:t>costs</a:t>
            </a:r>
            <a:r>
              <a:rPr lang="da-DK" sz="1800" i="0" dirty="0" smtClean="0"/>
              <a:t> under </a:t>
            </a:r>
            <a:r>
              <a:rPr lang="da-DK" sz="1800" i="0" dirty="0" err="1" smtClean="0"/>
              <a:t>Individual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Twinning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contracts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are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randomly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checked</a:t>
            </a:r>
            <a:r>
              <a:rPr lang="da-DK" sz="1800" i="0" dirty="0" smtClean="0"/>
              <a:t> by auditors.  </a:t>
            </a:r>
          </a:p>
          <a:p>
            <a:endParaRPr lang="da-DK" sz="1800" i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4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425575"/>
            <a:ext cx="8229600" cy="936625"/>
          </a:xfrm>
        </p:spPr>
        <p:txBody>
          <a:bodyPr/>
          <a:lstStyle/>
          <a:p>
            <a:r>
              <a:rPr lang="da-DK" dirty="0" smtClean="0"/>
              <a:t>Standard </a:t>
            </a:r>
            <a:r>
              <a:rPr lang="da-DK" dirty="0" err="1" smtClean="0"/>
              <a:t>Twinning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i="0" dirty="0"/>
              <a:t>Project involves a </a:t>
            </a:r>
            <a:r>
              <a:rPr lang="en-GB" sz="2000" b="1" i="0" dirty="0"/>
              <a:t>resident twinning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b="1" i="0" dirty="0"/>
              <a:t>adviser </a:t>
            </a:r>
            <a:r>
              <a:rPr lang="en-GB" sz="2000" i="0" dirty="0"/>
              <a:t>(RTA) from 12 up to 36 months,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i="0" dirty="0"/>
              <a:t>and a number of </a:t>
            </a:r>
            <a:r>
              <a:rPr lang="en-GB" sz="2000" b="1" i="0" dirty="0"/>
              <a:t>short-term experts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b="1" i="0" dirty="0"/>
              <a:t>coming from the EU MS administration</a:t>
            </a:r>
            <a:r>
              <a:rPr lang="en-GB" sz="2000" i="0" dirty="0"/>
              <a:t>(s) implementing the twinning...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000" i="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GB" sz="2000" i="0" dirty="0"/>
              <a:t>The mobilisation of both administrations is ensured through the designation of their </a:t>
            </a:r>
            <a:r>
              <a:rPr lang="en-GB" sz="2000" b="1" i="0" dirty="0"/>
              <a:t>respective project leaders </a:t>
            </a:r>
            <a:r>
              <a:rPr lang="en-GB" sz="2000" i="0" dirty="0"/>
              <a:t>(high </a:t>
            </a:r>
            <a:r>
              <a:rPr lang="en-GB" sz="2000" i="0" dirty="0" smtClean="0"/>
              <a:t>level civil </a:t>
            </a:r>
            <a:r>
              <a:rPr lang="en-GB" sz="2000" i="0" dirty="0"/>
              <a:t>servants) the </a:t>
            </a:r>
            <a:r>
              <a:rPr lang="en-GB" sz="2000" b="1" i="0" dirty="0"/>
              <a:t>MS PL and </a:t>
            </a:r>
            <a:r>
              <a:rPr lang="en-GB" sz="2000" b="1" i="0" dirty="0" smtClean="0"/>
              <a:t>Partner Country PL</a:t>
            </a:r>
            <a:r>
              <a:rPr lang="en-GB" sz="2000" b="1" i="0" dirty="0"/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GB" sz="2000" b="1" i="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GB" sz="2000" b="1" i="0" dirty="0"/>
              <a:t>Budgets (averages) between 1,5 and 1,8 M€</a:t>
            </a:r>
            <a:endParaRPr lang="da-DK" sz="2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457200" y="45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Reminder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2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371600"/>
            <a:ext cx="8229600" cy="936625"/>
          </a:xfrm>
        </p:spPr>
        <p:txBody>
          <a:bodyPr/>
          <a:lstStyle/>
          <a:p>
            <a:r>
              <a:rPr lang="da-DK" dirty="0" err="1" smtClean="0"/>
              <a:t>Twinning</a:t>
            </a:r>
            <a:r>
              <a:rPr lang="da-DK" dirty="0" smtClean="0"/>
              <a:t> Light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i="0" dirty="0"/>
              <a:t>No RTA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000" i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i="0" dirty="0"/>
              <a:t>8 months (exceptionally up to max 10)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000" i="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000" i="0" dirty="0"/>
              <a:t>A PL and a number of </a:t>
            </a:r>
            <a:r>
              <a:rPr lang="en-GB" sz="2000" b="1" i="0" dirty="0"/>
              <a:t>short-term experts from the EU MS administration</a:t>
            </a:r>
            <a:r>
              <a:rPr lang="en-GB" sz="2000" i="0" dirty="0"/>
              <a:t>(s) implementing the </a:t>
            </a:r>
            <a:r>
              <a:rPr lang="en-GB" sz="2000" i="0" dirty="0" smtClean="0"/>
              <a:t>Twinning</a:t>
            </a:r>
            <a:r>
              <a:rPr lang="en-GB" sz="2000" i="0" dirty="0"/>
              <a:t>...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000" i="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GB" sz="2000" i="0" dirty="0"/>
              <a:t>The mobilisation of both administrations is ensured through the designation of their </a:t>
            </a:r>
            <a:r>
              <a:rPr lang="en-GB" sz="2000" b="1" i="0" dirty="0"/>
              <a:t>respective project leaders </a:t>
            </a:r>
            <a:r>
              <a:rPr lang="en-GB" sz="2000" i="0" dirty="0"/>
              <a:t>(high </a:t>
            </a:r>
            <a:r>
              <a:rPr lang="en-GB" sz="2000" i="0" dirty="0" smtClean="0"/>
              <a:t>level civil </a:t>
            </a:r>
            <a:r>
              <a:rPr lang="en-GB" sz="2000" i="0" dirty="0"/>
              <a:t>servants) </a:t>
            </a:r>
            <a:r>
              <a:rPr lang="en-GB" sz="2000" i="0" dirty="0" smtClean="0"/>
              <a:t>- the </a:t>
            </a:r>
            <a:r>
              <a:rPr lang="en-GB" sz="2000" b="1" i="0" dirty="0"/>
              <a:t>MS PL and </a:t>
            </a:r>
            <a:r>
              <a:rPr lang="en-GB" sz="2000" b="1" i="0" dirty="0" smtClean="0"/>
              <a:t>Partner Country PL</a:t>
            </a:r>
            <a:r>
              <a:rPr lang="en-GB" sz="2000" b="1" i="0" dirty="0"/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n-GB" sz="2000" b="1" i="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GB" sz="2000" b="1" i="0" dirty="0"/>
              <a:t>Max budget: 250.000€</a:t>
            </a:r>
            <a:endParaRPr lang="da-DK" sz="2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457200" y="44196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Reminder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Manual Update June 2018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 err="1" smtClean="0"/>
              <a:t>Currently</a:t>
            </a:r>
            <a:r>
              <a:rPr lang="da-DK" b="1" dirty="0" smtClean="0"/>
              <a:t> </a:t>
            </a:r>
            <a:r>
              <a:rPr lang="da-DK" b="1" dirty="0" err="1" smtClean="0"/>
              <a:t>processing</a:t>
            </a:r>
            <a:r>
              <a:rPr lang="da-DK" b="1" dirty="0" smtClean="0"/>
              <a:t> a </a:t>
            </a:r>
            <a:r>
              <a:rPr lang="da-DK" b="1" dirty="0" err="1" smtClean="0"/>
              <a:t>revised</a:t>
            </a:r>
            <a:r>
              <a:rPr lang="da-DK" b="1" dirty="0" smtClean="0"/>
              <a:t> manual – not </a:t>
            </a:r>
            <a:r>
              <a:rPr lang="da-DK" b="1" dirty="0" err="1" smtClean="0"/>
              <a:t>changing</a:t>
            </a:r>
            <a:r>
              <a:rPr lang="da-DK" b="1" dirty="0" smtClean="0"/>
              <a:t> </a:t>
            </a:r>
            <a:r>
              <a:rPr lang="da-DK" b="1" dirty="0" err="1" smtClean="0"/>
              <a:t>any</a:t>
            </a:r>
            <a:r>
              <a:rPr lang="da-DK" b="1" dirty="0" smtClean="0"/>
              <a:t> </a:t>
            </a:r>
            <a:r>
              <a:rPr lang="da-DK" b="1" dirty="0" err="1" smtClean="0"/>
              <a:t>core</a:t>
            </a:r>
            <a:r>
              <a:rPr lang="da-DK" b="1" dirty="0" smtClean="0"/>
              <a:t> principles/</a:t>
            </a:r>
            <a:r>
              <a:rPr lang="da-DK" b="1" dirty="0" err="1" smtClean="0"/>
              <a:t>concepts</a:t>
            </a:r>
            <a:r>
              <a:rPr lang="da-DK" b="1" dirty="0" smtClean="0"/>
              <a:t>, but </a:t>
            </a:r>
            <a:endParaRPr lang="da-DK" dirty="0" smtClean="0"/>
          </a:p>
          <a:p>
            <a:r>
              <a:rPr lang="da-DK" dirty="0" err="1" smtClean="0"/>
              <a:t>Clarifying</a:t>
            </a:r>
            <a:endParaRPr lang="da-DK" dirty="0" smtClean="0"/>
          </a:p>
          <a:p>
            <a:r>
              <a:rPr lang="da-DK" dirty="0" err="1" smtClean="0"/>
              <a:t>Adding</a:t>
            </a:r>
            <a:r>
              <a:rPr lang="da-DK" dirty="0" smtClean="0"/>
              <a:t> more </a:t>
            </a:r>
            <a:r>
              <a:rPr lang="da-DK" dirty="0" err="1" smtClean="0"/>
              <a:t>examples</a:t>
            </a:r>
            <a:r>
              <a:rPr lang="da-DK" dirty="0" smtClean="0"/>
              <a:t> </a:t>
            </a:r>
          </a:p>
          <a:p>
            <a:r>
              <a:rPr lang="da-DK" dirty="0" err="1" smtClean="0"/>
              <a:t>Giving</a:t>
            </a:r>
            <a:r>
              <a:rPr lang="da-DK" dirty="0" smtClean="0"/>
              <a:t> </a:t>
            </a:r>
            <a:r>
              <a:rPr lang="da-DK" dirty="0" err="1" smtClean="0"/>
              <a:t>further</a:t>
            </a:r>
            <a:r>
              <a:rPr lang="da-DK" dirty="0" smtClean="0"/>
              <a:t> </a:t>
            </a:r>
            <a:r>
              <a:rPr lang="da-DK" dirty="0" err="1" smtClean="0"/>
              <a:t>details</a:t>
            </a:r>
            <a:endParaRPr lang="da-DK" dirty="0" smtClean="0"/>
          </a:p>
          <a:p>
            <a:r>
              <a:rPr lang="da-DK" dirty="0" err="1" smtClean="0"/>
              <a:t>Ensuring</a:t>
            </a:r>
            <a:r>
              <a:rPr lang="da-DK" dirty="0" smtClean="0"/>
              <a:t> </a:t>
            </a:r>
            <a:r>
              <a:rPr lang="da-DK" dirty="0" err="1" smtClean="0"/>
              <a:t>full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coherence</a:t>
            </a:r>
            <a:endParaRPr lang="da-DK" dirty="0" smtClean="0"/>
          </a:p>
          <a:p>
            <a:r>
              <a:rPr lang="da-DK" dirty="0" err="1" smtClean="0"/>
              <a:t>Adding</a:t>
            </a:r>
            <a:r>
              <a:rPr lang="da-DK" dirty="0" smtClean="0"/>
              <a:t> a </a:t>
            </a:r>
            <a:r>
              <a:rPr lang="da-DK" dirty="0" err="1" smtClean="0"/>
              <a:t>contractual</a:t>
            </a:r>
            <a:r>
              <a:rPr lang="da-DK" dirty="0" smtClean="0"/>
              <a:t> element – </a:t>
            </a:r>
            <a:r>
              <a:rPr lang="da-DK" dirty="0" err="1" smtClean="0"/>
              <a:t>required</a:t>
            </a:r>
            <a:r>
              <a:rPr lang="da-DK" dirty="0" smtClean="0"/>
              <a:t> by </a:t>
            </a:r>
            <a:r>
              <a:rPr lang="da-DK" dirty="0" err="1" smtClean="0"/>
              <a:t>CoA</a:t>
            </a:r>
            <a:endParaRPr lang="da-DK" dirty="0" smtClean="0"/>
          </a:p>
          <a:p>
            <a:r>
              <a:rPr lang="da-DK" dirty="0" err="1" smtClean="0"/>
              <a:t>Updating</a:t>
            </a:r>
            <a:r>
              <a:rPr lang="da-DK" dirty="0" smtClean="0"/>
              <a:t> references (new </a:t>
            </a:r>
            <a:r>
              <a:rPr lang="da-DK" dirty="0" err="1" smtClean="0"/>
              <a:t>Regulations</a:t>
            </a:r>
            <a:r>
              <a:rPr lang="da-DK" dirty="0" smtClean="0"/>
              <a:t> </a:t>
            </a:r>
            <a:r>
              <a:rPr lang="da-DK" dirty="0" err="1" smtClean="0"/>
              <a:t>etc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6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Further</a:t>
            </a:r>
            <a:r>
              <a:rPr lang="da-DK" dirty="0" smtClean="0"/>
              <a:t> </a:t>
            </a:r>
            <a:r>
              <a:rPr lang="da-DK" dirty="0" err="1" smtClean="0"/>
              <a:t>material</a:t>
            </a:r>
            <a:r>
              <a:rPr lang="da-DK" dirty="0" smtClean="0"/>
              <a:t> for </a:t>
            </a:r>
            <a:r>
              <a:rPr lang="da-DK" dirty="0" err="1" smtClean="0"/>
              <a:t>studying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9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Twinning means engagement </a:t>
            </a:r>
            <a:r>
              <a:rPr lang="en-GB" sz="3200" dirty="0">
                <a:solidFill>
                  <a:srgbClr val="C00000"/>
                </a:solidFill>
              </a:rPr>
              <a:t>by </a:t>
            </a:r>
            <a:r>
              <a:rPr lang="en-GB" sz="3200" dirty="0" smtClean="0">
                <a:solidFill>
                  <a:srgbClr val="C00000"/>
                </a:solidFill>
              </a:rPr>
              <a:t>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1800" i="0" dirty="0"/>
              <a:t>Public administrations </a:t>
            </a:r>
            <a:r>
              <a:rPr lang="en-GB" altLang="en-US" sz="1800" i="0" dirty="0" smtClean="0"/>
              <a:t>(and </a:t>
            </a:r>
            <a:r>
              <a:rPr lang="en-GB" altLang="en-US" sz="1800" i="0" dirty="0"/>
              <a:t>Mandated </a:t>
            </a:r>
            <a:r>
              <a:rPr lang="en-GB" altLang="en-US" sz="1800" i="0" dirty="0" smtClean="0"/>
              <a:t>Bodies)</a:t>
            </a:r>
            <a:endParaRPr lang="en-GB" altLang="en-US" sz="1800" i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1800" i="0" dirty="0"/>
              <a:t>MS NCP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1800" i="0" dirty="0"/>
              <a:t>Beneficiary Administration(s)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1800" i="0" dirty="0"/>
              <a:t>CFCU (IPA)-</a:t>
            </a:r>
            <a:r>
              <a:rPr lang="en-GB" altLang="en-US" sz="1800" i="0" dirty="0" smtClean="0"/>
              <a:t>PAO-offices </a:t>
            </a:r>
            <a:r>
              <a:rPr lang="en-GB" altLang="en-US" sz="1800" i="0" dirty="0"/>
              <a:t>(ENI)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1800" i="0" dirty="0"/>
              <a:t>EU Delegation (Twinning focal point/Press and information Officer/PAR coordinator)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1800" i="0" dirty="0"/>
              <a:t>EC Headquarters (DG NEAR, C3)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i="0" dirty="0"/>
              <a:t>Project Leaders, Resident Twinning Advisers</a:t>
            </a:r>
            <a:r>
              <a:rPr lang="en-GB" sz="1800" i="0" dirty="0" smtClean="0"/>
              <a:t>, Component Leaders,</a:t>
            </a:r>
            <a:endParaRPr lang="en-GB" sz="1800" i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i="0" dirty="0"/>
              <a:t>Short Term Experts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i="0" dirty="0"/>
              <a:t>Other donors/partners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1539875"/>
          </a:xfrm>
        </p:spPr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95289" y="320040"/>
            <a:ext cx="318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>
                <a:solidFill>
                  <a:schemeClr val="bg1"/>
                </a:solidFill>
              </a:rPr>
              <a:t>Twinning</a:t>
            </a:r>
            <a:r>
              <a:rPr lang="da-DK" b="1" dirty="0">
                <a:solidFill>
                  <a:schemeClr val="bg1"/>
                </a:solidFill>
              </a:rPr>
              <a:t> </a:t>
            </a:r>
            <a:r>
              <a:rPr lang="da-DK" b="1" dirty="0" err="1">
                <a:solidFill>
                  <a:schemeClr val="bg1"/>
                </a:solidFill>
              </a:rPr>
              <a:t>stakeholders</a:t>
            </a:r>
            <a:endParaRPr lang="da-DK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22" y="5181600"/>
            <a:ext cx="138330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0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FF7E3-ADAB-44C4-8266-8D42E377A06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14600"/>
            <a:ext cx="8229600" cy="3529013"/>
          </a:xfrm>
        </p:spPr>
        <p:txBody>
          <a:bodyPr/>
          <a:lstStyle/>
          <a:p>
            <a:pPr algn="ctr"/>
            <a:r>
              <a:rPr lang="en-US" b="1" dirty="0"/>
              <a:t>Nothing is possible without individuals. </a:t>
            </a:r>
          </a:p>
          <a:p>
            <a:pPr algn="ctr"/>
            <a:r>
              <a:rPr lang="en-US" b="1" dirty="0" smtClean="0"/>
              <a:t>Nothing </a:t>
            </a:r>
            <a:r>
              <a:rPr lang="en-US" b="1" dirty="0"/>
              <a:t>is lasting without </a:t>
            </a:r>
            <a:r>
              <a:rPr lang="en-US" b="1" dirty="0" smtClean="0"/>
              <a:t>institutions</a:t>
            </a:r>
            <a:endParaRPr lang="en-US" b="1" dirty="0"/>
          </a:p>
          <a:p>
            <a:pPr algn="r"/>
            <a:endParaRPr lang="en-US" dirty="0"/>
          </a:p>
          <a:p>
            <a:pPr algn="r"/>
            <a:r>
              <a:rPr lang="en-US" dirty="0"/>
              <a:t>Jean Monnet </a:t>
            </a:r>
          </a:p>
          <a:p>
            <a:pPr algn="r"/>
            <a:r>
              <a:rPr lang="en-US" dirty="0" smtClean="0"/>
              <a:t>("men</a:t>
            </a:r>
            <a:r>
              <a:rPr lang="en-US" dirty="0"/>
              <a:t>" changed to "individuals")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394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C00000"/>
                </a:solidFill>
              </a:rPr>
              <a:t>PC Administration, CA, EUD and EU HQ have crucial roles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F5494"/>
              </a:buClr>
              <a:buSzPct val="120000"/>
              <a:buFontTx/>
              <a:buChar char="-"/>
            </a:pPr>
            <a:r>
              <a:rPr lang="en-GB" sz="1800" b="1" dirty="0"/>
              <a:t>The Partner Country administration</a:t>
            </a:r>
            <a:r>
              <a:rPr lang="en-GB" sz="1800" dirty="0"/>
              <a:t> is the one reacting to requirements/needs arising from the policy dialogue with EU and/or reform developments in the the Partner Country</a:t>
            </a:r>
          </a:p>
          <a:p>
            <a:pPr lvl="0">
              <a:buClr>
                <a:srgbClr val="0F5494"/>
              </a:buClr>
              <a:buSzPct val="120000"/>
              <a:buFontTx/>
              <a:buChar char="-"/>
            </a:pPr>
            <a:r>
              <a:rPr lang="en-GB" sz="1800" b="1" dirty="0"/>
              <a:t>Contracts </a:t>
            </a:r>
            <a:r>
              <a:rPr lang="en-GB" sz="1800" dirty="0"/>
              <a:t>are signed by the Contracting Authority and the EU MS PL, - and </a:t>
            </a:r>
            <a:r>
              <a:rPr lang="en-GB" sz="1800" b="1" dirty="0"/>
              <a:t>Work-plans </a:t>
            </a:r>
            <a:r>
              <a:rPr lang="en-GB" sz="1800" dirty="0"/>
              <a:t>are also signed by EU MS and PC Project leaders.</a:t>
            </a:r>
          </a:p>
          <a:p>
            <a:pPr lvl="0">
              <a:buClr>
                <a:srgbClr val="0F5494"/>
              </a:buClr>
              <a:buSzPct val="120000"/>
              <a:buFontTx/>
              <a:buChar char="-"/>
            </a:pPr>
            <a:r>
              <a:rPr lang="en-GB" sz="1800" b="1" dirty="0"/>
              <a:t>Role of Contracting Authority (CA)</a:t>
            </a:r>
            <a:r>
              <a:rPr lang="en-GB" sz="1800" dirty="0"/>
              <a:t>- always to be the one to circulate the fiches to MSs (standard and twinning light) and always the entity preparing the contract</a:t>
            </a:r>
          </a:p>
          <a:p>
            <a:pPr lvl="0" algn="just">
              <a:buClr>
                <a:srgbClr val="0F5494"/>
              </a:buClr>
              <a:buSzPct val="120000"/>
              <a:buFontTx/>
              <a:buChar char="-"/>
            </a:pPr>
            <a:r>
              <a:rPr lang="en-GB" sz="1800" b="1" dirty="0"/>
              <a:t>Publication</a:t>
            </a:r>
            <a:r>
              <a:rPr lang="en-GB" sz="1800" dirty="0"/>
              <a:t> always by EUD even if indirect management mode;</a:t>
            </a:r>
          </a:p>
          <a:p>
            <a:pPr lvl="0" algn="just">
              <a:buClr>
                <a:srgbClr val="0F5494"/>
              </a:buClr>
              <a:buSzPct val="120000"/>
              <a:buFontTx/>
              <a:buChar char="-"/>
            </a:pPr>
            <a:r>
              <a:rPr lang="en-GB" sz="1800" b="1" dirty="0"/>
              <a:t>HQs entities </a:t>
            </a:r>
            <a:r>
              <a:rPr lang="en-GB" sz="1800" dirty="0"/>
              <a:t>gives an Opinion on the fiche</a:t>
            </a:r>
          </a:p>
          <a:p>
            <a:pPr lvl="0" algn="just">
              <a:buClr>
                <a:srgbClr val="0F5494"/>
              </a:buClr>
              <a:buSzPct val="120000"/>
              <a:buFontTx/>
              <a:buChar char="-"/>
            </a:pPr>
            <a:r>
              <a:rPr lang="en-GB" sz="1800" b="1" dirty="0"/>
              <a:t>Selection procedure is by </a:t>
            </a:r>
            <a:r>
              <a:rPr lang="en-GB" sz="1800" dirty="0"/>
              <a:t>consensus – also acceptance by EUD;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09600" y="53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Who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does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what</a:t>
            </a:r>
            <a:r>
              <a:rPr lang="da-DK" b="1" dirty="0" smtClean="0">
                <a:solidFill>
                  <a:schemeClr val="bg1"/>
                </a:solidFill>
              </a:rPr>
              <a:t>?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9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Type of </a:t>
            </a:r>
            <a:r>
              <a:rPr lang="da-DK" dirty="0" err="1" smtClean="0"/>
              <a:t>Activities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i="0" dirty="0"/>
              <a:t>The </a:t>
            </a:r>
            <a:r>
              <a:rPr lang="fr-BE" sz="1800" i="0" dirty="0" err="1"/>
              <a:t>rolling</a:t>
            </a:r>
            <a:r>
              <a:rPr lang="fr-BE" sz="1800" i="0" dirty="0"/>
              <a:t> </a:t>
            </a:r>
            <a:r>
              <a:rPr lang="fr-BE" sz="1800" i="0" dirty="0" err="1"/>
              <a:t>work</a:t>
            </a:r>
            <a:r>
              <a:rPr lang="fr-BE" sz="1800" i="0" dirty="0"/>
              <a:t>-plan </a:t>
            </a:r>
            <a:r>
              <a:rPr lang="fr-BE" sz="1800" i="0" dirty="0" err="1"/>
              <a:t>will</a:t>
            </a:r>
            <a:r>
              <a:rPr lang="fr-BE" sz="1800" i="0" dirty="0"/>
              <a:t> </a:t>
            </a:r>
            <a:r>
              <a:rPr lang="fr-BE" sz="1800" i="0" dirty="0" err="1"/>
              <a:t>likely</a:t>
            </a:r>
            <a:r>
              <a:rPr lang="fr-BE" sz="1800" i="0" dirty="0"/>
              <a:t> </a:t>
            </a:r>
            <a:r>
              <a:rPr lang="fr-BE" sz="1800" i="0" dirty="0" err="1"/>
              <a:t>consist</a:t>
            </a:r>
            <a:r>
              <a:rPr lang="fr-BE" sz="1800" i="0" dirty="0"/>
              <a:t> of actions l</a:t>
            </a:r>
            <a:r>
              <a:rPr lang="da-DK" sz="1800" i="0" dirty="0" err="1"/>
              <a:t>ínked</a:t>
            </a:r>
            <a:r>
              <a:rPr lang="da-DK" sz="1800" i="0" dirty="0"/>
              <a:t> to:</a:t>
            </a:r>
          </a:p>
          <a:p>
            <a:endParaRPr lang="fr-BE" sz="1800" i="0" dirty="0"/>
          </a:p>
          <a:p>
            <a:r>
              <a:rPr lang="fr-BE" sz="1800" i="0" dirty="0"/>
              <a:t>- </a:t>
            </a:r>
            <a:r>
              <a:rPr lang="fr-BE" sz="1800" i="0" dirty="0" err="1"/>
              <a:t>Legal</a:t>
            </a:r>
            <a:r>
              <a:rPr lang="fr-BE" sz="1800" i="0" dirty="0"/>
              <a:t> harmonisation or approximation</a:t>
            </a:r>
          </a:p>
          <a:p>
            <a:r>
              <a:rPr lang="fr-BE" sz="1800" i="0" dirty="0"/>
              <a:t>- Contribution to </a:t>
            </a:r>
            <a:r>
              <a:rPr lang="fr-BE" sz="1800" i="0" dirty="0" err="1"/>
              <a:t>policy</a:t>
            </a:r>
            <a:r>
              <a:rPr lang="fr-BE" sz="1800" i="0" dirty="0"/>
              <a:t>/</a:t>
            </a:r>
            <a:r>
              <a:rPr lang="fr-BE" sz="1800" i="0" dirty="0" err="1"/>
              <a:t>strategy</a:t>
            </a:r>
            <a:r>
              <a:rPr lang="fr-BE" sz="1800" i="0" dirty="0"/>
              <a:t> documents</a:t>
            </a:r>
          </a:p>
          <a:p>
            <a:r>
              <a:rPr lang="fr-BE" sz="1800" i="0" dirty="0"/>
              <a:t>- Standards/</a:t>
            </a:r>
            <a:r>
              <a:rPr lang="fr-BE" sz="1800" i="0" dirty="0" err="1"/>
              <a:t>norms</a:t>
            </a:r>
            <a:r>
              <a:rPr lang="fr-BE" sz="1800" i="0" dirty="0"/>
              <a:t>/</a:t>
            </a:r>
            <a:r>
              <a:rPr lang="fr-BE" sz="1800" i="0" dirty="0" err="1"/>
              <a:t>accreditation</a:t>
            </a:r>
            <a:r>
              <a:rPr lang="fr-BE" sz="1800" i="0" dirty="0"/>
              <a:t>/certification/best practice</a:t>
            </a:r>
          </a:p>
          <a:p>
            <a:r>
              <a:rPr lang="fr-BE" sz="1800" i="0" dirty="0"/>
              <a:t>- </a:t>
            </a:r>
            <a:r>
              <a:rPr lang="fr-BE" sz="1800" i="0" dirty="0" err="1"/>
              <a:t>Institutional</a:t>
            </a:r>
            <a:r>
              <a:rPr lang="fr-BE" sz="1800" i="0" dirty="0"/>
              <a:t> </a:t>
            </a:r>
            <a:r>
              <a:rPr lang="fr-BE" sz="1800" i="0" dirty="0" err="1"/>
              <a:t>capacity</a:t>
            </a:r>
            <a:r>
              <a:rPr lang="fr-BE" sz="1800" i="0" dirty="0"/>
              <a:t> building</a:t>
            </a:r>
          </a:p>
          <a:p>
            <a:r>
              <a:rPr lang="fr-BE" sz="1800" i="0" dirty="0"/>
              <a:t>- Mission of Short </a:t>
            </a:r>
            <a:r>
              <a:rPr lang="fr-BE" sz="1800" i="0" dirty="0" err="1"/>
              <a:t>term</a:t>
            </a:r>
            <a:r>
              <a:rPr lang="fr-BE" sz="1800" i="0" dirty="0"/>
              <a:t> experts</a:t>
            </a:r>
          </a:p>
          <a:p>
            <a:r>
              <a:rPr lang="fr-BE" sz="1800" i="0" dirty="0"/>
              <a:t>- </a:t>
            </a:r>
            <a:r>
              <a:rPr lang="fr-BE" sz="1800" i="0" dirty="0" err="1"/>
              <a:t>Study</a:t>
            </a:r>
            <a:r>
              <a:rPr lang="fr-BE" sz="1800" i="0" dirty="0"/>
              <a:t> </a:t>
            </a:r>
            <a:r>
              <a:rPr lang="fr-BE" sz="1800" i="0" dirty="0" err="1"/>
              <a:t>visits</a:t>
            </a:r>
            <a:r>
              <a:rPr lang="fr-BE" sz="1800" i="0" dirty="0"/>
              <a:t>, Trainings and </a:t>
            </a:r>
            <a:r>
              <a:rPr lang="fr-BE" sz="1800" i="0" dirty="0" err="1"/>
              <a:t>Internships</a:t>
            </a:r>
            <a:endParaRPr lang="fr-BE" sz="1800" i="0" dirty="0"/>
          </a:p>
          <a:p>
            <a:r>
              <a:rPr lang="fr-BE" sz="1800" i="0" dirty="0"/>
              <a:t>- Communication/</a:t>
            </a:r>
            <a:r>
              <a:rPr lang="fr-BE" sz="1800" i="0" dirty="0" err="1"/>
              <a:t>Visibility</a:t>
            </a:r>
            <a:r>
              <a:rPr lang="fr-BE" sz="1800" i="0" dirty="0"/>
              <a:t> actions</a:t>
            </a:r>
          </a:p>
          <a:p>
            <a:r>
              <a:rPr lang="fr-BE" sz="1800" i="0" dirty="0"/>
              <a:t>- Workshops (NB: </a:t>
            </a:r>
            <a:r>
              <a:rPr lang="fr-BE" sz="1800" i="0" dirty="0" err="1"/>
              <a:t>Complementarity</a:t>
            </a:r>
            <a:r>
              <a:rPr lang="fr-BE" sz="1800" i="0" dirty="0"/>
              <a:t> (</a:t>
            </a:r>
            <a:r>
              <a:rPr lang="fr-BE" sz="1800" i="0" dirty="0" err="1"/>
              <a:t>incl</a:t>
            </a:r>
            <a:r>
              <a:rPr lang="fr-BE" sz="1800" i="0" dirty="0"/>
              <a:t> TAIEX)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685800" y="56388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What</a:t>
            </a:r>
            <a:r>
              <a:rPr lang="da-DK" b="1" dirty="0" smtClean="0">
                <a:solidFill>
                  <a:schemeClr val="bg1"/>
                </a:solidFill>
              </a:rPr>
              <a:t> actions?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Selection</a:t>
            </a:r>
            <a:r>
              <a:rPr lang="da-DK" dirty="0" smtClean="0"/>
              <a:t> Meeting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altLang="en-US" sz="1800" dirty="0"/>
              <a:t>Both the written proposal and the oral presentation will be assessed. </a:t>
            </a:r>
          </a:p>
          <a:p>
            <a:pPr algn="just"/>
            <a:endParaRPr lang="en-GB" altLang="en-US" sz="1800" dirty="0"/>
          </a:p>
          <a:p>
            <a:pPr algn="just"/>
            <a:r>
              <a:rPr lang="en-GB" altLang="en-US" sz="1800" dirty="0"/>
              <a:t>The PC delegation should </a:t>
            </a:r>
            <a:r>
              <a:rPr lang="en-GB" altLang="en-US" sz="1800" b="1" dirty="0"/>
              <a:t>include</a:t>
            </a:r>
            <a:r>
              <a:rPr lang="en-GB" altLang="en-US" sz="1800" dirty="0"/>
              <a:t> at least the Project Leader and RTA counterpart and the BC NCP (PAO, CFCU); The </a:t>
            </a:r>
            <a:r>
              <a:rPr lang="en-GB" altLang="en-US" sz="1800" b="1" dirty="0"/>
              <a:t>MS delegation </a:t>
            </a:r>
            <a:r>
              <a:rPr lang="en-GB" altLang="en-US" sz="1800" dirty="0"/>
              <a:t>should always include the proposed Project Leader and RTA(s). </a:t>
            </a:r>
          </a:p>
          <a:p>
            <a:pPr algn="just"/>
            <a:endParaRPr lang="en-GB" altLang="en-US" sz="1800" dirty="0"/>
          </a:p>
          <a:p>
            <a:pPr algn="just"/>
            <a:r>
              <a:rPr lang="en-GB" altLang="en-US" sz="1800" dirty="0"/>
              <a:t>During the selection meeting, for each proposal approximately </a:t>
            </a:r>
            <a:r>
              <a:rPr lang="en-GB" altLang="en-US" sz="1800" b="1" dirty="0"/>
              <a:t>45</a:t>
            </a:r>
            <a:r>
              <a:rPr lang="en-GB" altLang="en-US" sz="1800" b="1" dirty="0">
                <a:solidFill>
                  <a:srgbClr val="FF0000"/>
                </a:solidFill>
              </a:rPr>
              <a:t> </a:t>
            </a:r>
            <a:r>
              <a:rPr lang="en-GB" altLang="en-US" sz="1800" b="1" dirty="0"/>
              <a:t>minutes are given to the presentation of the MS and 30 minutes for Q/A.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395288" y="381000"/>
            <a:ext cx="242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How to </a:t>
            </a:r>
            <a:r>
              <a:rPr lang="da-DK" b="1" dirty="0" err="1" smtClean="0">
                <a:solidFill>
                  <a:schemeClr val="bg1"/>
                </a:solidFill>
              </a:rPr>
              <a:t>select</a:t>
            </a:r>
            <a:r>
              <a:rPr lang="da-DK" b="1" dirty="0" smtClean="0">
                <a:solidFill>
                  <a:schemeClr val="bg1"/>
                </a:solidFill>
              </a:rPr>
              <a:t>?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>
                <a:solidFill>
                  <a:srgbClr val="C00000"/>
                </a:solidFill>
              </a:rPr>
              <a:t>Rolling </a:t>
            </a:r>
            <a:r>
              <a:rPr lang="fr-BE" sz="2400" dirty="0" err="1">
                <a:solidFill>
                  <a:srgbClr val="C00000"/>
                </a:solidFill>
              </a:rPr>
              <a:t>Workplan</a:t>
            </a:r>
            <a:r>
              <a:rPr lang="fr-BE" sz="2400" dirty="0">
                <a:solidFill>
                  <a:srgbClr val="C00000"/>
                </a:solidFill>
              </a:rPr>
              <a:t> and </a:t>
            </a:r>
            <a:r>
              <a:rPr lang="fr-BE" sz="2400" dirty="0" err="1" smtClean="0">
                <a:solidFill>
                  <a:srgbClr val="C00000"/>
                </a:solidFill>
              </a:rPr>
              <a:t>corresponding</a:t>
            </a:r>
            <a:r>
              <a:rPr lang="fr-BE" sz="2400" dirty="0" smtClean="0">
                <a:solidFill>
                  <a:srgbClr val="C00000"/>
                </a:solidFill>
              </a:rPr>
              <a:t> </a:t>
            </a:r>
            <a:r>
              <a:rPr lang="fr-BE" sz="2400" dirty="0">
                <a:solidFill>
                  <a:srgbClr val="C00000"/>
                </a:solidFill>
              </a:rPr>
              <a:t>budget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43187"/>
            <a:ext cx="8229600" cy="3529013"/>
          </a:xfrm>
        </p:spPr>
        <p:txBody>
          <a:bodyPr/>
          <a:lstStyle/>
          <a:p>
            <a:pPr algn="just" eaLnBrk="1" hangingPunct="1">
              <a:buClr>
                <a:srgbClr val="0F5494"/>
              </a:buClr>
            </a:pPr>
            <a:r>
              <a:rPr lang="en-GB" sz="1800" dirty="0"/>
              <a:t>Prepared by the RTA and RTA Counterpart upon arrival of RTA, the first six months duration rolling Work plan consisting of a sequence of activities and CVs of short term experts, is approved during first steering committee and reviewed/updated quarterly. </a:t>
            </a:r>
            <a:r>
              <a:rPr lang="en-GB" sz="1800" b="1" dirty="0"/>
              <a:t>Invest sufficient time, energy and political commitment.</a:t>
            </a:r>
            <a:r>
              <a:rPr lang="en-GB" sz="1800" dirty="0"/>
              <a:t> </a:t>
            </a:r>
          </a:p>
          <a:p>
            <a:pPr algn="just" eaLnBrk="1" hangingPunct="1">
              <a:buClr>
                <a:srgbClr val="0F5494"/>
              </a:buClr>
            </a:pPr>
            <a:endParaRPr lang="fr-BE" sz="1800" dirty="0"/>
          </a:p>
          <a:p>
            <a:pPr algn="just" eaLnBrk="1" hangingPunct="1">
              <a:buClr>
                <a:srgbClr val="0F5494"/>
              </a:buClr>
            </a:pPr>
            <a:r>
              <a:rPr lang="en-GB" sz="1800" dirty="0"/>
              <a:t>The Twinning work plan details the relevant organisation and methods, including work and time schedule, a very precise division of tasks between the partners and a detailed breakdown of costs. </a:t>
            </a:r>
            <a:r>
              <a:rPr lang="en-GB" sz="1800" b="1" dirty="0"/>
              <a:t>At each Steering Committee meeting carefully monitor remaining funds vs mandatory results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95288" y="304800"/>
            <a:ext cx="303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Planning the </a:t>
            </a:r>
            <a:r>
              <a:rPr lang="da-DK" b="1" dirty="0" err="1" smtClean="0">
                <a:solidFill>
                  <a:schemeClr val="bg1"/>
                </a:solidFill>
              </a:rPr>
              <a:t>implementation</a:t>
            </a:r>
            <a:r>
              <a:rPr lang="da-DK" b="1" dirty="0" smtClean="0">
                <a:solidFill>
                  <a:schemeClr val="bg1"/>
                </a:solidFill>
              </a:rPr>
              <a:t>?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425575"/>
            <a:ext cx="8229600" cy="936625"/>
          </a:xfrm>
        </p:spPr>
        <p:txBody>
          <a:bodyPr/>
          <a:lstStyle/>
          <a:p>
            <a:r>
              <a:rPr lang="da-DK" sz="2400" dirty="0" err="1" smtClean="0"/>
              <a:t>Costs</a:t>
            </a:r>
            <a:r>
              <a:rPr lang="da-DK" sz="2400" dirty="0" smtClean="0"/>
              <a:t> </a:t>
            </a:r>
            <a:r>
              <a:rPr lang="da-DK" sz="2400" dirty="0" err="1" smtClean="0"/>
              <a:t>covered</a:t>
            </a:r>
            <a:r>
              <a:rPr lang="da-DK" sz="2400" dirty="0" smtClean="0"/>
              <a:t> and </a:t>
            </a:r>
            <a:r>
              <a:rPr lang="da-DK" sz="2400" dirty="0" err="1" smtClean="0"/>
              <a:t>Communication</a:t>
            </a:r>
            <a:r>
              <a:rPr lang="da-DK" sz="2400" dirty="0" smtClean="0"/>
              <a:t>/</a:t>
            </a:r>
            <a:r>
              <a:rPr lang="da-DK" sz="2400" dirty="0" err="1" smtClean="0"/>
              <a:t>Visibility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BE" altLang="en-US" sz="1800" b="1" dirty="0"/>
              <a:t>A Commission </a:t>
            </a:r>
            <a:r>
              <a:rPr lang="fr-BE" altLang="en-US" sz="1800" b="1" dirty="0" err="1"/>
              <a:t>Decision</a:t>
            </a:r>
            <a:r>
              <a:rPr lang="fr-BE" altLang="en-US" sz="1800" b="1" dirty="0"/>
              <a:t> - </a:t>
            </a:r>
            <a:r>
              <a:rPr lang="fr-BE" altLang="en-US" sz="1800" dirty="0" err="1"/>
              <a:t>regulates</a:t>
            </a:r>
            <a:r>
              <a:rPr lang="fr-BE" altLang="en-US" sz="1800" dirty="0"/>
              <a:t> the </a:t>
            </a:r>
            <a:r>
              <a:rPr lang="fr-BE" altLang="en-US" sz="1800" dirty="0" err="1"/>
              <a:t>costs</a:t>
            </a:r>
            <a:r>
              <a:rPr lang="fr-BE" altLang="en-US" sz="1800" dirty="0"/>
              <a:t> </a:t>
            </a:r>
            <a:r>
              <a:rPr lang="fr-BE" altLang="en-US" sz="1800" dirty="0" err="1"/>
              <a:t>under</a:t>
            </a:r>
            <a:r>
              <a:rPr lang="fr-BE" altLang="en-US" sz="1800" dirty="0"/>
              <a:t> </a:t>
            </a:r>
            <a:r>
              <a:rPr lang="fr-BE" altLang="en-US" sz="1800" dirty="0" err="1"/>
              <a:t>Twinning</a:t>
            </a:r>
            <a:r>
              <a:rPr lang="fr-BE" altLang="en-US" sz="1800" dirty="0"/>
              <a:t> and </a:t>
            </a:r>
            <a:r>
              <a:rPr lang="fr-BE" altLang="en-US" sz="1800" dirty="0" err="1"/>
              <a:t>defines</a:t>
            </a:r>
            <a:r>
              <a:rPr lang="fr-BE" altLang="en-US" sz="1800" dirty="0"/>
              <a:t> how to </a:t>
            </a:r>
            <a:r>
              <a:rPr lang="fr-BE" altLang="en-US" sz="1800" dirty="0" err="1"/>
              <a:t>ensure</a:t>
            </a:r>
            <a:r>
              <a:rPr lang="fr-BE" altLang="en-US" sz="1800" dirty="0"/>
              <a:t> </a:t>
            </a:r>
            <a:r>
              <a:rPr lang="fr-BE" altLang="en-US" sz="1800" dirty="0" err="1"/>
              <a:t>that</a:t>
            </a:r>
            <a:r>
              <a:rPr lang="fr-BE" altLang="en-US" sz="1800" dirty="0"/>
              <a:t> </a:t>
            </a:r>
            <a:r>
              <a:rPr lang="fr-BE" altLang="en-US" sz="1800" dirty="0" err="1"/>
              <a:t>Twinning</a:t>
            </a:r>
            <a:r>
              <a:rPr lang="fr-BE" altLang="en-US" sz="1800" dirty="0"/>
              <a:t> </a:t>
            </a:r>
            <a:r>
              <a:rPr lang="fr-BE" altLang="en-US" sz="1800" dirty="0" err="1"/>
              <a:t>operates</a:t>
            </a:r>
            <a:r>
              <a:rPr lang="fr-BE" altLang="en-US" sz="1800" dirty="0"/>
              <a:t> on No-profit </a:t>
            </a:r>
            <a:r>
              <a:rPr lang="fr-BE" altLang="en-US" sz="1800" dirty="0" err="1"/>
              <a:t>principles</a:t>
            </a:r>
            <a:r>
              <a:rPr lang="fr-BE" altLang="en-US" sz="1800" dirty="0"/>
              <a:t> as per EU Financial </a:t>
            </a:r>
            <a:r>
              <a:rPr lang="fr-BE" altLang="en-US" sz="1800" dirty="0" err="1"/>
              <a:t>Regulation</a:t>
            </a:r>
            <a:r>
              <a:rPr lang="fr-BE" altLang="en-US" sz="1800" dirty="0"/>
              <a:t>. EU MS are </a:t>
            </a:r>
            <a:r>
              <a:rPr lang="fr-BE" altLang="en-US" sz="1800" dirty="0" err="1"/>
              <a:t>compensated</a:t>
            </a:r>
            <a:r>
              <a:rPr lang="fr-BE" altLang="en-US" sz="1800" dirty="0"/>
              <a:t>.</a:t>
            </a:r>
          </a:p>
          <a:p>
            <a:pPr>
              <a:buFont typeface="Wingdings" pitchFamily="2" charset="2"/>
              <a:buChar char="v"/>
            </a:pPr>
            <a:endParaRPr lang="fr-BE" sz="1800" dirty="0"/>
          </a:p>
          <a:p>
            <a:pPr>
              <a:buFont typeface="Wingdings" pitchFamily="2" charset="2"/>
              <a:buChar char="v"/>
            </a:pPr>
            <a:r>
              <a:rPr lang="fr-BE" sz="1800" dirty="0"/>
              <a:t>Communication/</a:t>
            </a:r>
            <a:r>
              <a:rPr lang="fr-BE" sz="1800" dirty="0" err="1"/>
              <a:t>visibility</a:t>
            </a:r>
            <a:r>
              <a:rPr lang="fr-BE" sz="1800" dirty="0"/>
              <a:t> - </a:t>
            </a:r>
            <a:r>
              <a:rPr lang="fr-BE" sz="1800" dirty="0" err="1"/>
              <a:t>Twinning</a:t>
            </a:r>
            <a:r>
              <a:rPr lang="fr-BE" sz="1800" dirty="0"/>
              <a:t> </a:t>
            </a:r>
            <a:r>
              <a:rPr lang="fr-BE" sz="1800" dirty="0" err="1"/>
              <a:t>projects</a:t>
            </a:r>
            <a:r>
              <a:rPr lang="fr-BE" sz="1800" dirty="0"/>
              <a:t> are not </a:t>
            </a:r>
            <a:r>
              <a:rPr lang="fr-BE" sz="1800" dirty="0" err="1"/>
              <a:t>bilateral</a:t>
            </a:r>
            <a:r>
              <a:rPr lang="fr-BE" sz="1800" dirty="0"/>
              <a:t> but EU </a:t>
            </a:r>
            <a:r>
              <a:rPr lang="fr-BE" sz="1800" b="1" dirty="0" err="1"/>
              <a:t>projects</a:t>
            </a:r>
            <a:r>
              <a:rPr lang="fr-BE" sz="1800" b="1" dirty="0"/>
              <a:t> – </a:t>
            </a:r>
            <a:r>
              <a:rPr lang="fr-BE" sz="1800" dirty="0"/>
              <a:t>but </a:t>
            </a:r>
            <a:r>
              <a:rPr lang="fr-BE" sz="1800" dirty="0" err="1"/>
              <a:t>can</a:t>
            </a:r>
            <a:r>
              <a:rPr lang="fr-BE" sz="1800" dirty="0"/>
              <a:t> of course </a:t>
            </a:r>
            <a:r>
              <a:rPr lang="fr-BE" sz="1800" dirty="0" err="1"/>
              <a:t>later</a:t>
            </a:r>
            <a:r>
              <a:rPr lang="fr-BE" sz="1800" dirty="0"/>
              <a:t> </a:t>
            </a:r>
            <a:r>
              <a:rPr lang="fr-BE" sz="1800" dirty="0" err="1"/>
              <a:t>be</a:t>
            </a:r>
            <a:r>
              <a:rPr lang="fr-BE" sz="1800" dirty="0"/>
              <a:t> </a:t>
            </a:r>
            <a:r>
              <a:rPr lang="fr-BE" sz="1800" dirty="0" err="1"/>
              <a:t>followed</a:t>
            </a:r>
            <a:r>
              <a:rPr lang="fr-BE" sz="1800" dirty="0"/>
              <a:t> by </a:t>
            </a:r>
            <a:r>
              <a:rPr lang="fr-BE" sz="1800" dirty="0" err="1"/>
              <a:t>bilateral</a:t>
            </a:r>
            <a:r>
              <a:rPr lang="fr-BE" sz="1800" dirty="0"/>
              <a:t> </a:t>
            </a:r>
            <a:r>
              <a:rPr lang="fr-BE" sz="1800" dirty="0" err="1" smtClean="0"/>
              <a:t>projects</a:t>
            </a:r>
            <a:r>
              <a:rPr lang="fr-BE" sz="1800" dirty="0" smtClean="0"/>
              <a:t>. </a:t>
            </a:r>
            <a:r>
              <a:rPr lang="fr-BE" sz="1800" dirty="0" err="1" smtClean="0"/>
              <a:t>Reach</a:t>
            </a:r>
            <a:r>
              <a:rPr lang="fr-BE" sz="1800" dirty="0" smtClean="0"/>
              <a:t> out to the Public – </a:t>
            </a:r>
            <a:r>
              <a:rPr lang="fr-BE" sz="1800" dirty="0" err="1" smtClean="0"/>
              <a:t>agree</a:t>
            </a:r>
            <a:r>
              <a:rPr lang="fr-BE" sz="1800" dirty="0" smtClean="0"/>
              <a:t> a Communication /</a:t>
            </a:r>
            <a:r>
              <a:rPr lang="fr-BE" sz="1800" dirty="0" err="1" smtClean="0"/>
              <a:t>Visibility</a:t>
            </a:r>
            <a:r>
              <a:rPr lang="fr-BE" sz="1800" dirty="0" smtClean="0"/>
              <a:t> Plan </a:t>
            </a:r>
            <a:r>
              <a:rPr lang="fr-BE" sz="1800" dirty="0" err="1" smtClean="0"/>
              <a:t>with</a:t>
            </a:r>
            <a:r>
              <a:rPr lang="fr-BE" sz="1800" dirty="0" smtClean="0"/>
              <a:t> the EUD. </a:t>
            </a:r>
            <a:r>
              <a:rPr lang="fr-BE" sz="1800" dirty="0" err="1" smtClean="0"/>
              <a:t>Involve</a:t>
            </a:r>
            <a:r>
              <a:rPr lang="fr-BE" sz="1800" dirty="0" smtClean="0"/>
              <a:t> </a:t>
            </a:r>
            <a:r>
              <a:rPr lang="fr-BE" sz="1800" dirty="0" err="1" smtClean="0"/>
              <a:t>appropriate</a:t>
            </a:r>
            <a:r>
              <a:rPr lang="fr-BE" sz="1800" dirty="0" smtClean="0"/>
              <a:t> </a:t>
            </a:r>
            <a:r>
              <a:rPr lang="fr-BE" sz="1800" dirty="0" err="1" smtClean="0"/>
              <a:t>political</a:t>
            </a:r>
            <a:r>
              <a:rPr lang="fr-BE" sz="1800" dirty="0" smtClean="0"/>
              <a:t> </a:t>
            </a:r>
            <a:r>
              <a:rPr lang="fr-BE" sz="1800" dirty="0" err="1" smtClean="0"/>
              <a:t>levels</a:t>
            </a:r>
            <a:r>
              <a:rPr lang="fr-BE" sz="18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fr-BE" sz="1800" dirty="0"/>
          </a:p>
          <a:p>
            <a:pPr>
              <a:buFont typeface="Wingdings" pitchFamily="2" charset="2"/>
              <a:buChar char="v"/>
            </a:pPr>
            <a:r>
              <a:rPr lang="fr-BE" sz="1800" dirty="0"/>
              <a:t>NB: </a:t>
            </a:r>
            <a:r>
              <a:rPr lang="fr-BE" sz="1800" dirty="0" err="1"/>
              <a:t>Always</a:t>
            </a:r>
            <a:r>
              <a:rPr lang="fr-BE" sz="1800" dirty="0"/>
              <a:t> </a:t>
            </a:r>
            <a:r>
              <a:rPr lang="fr-BE" sz="1800" dirty="0" err="1"/>
              <a:t>consider</a:t>
            </a:r>
            <a:r>
              <a:rPr lang="fr-BE" sz="1800" dirty="0"/>
              <a:t> how </a:t>
            </a:r>
            <a:r>
              <a:rPr lang="fr-BE" sz="1800" dirty="0" err="1"/>
              <a:t>Twinning</a:t>
            </a:r>
            <a:r>
              <a:rPr lang="fr-BE" sz="1800" dirty="0"/>
              <a:t> and TAIEX </a:t>
            </a:r>
            <a:r>
              <a:rPr lang="fr-BE" sz="1800" dirty="0" err="1"/>
              <a:t>can</a:t>
            </a:r>
            <a:r>
              <a:rPr lang="fr-BE" sz="1800" dirty="0"/>
              <a:t> </a:t>
            </a:r>
            <a:r>
              <a:rPr lang="fr-BE" sz="1800" dirty="0" err="1"/>
              <a:t>complement</a:t>
            </a:r>
            <a:r>
              <a:rPr lang="fr-BE" sz="1800" dirty="0"/>
              <a:t> </a:t>
            </a:r>
            <a:r>
              <a:rPr lang="fr-BE" sz="1800" dirty="0" err="1"/>
              <a:t>each</a:t>
            </a:r>
            <a:r>
              <a:rPr lang="fr-BE" sz="1800" dirty="0"/>
              <a:t> </a:t>
            </a:r>
            <a:r>
              <a:rPr lang="fr-BE" sz="1800" dirty="0" err="1"/>
              <a:t>others</a:t>
            </a:r>
            <a:r>
              <a:rPr lang="fr-BE" sz="1800" dirty="0"/>
              <a:t> - </a:t>
            </a:r>
            <a:r>
              <a:rPr lang="fr-BE" sz="1800" b="1" dirty="0"/>
              <a:t>no duplication</a:t>
            </a:r>
            <a:r>
              <a:rPr lang="fr-BE" sz="1800" dirty="0"/>
              <a:t> </a:t>
            </a:r>
            <a:r>
              <a:rPr lang="fr-BE" sz="1800" dirty="0" err="1"/>
              <a:t>allowed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457200" y="426720"/>
            <a:ext cx="29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Costs</a:t>
            </a:r>
            <a:r>
              <a:rPr lang="da-DK" b="1" dirty="0" smtClean="0">
                <a:solidFill>
                  <a:schemeClr val="bg1"/>
                </a:solidFill>
              </a:rPr>
              <a:t> and </a:t>
            </a:r>
            <a:r>
              <a:rPr lang="da-DK" b="1" dirty="0" err="1" smtClean="0">
                <a:solidFill>
                  <a:schemeClr val="bg1"/>
                </a:solidFill>
              </a:rPr>
              <a:t>Visibility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Role</a:t>
            </a:r>
            <a:r>
              <a:rPr lang="da-DK" dirty="0" smtClean="0"/>
              <a:t> of EU HQ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sz="1800" i="0" dirty="0" err="1" smtClean="0"/>
              <a:t>Twinning</a:t>
            </a:r>
            <a:r>
              <a:rPr lang="fr-BE" sz="1800" i="0" dirty="0" smtClean="0"/>
              <a:t> </a:t>
            </a:r>
            <a:r>
              <a:rPr lang="fr-BE" sz="1800" i="0" dirty="0"/>
              <a:t>Coordination Team monitors all </a:t>
            </a:r>
            <a:r>
              <a:rPr lang="fr-BE" sz="1800" i="0" dirty="0" err="1"/>
              <a:t>Twinning</a:t>
            </a:r>
            <a:r>
              <a:rPr lang="fr-BE" sz="1800" i="0" dirty="0"/>
              <a:t> </a:t>
            </a:r>
            <a:r>
              <a:rPr lang="fr-BE" sz="1800" i="0" dirty="0" err="1"/>
              <a:t>implementation</a:t>
            </a:r>
            <a:r>
              <a:rPr lang="fr-BE" sz="1800" i="0" dirty="0"/>
              <a:t>, </a:t>
            </a:r>
            <a:r>
              <a:rPr lang="fr-BE" sz="1800" i="0" dirty="0" err="1" smtClean="0"/>
              <a:t>advises</a:t>
            </a:r>
            <a:r>
              <a:rPr lang="fr-BE" sz="1800" i="0" dirty="0" smtClean="0"/>
              <a:t>, </a:t>
            </a:r>
            <a:r>
              <a:rPr lang="fr-BE" sz="1800" i="0" dirty="0" err="1" smtClean="0"/>
              <a:t>statistics</a:t>
            </a:r>
            <a:r>
              <a:rPr lang="fr-BE" sz="1800" i="0" dirty="0" smtClean="0"/>
              <a:t>, </a:t>
            </a:r>
            <a:r>
              <a:rPr lang="fr-BE" sz="1800" i="0" dirty="0" err="1" smtClean="0"/>
              <a:t>conflicts</a:t>
            </a:r>
            <a:r>
              <a:rPr lang="fr-BE" sz="1800" i="0" dirty="0" smtClean="0"/>
              <a:t> (</a:t>
            </a:r>
            <a:r>
              <a:rPr lang="fr-BE" sz="1800" i="0" dirty="0"/>
              <a:t>if EUD </a:t>
            </a:r>
            <a:r>
              <a:rPr lang="fr-BE" sz="1800" i="0" dirty="0" err="1"/>
              <a:t>cannot</a:t>
            </a:r>
            <a:r>
              <a:rPr lang="fr-BE" sz="1800" i="0" dirty="0" smtClean="0"/>
              <a:t>)</a:t>
            </a:r>
            <a:endParaRPr lang="fr-BE" sz="1800" i="0" dirty="0"/>
          </a:p>
          <a:p>
            <a:pPr algn="just"/>
            <a:endParaRPr lang="fr-BE" sz="1800" i="0" dirty="0"/>
          </a:p>
          <a:p>
            <a:pPr algn="just"/>
            <a:r>
              <a:rPr lang="fr-BE" sz="1800" i="0" dirty="0"/>
              <a:t>- </a:t>
            </a:r>
            <a:r>
              <a:rPr lang="fr-BE" sz="1800" i="0" dirty="0" err="1"/>
              <a:t>Reviews</a:t>
            </a:r>
            <a:r>
              <a:rPr lang="fr-BE" sz="1800" i="0" dirty="0"/>
              <a:t> the </a:t>
            </a:r>
            <a:r>
              <a:rPr lang="fr-BE" sz="1800" i="0" dirty="0" err="1"/>
              <a:t>Twinning</a:t>
            </a:r>
            <a:r>
              <a:rPr lang="fr-BE" sz="1800" i="0" dirty="0"/>
              <a:t> fiche </a:t>
            </a:r>
            <a:r>
              <a:rPr lang="fr-BE" sz="1800" i="0" dirty="0" err="1"/>
              <a:t>already</a:t>
            </a:r>
            <a:r>
              <a:rPr lang="fr-BE" sz="1800" i="0" dirty="0"/>
              <a:t> </a:t>
            </a:r>
            <a:r>
              <a:rPr lang="fr-BE" sz="1800" i="0" dirty="0" err="1"/>
              <a:t>approved</a:t>
            </a:r>
            <a:r>
              <a:rPr lang="fr-BE" sz="1800" i="0" dirty="0"/>
              <a:t> by the PAR manager </a:t>
            </a:r>
            <a:r>
              <a:rPr lang="fr-BE" sz="1800" i="0" dirty="0" err="1"/>
              <a:t>appointed</a:t>
            </a:r>
            <a:r>
              <a:rPr lang="fr-BE" sz="1800" i="0" dirty="0"/>
              <a:t> by the </a:t>
            </a:r>
            <a:r>
              <a:rPr lang="fr-BE" sz="1800" i="0" dirty="0" err="1"/>
              <a:t>Contracting</a:t>
            </a:r>
            <a:r>
              <a:rPr lang="fr-BE" sz="1800" i="0" dirty="0"/>
              <a:t> </a:t>
            </a:r>
            <a:r>
              <a:rPr lang="fr-BE" sz="1800" i="0" dirty="0" err="1"/>
              <a:t>Authority</a:t>
            </a:r>
            <a:r>
              <a:rPr lang="fr-BE" sz="1800" i="0" dirty="0"/>
              <a:t> and </a:t>
            </a:r>
            <a:r>
              <a:rPr lang="fr-BE" sz="1800" i="0" dirty="0" err="1"/>
              <a:t>subsequenlty</a:t>
            </a:r>
            <a:r>
              <a:rPr lang="fr-BE" sz="1800" i="0" dirty="0"/>
              <a:t> sent to the </a:t>
            </a:r>
            <a:r>
              <a:rPr lang="fr-BE" sz="1800" i="0" dirty="0" err="1"/>
              <a:t>Twinning</a:t>
            </a:r>
            <a:r>
              <a:rPr lang="fr-BE" sz="1800" i="0" dirty="0"/>
              <a:t> coordination </a:t>
            </a:r>
            <a:r>
              <a:rPr lang="fr-BE" sz="1800" i="0" dirty="0" smtClean="0"/>
              <a:t>team</a:t>
            </a:r>
            <a:endParaRPr lang="fr-BE" sz="1800" i="0" dirty="0"/>
          </a:p>
          <a:p>
            <a:pPr algn="just"/>
            <a:r>
              <a:rPr lang="fr-BE" sz="1800" i="0" dirty="0"/>
              <a:t>- </a:t>
            </a:r>
            <a:r>
              <a:rPr lang="fr-BE" sz="1800" i="0" dirty="0" err="1"/>
              <a:t>Ask</a:t>
            </a:r>
            <a:r>
              <a:rPr lang="fr-BE" sz="1800" i="0" dirty="0"/>
              <a:t> </a:t>
            </a:r>
            <a:r>
              <a:rPr lang="fr-BE" sz="1800" i="0" dirty="0" err="1"/>
              <a:t>further</a:t>
            </a:r>
            <a:r>
              <a:rPr lang="fr-BE" sz="1800" i="0" dirty="0"/>
              <a:t> </a:t>
            </a:r>
            <a:r>
              <a:rPr lang="fr-BE" sz="1800" i="0" dirty="0" err="1"/>
              <a:t>reviews</a:t>
            </a:r>
            <a:r>
              <a:rPr lang="fr-BE" sz="1800" i="0" dirty="0"/>
              <a:t> to the line </a:t>
            </a:r>
            <a:r>
              <a:rPr lang="fr-BE" sz="1800" i="0" dirty="0" err="1"/>
              <a:t>DGs</a:t>
            </a:r>
            <a:r>
              <a:rPr lang="fr-BE" sz="1800" i="0" dirty="0"/>
              <a:t>, </a:t>
            </a:r>
            <a:r>
              <a:rPr lang="fr-BE" sz="1800" i="0" dirty="0" err="1"/>
              <a:t>CoTEs</a:t>
            </a:r>
            <a:r>
              <a:rPr lang="fr-BE" sz="1800" i="0" dirty="0"/>
              <a:t> (</a:t>
            </a:r>
            <a:r>
              <a:rPr lang="fr-BE" sz="1800" i="0" dirty="0" err="1"/>
              <a:t>including</a:t>
            </a:r>
            <a:r>
              <a:rPr lang="fr-BE" sz="1800" i="0" dirty="0"/>
              <a:t> PAR), TAIEX country </a:t>
            </a:r>
            <a:r>
              <a:rPr lang="fr-BE" sz="1800" i="0" dirty="0" err="1"/>
              <a:t>coordinators</a:t>
            </a:r>
            <a:r>
              <a:rPr lang="fr-BE" sz="1800" i="0" dirty="0"/>
              <a:t> in C3, GEO desks and EEAS (the </a:t>
            </a:r>
            <a:r>
              <a:rPr lang="fr-BE" sz="1800" i="0" dirty="0" err="1"/>
              <a:t>same</a:t>
            </a:r>
            <a:r>
              <a:rPr lang="fr-BE" sz="1800" i="0" dirty="0"/>
              <a:t> </a:t>
            </a:r>
            <a:r>
              <a:rPr lang="fr-BE" sz="1800" i="0" dirty="0" err="1"/>
              <a:t>entities</a:t>
            </a:r>
            <a:r>
              <a:rPr lang="fr-BE" sz="1800" i="0" dirty="0"/>
              <a:t> </a:t>
            </a:r>
            <a:r>
              <a:rPr lang="fr-BE" sz="1800" i="0" dirty="0" err="1"/>
              <a:t>being</a:t>
            </a:r>
            <a:r>
              <a:rPr lang="fr-BE" sz="1800" i="0" dirty="0"/>
              <a:t> </a:t>
            </a:r>
            <a:r>
              <a:rPr lang="fr-BE" sz="1800" i="0" dirty="0" err="1"/>
              <a:t>involved</a:t>
            </a:r>
            <a:r>
              <a:rPr lang="fr-BE" sz="1800" i="0" dirty="0"/>
              <a:t> </a:t>
            </a:r>
            <a:r>
              <a:rPr lang="fr-BE" sz="1800" i="0" dirty="0" err="1"/>
              <a:t>also</a:t>
            </a:r>
            <a:r>
              <a:rPr lang="fr-BE" sz="1800" i="0" dirty="0"/>
              <a:t> in </a:t>
            </a:r>
            <a:r>
              <a:rPr lang="fr-BE" sz="1800" i="0" dirty="0" err="1"/>
              <a:t>sector</a:t>
            </a:r>
            <a:r>
              <a:rPr lang="fr-BE" sz="1800" i="0" dirty="0"/>
              <a:t> </a:t>
            </a:r>
            <a:r>
              <a:rPr lang="fr-BE" sz="1800" i="0" dirty="0" err="1"/>
              <a:t>policy</a:t>
            </a:r>
            <a:r>
              <a:rPr lang="fr-BE" sz="1800" i="0" dirty="0"/>
              <a:t> dialogues</a:t>
            </a:r>
            <a:r>
              <a:rPr lang="fr-BE" sz="1800" i="0" dirty="0" smtClean="0"/>
              <a:t>)</a:t>
            </a:r>
            <a:endParaRPr lang="fr-BE" sz="1800" i="0" dirty="0"/>
          </a:p>
          <a:p>
            <a:pPr algn="just"/>
            <a:r>
              <a:rPr lang="fr-BE" sz="1800" i="0" dirty="0"/>
              <a:t>- </a:t>
            </a:r>
            <a:r>
              <a:rPr lang="fr-BE" sz="1800" i="0" dirty="0" err="1"/>
              <a:t>Ensures</a:t>
            </a:r>
            <a:r>
              <a:rPr lang="fr-BE" sz="1800" i="0" dirty="0"/>
              <a:t> </a:t>
            </a:r>
            <a:r>
              <a:rPr lang="fr-BE" sz="1800" i="0" dirty="0" err="1"/>
              <a:t>that</a:t>
            </a:r>
            <a:r>
              <a:rPr lang="fr-BE" sz="1800" i="0" dirty="0"/>
              <a:t> an opinion on the fiche </a:t>
            </a:r>
            <a:r>
              <a:rPr lang="fr-BE" sz="1800" i="0" dirty="0" err="1"/>
              <a:t>is</a:t>
            </a:r>
            <a:r>
              <a:rPr lang="fr-BE" sz="1800" i="0" dirty="0"/>
              <a:t> </a:t>
            </a:r>
            <a:r>
              <a:rPr lang="fr-BE" sz="1800" i="0" dirty="0" err="1"/>
              <a:t>issued</a:t>
            </a:r>
            <a:r>
              <a:rPr lang="fr-BE" sz="1800" i="0" dirty="0"/>
              <a:t> to the </a:t>
            </a:r>
            <a:r>
              <a:rPr lang="fr-BE" sz="1800" i="0" dirty="0" err="1"/>
              <a:t>Contracting</a:t>
            </a:r>
            <a:r>
              <a:rPr lang="fr-BE" sz="1800" i="0" dirty="0"/>
              <a:t> </a:t>
            </a:r>
            <a:r>
              <a:rPr lang="fr-BE" sz="1800" i="0" dirty="0" err="1"/>
              <a:t>Authority</a:t>
            </a:r>
            <a:r>
              <a:rPr lang="fr-BE" sz="1800" i="0" dirty="0"/>
              <a:t> in time. The Opinion </a:t>
            </a:r>
            <a:r>
              <a:rPr lang="fr-BE" sz="1800" i="0" dirty="0" err="1"/>
              <a:t>can</a:t>
            </a:r>
            <a:r>
              <a:rPr lang="fr-BE" sz="1800" i="0" dirty="0"/>
              <a:t> </a:t>
            </a:r>
            <a:r>
              <a:rPr lang="fr-BE" sz="1800" i="0" dirty="0" err="1"/>
              <a:t>be</a:t>
            </a:r>
            <a:r>
              <a:rPr lang="fr-BE" sz="1800" i="0" dirty="0"/>
              <a:t>: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395288" y="304800"/>
            <a:ext cx="24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EU </a:t>
            </a:r>
            <a:r>
              <a:rPr lang="da-DK" b="1">
                <a:solidFill>
                  <a:schemeClr val="bg1"/>
                </a:solidFill>
              </a:rPr>
              <a:t>HQ </a:t>
            </a:r>
            <a:r>
              <a:rPr lang="da-DK" b="1" smtClean="0">
                <a:solidFill>
                  <a:schemeClr val="bg1"/>
                </a:solidFill>
              </a:rPr>
              <a:t>–TISG </a:t>
            </a:r>
            <a:r>
              <a:rPr lang="da-DK" b="1" dirty="0" err="1">
                <a:solidFill>
                  <a:schemeClr val="bg1"/>
                </a:solidFill>
              </a:rPr>
              <a:t>process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0232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295400"/>
            <a:ext cx="8229600" cy="936625"/>
          </a:xfrm>
        </p:spPr>
        <p:txBody>
          <a:bodyPr/>
          <a:lstStyle/>
          <a:p>
            <a:r>
              <a:rPr lang="da-DK" sz="2400" dirty="0" smtClean="0"/>
              <a:t>Opinion on </a:t>
            </a:r>
            <a:r>
              <a:rPr lang="da-DK" sz="2400" dirty="0" err="1" smtClean="0"/>
              <a:t>Twinning</a:t>
            </a:r>
            <a:r>
              <a:rPr lang="da-DK" sz="2400" dirty="0" smtClean="0"/>
              <a:t> </a:t>
            </a:r>
            <a:r>
              <a:rPr lang="da-DK" sz="2400" dirty="0" err="1" smtClean="0"/>
              <a:t>Fiche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744914"/>
          </a:xfrm>
        </p:spPr>
        <p:txBody>
          <a:bodyPr/>
          <a:lstStyle/>
          <a:p>
            <a:pPr marL="0" lvl="0" indent="0" algn="just">
              <a:buNone/>
            </a:pPr>
            <a:r>
              <a:rPr lang="en-GB" sz="1800" i="0" dirty="0"/>
              <a:t>1 </a:t>
            </a:r>
            <a:r>
              <a:rPr lang="en-GB" sz="1800" b="1" i="0" dirty="0"/>
              <a:t>Full approval</a:t>
            </a:r>
            <a:r>
              <a:rPr lang="en-GB" sz="1800" i="0" dirty="0"/>
              <a:t>: the Twinning Fiche is approved as submitted and can be circulated;</a:t>
            </a:r>
          </a:p>
          <a:p>
            <a:pPr marL="0" lvl="0" indent="0" algn="just">
              <a:buNone/>
            </a:pPr>
            <a:endParaRPr lang="fr-FR" sz="1800" i="0" dirty="0"/>
          </a:p>
          <a:p>
            <a:pPr marL="0" lvl="0" indent="0" algn="just">
              <a:buNone/>
            </a:pPr>
            <a:r>
              <a:rPr lang="en-GB" sz="1800" i="0" dirty="0"/>
              <a:t>2 </a:t>
            </a:r>
            <a:r>
              <a:rPr lang="en-GB" sz="1800" b="1" i="0" dirty="0"/>
              <a:t>Approval with Comments</a:t>
            </a:r>
            <a:r>
              <a:rPr lang="en-GB" sz="1800" i="0" dirty="0"/>
              <a:t>: the Twinning Fiche is approved, but improvements and/or adaptations could be introduced before circulation; </a:t>
            </a:r>
          </a:p>
          <a:p>
            <a:pPr marL="0" lvl="0" indent="0" algn="just">
              <a:buNone/>
            </a:pPr>
            <a:endParaRPr lang="fr-FR" sz="1800" i="0" dirty="0"/>
          </a:p>
          <a:p>
            <a:pPr marL="0" lvl="0" indent="0" algn="just">
              <a:buNone/>
            </a:pPr>
            <a:r>
              <a:rPr lang="en-GB" sz="1800" i="0" dirty="0"/>
              <a:t>3 </a:t>
            </a:r>
            <a:r>
              <a:rPr lang="en-GB" sz="1800" b="1" i="0" dirty="0"/>
              <a:t>Conditional approval</a:t>
            </a:r>
            <a:r>
              <a:rPr lang="en-GB" sz="1800" i="0" dirty="0"/>
              <a:t>: the Twinning Fiche is approved, but specific amendments must be introduced by the Contracting Authority before circulation; </a:t>
            </a:r>
          </a:p>
          <a:p>
            <a:pPr marL="0" lvl="0" indent="0" algn="just">
              <a:buNone/>
            </a:pPr>
            <a:endParaRPr lang="fr-FR" sz="1800" i="0" dirty="0"/>
          </a:p>
          <a:p>
            <a:pPr marL="0" lvl="0" indent="0" algn="just">
              <a:buNone/>
            </a:pPr>
            <a:r>
              <a:rPr lang="en-GB" sz="1800" i="0" dirty="0"/>
              <a:t>4 </a:t>
            </a:r>
            <a:r>
              <a:rPr lang="en-GB" sz="1800" b="1" i="0" dirty="0"/>
              <a:t>Rejection</a:t>
            </a:r>
            <a:r>
              <a:rPr lang="en-GB" sz="1800" i="0" dirty="0"/>
              <a:t>: the Twinning Fiche is rejected and all parties involved in its preparation are invited to re-submit a modified draft to the Twinning Inter-service group.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5334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EU HQ opinion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3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Evaluation of </a:t>
            </a:r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5EC1"/>
              </a:buClr>
              <a:buSzPct val="68000"/>
              <a:buFont typeface="Wingdings 3"/>
              <a:buChar char=""/>
            </a:pPr>
            <a:r>
              <a:rPr lang="en-GB" i="0" dirty="0"/>
              <a:t>EU Delegation/CA triggers</a:t>
            </a:r>
          </a:p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5EC1"/>
              </a:buClr>
              <a:buSzPct val="68000"/>
              <a:buFont typeface="Wingdings 3"/>
              <a:buChar char=""/>
            </a:pPr>
            <a:r>
              <a:rPr lang="en-GB" i="0" dirty="0"/>
              <a:t>Based on Final Report of project </a:t>
            </a:r>
          </a:p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5EC1"/>
              </a:buClr>
              <a:buSzPct val="68000"/>
              <a:buFont typeface="Wingdings 3"/>
              <a:buChar char=""/>
            </a:pPr>
            <a:r>
              <a:rPr lang="en-GB" i="0" dirty="0"/>
              <a:t>2 experts (RTA + former RTA or other expert)</a:t>
            </a:r>
          </a:p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5EC1"/>
              </a:buClr>
              <a:buSzPct val="68000"/>
              <a:buFont typeface="Wingdings 3"/>
              <a:buChar char=""/>
            </a:pPr>
            <a:r>
              <a:rPr lang="en-GB" i="0" dirty="0"/>
              <a:t>App. 5 days</a:t>
            </a:r>
          </a:p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5EC1"/>
              </a:buClr>
              <a:buSzPct val="68000"/>
              <a:buFont typeface="Wingdings 3"/>
              <a:buChar char=""/>
            </a:pPr>
            <a:r>
              <a:rPr lang="en-GB" i="0" dirty="0"/>
              <a:t>Obligation to provide a report.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5EC1"/>
              </a:buClr>
              <a:buSzPct val="68000"/>
              <a:buFont typeface="Wingdings 3"/>
              <a:buChar char=""/>
            </a:pPr>
            <a:r>
              <a:rPr lang="en-GB" i="0" dirty="0"/>
              <a:t>Organized and financed by TAIEX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395288" y="228600"/>
            <a:ext cx="310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Twinning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Review</a:t>
            </a:r>
            <a:r>
              <a:rPr lang="da-DK" b="1" dirty="0" smtClean="0">
                <a:solidFill>
                  <a:schemeClr val="bg1"/>
                </a:solidFill>
              </a:rPr>
              <a:t> Missions 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68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Twinning</a:t>
            </a:r>
            <a:r>
              <a:rPr lang="da-DK" dirty="0" smtClean="0"/>
              <a:t> </a:t>
            </a:r>
            <a:r>
              <a:rPr lang="da-DK" dirty="0" err="1" smtClean="0"/>
              <a:t>history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800" b="1" i="0" dirty="0"/>
              <a:t>Launched in May 1998 to support the Partner Countries having applied for accession to the EU family of Member States (accessions 2004, 2007) (</a:t>
            </a:r>
            <a:r>
              <a:rPr lang="en-GB" sz="1800" b="1" i="0" dirty="0" err="1"/>
              <a:t>Phare</a:t>
            </a:r>
            <a:r>
              <a:rPr lang="en-GB" sz="1800" b="1" i="0" dirty="0"/>
              <a:t>-&gt;IPA)</a:t>
            </a:r>
          </a:p>
          <a:p>
            <a:pPr algn="just"/>
            <a:endParaRPr lang="en-GB" sz="1800" i="0" dirty="0"/>
          </a:p>
          <a:p>
            <a:pPr algn="just"/>
            <a:r>
              <a:rPr lang="en-GB" sz="1800" b="1" i="0" dirty="0"/>
              <a:t>Accession criteria: </a:t>
            </a:r>
          </a:p>
          <a:p>
            <a:pPr algn="just"/>
            <a:r>
              <a:rPr lang="en-GB" sz="1800" b="1" i="0" dirty="0"/>
              <a:t>- Copenhagen Criteria setting the criteria for Membership of the EU related to the applicants was established in 1993 and includes that for a country to accede it must accept the Union Acquis </a:t>
            </a:r>
          </a:p>
          <a:p>
            <a:pPr algn="just"/>
            <a:endParaRPr lang="en-GB" sz="1800" b="1" i="0" dirty="0"/>
          </a:p>
          <a:p>
            <a:pPr algn="just"/>
            <a:r>
              <a:rPr lang="en-GB" sz="1800" b="1" i="0" dirty="0"/>
              <a:t>Tight resources and timetable -&gt; focus on hard acquis -&gt; </a:t>
            </a:r>
          </a:p>
          <a:p>
            <a:pPr algn="just"/>
            <a:r>
              <a:rPr lang="en-GB" sz="1800" b="1" i="0" dirty="0"/>
              <a:t>-&gt; focus on legal harmonisation</a:t>
            </a:r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791200" y="304800"/>
            <a:ext cx="28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</a:rPr>
              <a:t>Accession </a:t>
            </a:r>
            <a:r>
              <a:rPr lang="da-DK" b="1" dirty="0" err="1" smtClean="0">
                <a:solidFill>
                  <a:schemeClr val="bg1"/>
                </a:solidFill>
              </a:rPr>
              <a:t>Countries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6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Twinning</a:t>
            </a:r>
            <a:r>
              <a:rPr lang="da-DK" dirty="0" smtClean="0"/>
              <a:t> </a:t>
            </a:r>
            <a:r>
              <a:rPr lang="da-DK" dirty="0" err="1" smtClean="0"/>
              <a:t>history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1800" b="1" i="0" dirty="0"/>
              <a:t>What is the </a:t>
            </a:r>
            <a:r>
              <a:rPr lang="en-GB" sz="1800" b="1" i="0" dirty="0" smtClean="0"/>
              <a:t>Union Acquis?</a:t>
            </a:r>
            <a:endParaRPr lang="en-GB" sz="1800" b="1" i="0" dirty="0"/>
          </a:p>
          <a:p>
            <a:endParaRPr lang="en-GB" sz="1600" i="0" dirty="0" smtClean="0"/>
          </a:p>
          <a:p>
            <a:r>
              <a:rPr lang="en-GB" sz="1600" i="0" dirty="0" smtClean="0"/>
              <a:t>The</a:t>
            </a:r>
            <a:r>
              <a:rPr lang="en-GB" sz="1600" i="0" dirty="0"/>
              <a:t> </a:t>
            </a:r>
            <a:r>
              <a:rPr lang="en-GB" sz="1600" dirty="0"/>
              <a:t>acquis</a:t>
            </a:r>
            <a:r>
              <a:rPr lang="en-GB" sz="1600" i="0" dirty="0"/>
              <a:t> is the body of common rights and obligations that is binding on all the EU member states. It is constantly evolving and comprises:</a:t>
            </a:r>
          </a:p>
          <a:p>
            <a:pPr lvl="1"/>
            <a:r>
              <a:rPr lang="en-GB" sz="1600" b="0" dirty="0"/>
              <a:t>the content, principles and political objectives of the Treaties; </a:t>
            </a:r>
          </a:p>
          <a:p>
            <a:pPr lvl="1"/>
            <a:r>
              <a:rPr lang="en-GB" sz="1600" b="0" dirty="0"/>
              <a:t>legislation adopted pursuant to the Treaties and the case law of the Court of Justice; </a:t>
            </a:r>
          </a:p>
          <a:p>
            <a:pPr lvl="1"/>
            <a:r>
              <a:rPr lang="en-GB" sz="1600" b="0" dirty="0"/>
              <a:t>declarations and resolutions adopted by the Union; </a:t>
            </a:r>
          </a:p>
          <a:p>
            <a:pPr lvl="1"/>
            <a:r>
              <a:rPr lang="en-GB" sz="1600" b="0" dirty="0"/>
              <a:t>instruments under the Common Foreign and Security Policy; </a:t>
            </a:r>
          </a:p>
          <a:p>
            <a:pPr lvl="1"/>
            <a:r>
              <a:rPr lang="en-GB" sz="1600" b="0" dirty="0"/>
              <a:t>international agreements concluded by the Union and those entered into by the member states among themselves within the sphere of the Union's </a:t>
            </a:r>
            <a:r>
              <a:rPr lang="en-GB" sz="1600" b="0" dirty="0" smtClean="0"/>
              <a:t>activities</a:t>
            </a:r>
            <a:endParaRPr lang="en-GB" sz="1600" b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What is particular about </a:t>
            </a:r>
            <a:r>
              <a:rPr lang="en-US" sz="2400" dirty="0" smtClean="0">
                <a:solidFill>
                  <a:srgbClr val="C00000"/>
                </a:solidFill>
              </a:rPr>
              <a:t>“Twinning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832386"/>
            <a:ext cx="8229600" cy="3720814"/>
          </a:xfrm>
        </p:spPr>
        <p:txBody>
          <a:bodyPr/>
          <a:lstStyle/>
          <a:p>
            <a:r>
              <a:rPr lang="da-DK" b="1" i="0" dirty="0" err="1" smtClean="0"/>
              <a:t>Twinning</a:t>
            </a:r>
            <a:r>
              <a:rPr lang="da-DK" b="1" i="0" dirty="0" smtClean="0"/>
              <a:t> is a </a:t>
            </a:r>
            <a:r>
              <a:rPr lang="da-DK" b="1" i="0" dirty="0" err="1" smtClean="0"/>
              <a:t>tool</a:t>
            </a:r>
            <a:r>
              <a:rPr lang="da-DK" b="1" i="0" dirty="0" smtClean="0"/>
              <a:t> for institution </a:t>
            </a:r>
            <a:r>
              <a:rPr lang="da-DK" b="1" i="0" dirty="0" err="1" smtClean="0"/>
              <a:t>building</a:t>
            </a:r>
            <a:r>
              <a:rPr lang="da-DK" b="1" i="0" dirty="0" smtClean="0"/>
              <a:t> </a:t>
            </a:r>
          </a:p>
          <a:p>
            <a:endParaRPr lang="da-DK" sz="1000" b="1" i="0" dirty="0" smtClean="0"/>
          </a:p>
          <a:p>
            <a:r>
              <a:rPr lang="da-DK" b="1" i="0" dirty="0" smtClean="0"/>
              <a:t>- </a:t>
            </a:r>
            <a:r>
              <a:rPr lang="da-DK" sz="2000" i="0" dirty="0" err="1" smtClean="0"/>
              <a:t>Where</a:t>
            </a:r>
            <a:r>
              <a:rPr lang="da-DK" sz="2000" i="0" dirty="0" smtClean="0"/>
              <a:t> a </a:t>
            </a:r>
            <a:r>
              <a:rPr lang="da-DK" sz="2000" i="0" u="sng" dirty="0" smtClean="0"/>
              <a:t>joint</a:t>
            </a:r>
            <a:r>
              <a:rPr lang="da-DK" sz="2000" i="0" dirty="0" smtClean="0"/>
              <a:t> </a:t>
            </a:r>
            <a:r>
              <a:rPr lang="da-DK" sz="2000" i="0" dirty="0" err="1" smtClean="0"/>
              <a:t>effort</a:t>
            </a:r>
            <a:r>
              <a:rPr lang="da-DK" sz="2000" i="0" dirty="0" smtClean="0"/>
              <a:t> by </a:t>
            </a:r>
            <a:r>
              <a:rPr lang="da-DK" sz="2000" i="0" dirty="0" err="1" smtClean="0"/>
              <a:t>homologues</a:t>
            </a:r>
            <a:r>
              <a:rPr lang="da-DK" sz="2000" i="0" dirty="0" smtClean="0"/>
              <a:t> from a Partner Country administration and </a:t>
            </a:r>
            <a:r>
              <a:rPr lang="da-DK" sz="2000" i="0" dirty="0" err="1" smtClean="0"/>
              <a:t>one</a:t>
            </a:r>
            <a:r>
              <a:rPr lang="da-DK" sz="2000" i="0" dirty="0" smtClean="0"/>
              <a:t>/more EU </a:t>
            </a:r>
            <a:r>
              <a:rPr lang="da-DK" sz="2000" i="0" dirty="0" err="1" smtClean="0"/>
              <a:t>Member</a:t>
            </a:r>
            <a:r>
              <a:rPr lang="da-DK" sz="2000" i="0" dirty="0" smtClean="0"/>
              <a:t> State administrations</a:t>
            </a:r>
          </a:p>
          <a:p>
            <a:endParaRPr lang="da-DK" sz="2000" i="0" dirty="0" smtClean="0"/>
          </a:p>
          <a:p>
            <a:r>
              <a:rPr lang="da-DK" sz="2000" i="0" dirty="0" smtClean="0"/>
              <a:t>- </a:t>
            </a:r>
            <a:r>
              <a:rPr lang="da-DK" sz="2000" i="0" dirty="0" err="1" smtClean="0"/>
              <a:t>creates</a:t>
            </a:r>
            <a:r>
              <a:rPr lang="da-DK" sz="2000" i="0" dirty="0" smtClean="0"/>
              <a:t> a </a:t>
            </a:r>
            <a:r>
              <a:rPr lang="da-DK" sz="2000" i="0" dirty="0" err="1" smtClean="0"/>
              <a:t>partnership</a:t>
            </a:r>
            <a:r>
              <a:rPr lang="da-DK" sz="2000" i="0" dirty="0" smtClean="0"/>
              <a:t> </a:t>
            </a:r>
            <a:r>
              <a:rPr lang="da-DK" sz="2000" i="0" dirty="0" err="1" smtClean="0"/>
              <a:t>between</a:t>
            </a:r>
            <a:r>
              <a:rPr lang="da-DK" sz="2000" i="0" dirty="0" smtClean="0"/>
              <a:t> </a:t>
            </a:r>
            <a:r>
              <a:rPr lang="da-DK" sz="2000" i="0" dirty="0" err="1" smtClean="0"/>
              <a:t>staff</a:t>
            </a:r>
            <a:r>
              <a:rPr lang="da-DK" sz="2000" i="0" dirty="0" smtClean="0"/>
              <a:t> in a Partner Country administration and </a:t>
            </a:r>
            <a:r>
              <a:rPr lang="da-DK" sz="2000" i="0" dirty="0" err="1" smtClean="0"/>
              <a:t>their</a:t>
            </a:r>
            <a:r>
              <a:rPr lang="da-DK" sz="2000" i="0" dirty="0" smtClean="0"/>
              <a:t> </a:t>
            </a:r>
            <a:r>
              <a:rPr lang="da-DK" sz="2000" i="0" dirty="0" err="1" smtClean="0"/>
              <a:t>homologues</a:t>
            </a:r>
            <a:r>
              <a:rPr lang="da-DK" sz="2000" i="0" dirty="0" smtClean="0"/>
              <a:t> in </a:t>
            </a:r>
            <a:r>
              <a:rPr lang="da-DK" sz="2000" i="0" dirty="0" err="1" smtClean="0"/>
              <a:t>one</a:t>
            </a:r>
            <a:r>
              <a:rPr lang="da-DK" sz="2000" i="0" dirty="0" smtClean="0"/>
              <a:t>/more EU MS</a:t>
            </a:r>
          </a:p>
          <a:p>
            <a:endParaRPr lang="da-DK" sz="1800" i="0" dirty="0" smtClean="0"/>
          </a:p>
          <a:p>
            <a:endParaRPr lang="da-DK" sz="2000" i="0" dirty="0" smtClean="0"/>
          </a:p>
          <a:p>
            <a:endParaRPr lang="da-DK" i="0" dirty="0" smtClean="0"/>
          </a:p>
          <a:p>
            <a:endParaRPr lang="da-DK" i="0" dirty="0" smtClean="0"/>
          </a:p>
          <a:p>
            <a:endParaRPr lang="da-DK" i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err="1"/>
              <a:t>Twinning</a:t>
            </a:r>
            <a:r>
              <a:rPr lang="da-DK" sz="3200" dirty="0"/>
              <a:t> </a:t>
            </a:r>
            <a:r>
              <a:rPr lang="da-DK" sz="3200" dirty="0" err="1" smtClean="0"/>
              <a:t>history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BE" sz="2000" i="0" dirty="0" err="1" smtClean="0">
                <a:solidFill>
                  <a:schemeClr val="tx2"/>
                </a:solidFill>
              </a:rPr>
              <a:t>Twinning</a:t>
            </a:r>
            <a:r>
              <a:rPr lang="fr-BE" sz="2000" i="0" dirty="0" smtClean="0">
                <a:solidFill>
                  <a:schemeClr val="tx2"/>
                </a:solidFill>
              </a:rPr>
              <a:t> </a:t>
            </a:r>
            <a:r>
              <a:rPr lang="fr-BE" sz="2000" i="0" dirty="0" err="1" smtClean="0">
                <a:solidFill>
                  <a:schemeClr val="tx2"/>
                </a:solidFill>
              </a:rPr>
              <a:t>expanded</a:t>
            </a:r>
            <a:r>
              <a:rPr lang="fr-BE" sz="2000" i="0" dirty="0" smtClean="0">
                <a:solidFill>
                  <a:schemeClr val="tx2"/>
                </a:solidFill>
              </a:rPr>
              <a:t> to </a:t>
            </a:r>
            <a:r>
              <a:rPr lang="fr-BE" sz="2000" i="0" dirty="0" err="1" smtClean="0">
                <a:solidFill>
                  <a:schemeClr val="tx2"/>
                </a:solidFill>
              </a:rPr>
              <a:t>also</a:t>
            </a:r>
            <a:r>
              <a:rPr lang="fr-BE" sz="2000" i="0" dirty="0" smtClean="0">
                <a:solidFill>
                  <a:schemeClr val="tx2"/>
                </a:solidFill>
              </a:rPr>
              <a:t> </a:t>
            </a:r>
            <a:r>
              <a:rPr lang="fr-BE" sz="2000" i="0" dirty="0" err="1" smtClean="0">
                <a:solidFill>
                  <a:schemeClr val="tx2"/>
                </a:solidFill>
              </a:rPr>
              <a:t>work</a:t>
            </a:r>
            <a:r>
              <a:rPr lang="fr-BE" sz="2000" i="0" dirty="0" smtClean="0">
                <a:solidFill>
                  <a:schemeClr val="tx2"/>
                </a:solidFill>
              </a:rPr>
              <a:t> </a:t>
            </a:r>
            <a:r>
              <a:rPr lang="fr-BE" sz="2000" i="0" dirty="0" err="1" smtClean="0">
                <a:solidFill>
                  <a:schemeClr val="tx2"/>
                </a:solidFill>
              </a:rPr>
              <a:t>with</a:t>
            </a:r>
            <a:r>
              <a:rPr lang="fr-BE" sz="2000" i="0" dirty="0" smtClean="0">
                <a:solidFill>
                  <a:schemeClr val="tx2"/>
                </a:solidFill>
              </a:rPr>
              <a:t> </a:t>
            </a:r>
            <a:r>
              <a:rPr lang="fr-BE" sz="2000" i="0" dirty="0" err="1" smtClean="0">
                <a:solidFill>
                  <a:schemeClr val="tx2"/>
                </a:solidFill>
              </a:rPr>
              <a:t>Neighbourhood</a:t>
            </a:r>
            <a:r>
              <a:rPr lang="fr-BE" sz="2000" i="0" dirty="0" smtClean="0">
                <a:solidFill>
                  <a:schemeClr val="tx2"/>
                </a:solidFill>
              </a:rPr>
              <a:t> countries </a:t>
            </a:r>
            <a:r>
              <a:rPr lang="en-GB" sz="2000" i="0" dirty="0" smtClean="0">
                <a:solidFill>
                  <a:schemeClr val="tx2"/>
                </a:solidFill>
              </a:rPr>
              <a:t>In 2004 – and in future could be expanded further.</a:t>
            </a:r>
            <a:endParaRPr lang="en-GB" sz="2000" i="0" dirty="0"/>
          </a:p>
          <a:p>
            <a:pPr algn="just"/>
            <a:endParaRPr lang="en-GB" sz="2000" i="0" dirty="0"/>
          </a:p>
          <a:p>
            <a:pPr algn="just"/>
            <a:r>
              <a:rPr lang="en-GB" sz="2000" i="0" dirty="0" smtClean="0">
                <a:solidFill>
                  <a:schemeClr val="tx2"/>
                </a:solidFill>
              </a:rPr>
              <a:t>Twinning in ENI countries responds </a:t>
            </a:r>
            <a:r>
              <a:rPr lang="en-GB" sz="2000" i="0" dirty="0">
                <a:solidFill>
                  <a:schemeClr val="tx2"/>
                </a:solidFill>
              </a:rPr>
              <a:t>to </a:t>
            </a:r>
            <a:r>
              <a:rPr lang="en-GB" sz="2000" i="0" dirty="0" smtClean="0">
                <a:solidFill>
                  <a:schemeClr val="tx2"/>
                </a:solidFill>
              </a:rPr>
              <a:t>cooperation or other agreements of very different nature. 20 priorities by 2020. Belarus first project in 2017.</a:t>
            </a:r>
          </a:p>
          <a:p>
            <a:pPr algn="just"/>
            <a:endParaRPr lang="en-GB" sz="2000" i="0" dirty="0">
              <a:solidFill>
                <a:schemeClr val="tx2"/>
              </a:solidFill>
            </a:endParaRPr>
          </a:p>
          <a:p>
            <a:pPr algn="just"/>
            <a:r>
              <a:rPr lang="en-GB" sz="2000" i="0" dirty="0" smtClean="0">
                <a:solidFill>
                  <a:schemeClr val="tx2"/>
                </a:solidFill>
              </a:rPr>
              <a:t>Focus – often more on Economic Development and standard/norms for trade </a:t>
            </a:r>
            <a:r>
              <a:rPr lang="en-GB" sz="2000" i="0" dirty="0" err="1" smtClean="0">
                <a:solidFill>
                  <a:schemeClr val="tx2"/>
                </a:solidFill>
              </a:rPr>
              <a:t>etc</a:t>
            </a:r>
            <a:r>
              <a:rPr lang="en-GB" sz="2000" i="0" dirty="0" smtClean="0">
                <a:solidFill>
                  <a:schemeClr val="tx2"/>
                </a:solidFill>
              </a:rPr>
              <a:t> (customs standard </a:t>
            </a:r>
            <a:r>
              <a:rPr lang="en-GB" sz="2000" i="0" dirty="0" err="1" smtClean="0">
                <a:solidFill>
                  <a:schemeClr val="tx2"/>
                </a:solidFill>
              </a:rPr>
              <a:t>etc</a:t>
            </a:r>
            <a:r>
              <a:rPr lang="en-GB" sz="2000" i="0" dirty="0" smtClean="0">
                <a:solidFill>
                  <a:schemeClr val="tx2"/>
                </a:solidFill>
              </a:rPr>
              <a:t>)</a:t>
            </a:r>
            <a:endParaRPr lang="en-GB" sz="2000" i="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000" i="0" dirty="0"/>
          </a:p>
          <a:p>
            <a:pPr algn="just"/>
            <a:endParaRPr lang="en-GB" sz="2000" i="0" dirty="0"/>
          </a:p>
          <a:p>
            <a:pPr algn="just"/>
            <a:endParaRPr lang="en-GB" sz="2000" i="0" dirty="0" smtClean="0"/>
          </a:p>
          <a:p>
            <a:pPr algn="just"/>
            <a:endParaRPr lang="en-GB" sz="2000" i="0" dirty="0" smtClean="0"/>
          </a:p>
          <a:p>
            <a:endParaRPr lang="fr-BE" sz="2000" dirty="0" smtClean="0"/>
          </a:p>
          <a:p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FF7E3-ADAB-44C4-8266-8D42E377A06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/>
            <a:r>
              <a:rPr lang="fr-FR" sz="2400" dirty="0" smtClean="0">
                <a:solidFill>
                  <a:schemeClr val="bg1"/>
                </a:solidFill>
              </a:rPr>
              <a:t>				                              </a:t>
            </a:r>
            <a:r>
              <a:rPr lang="fr-FR" sz="2400" dirty="0" smtClean="0">
                <a:solidFill>
                  <a:srgbClr val="FFFF00"/>
                </a:solidFill>
              </a:rPr>
              <a:t>ENI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WHERE?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fr-FR" sz="1100" dirty="0" smtClean="0">
                <a:solidFill>
                  <a:schemeClr val="bg1"/>
                </a:solidFill>
              </a:rPr>
              <a:t>                                      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F6448-5616-41B3-873E-7C5A604202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61198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364" name="ZoneTexte 10"/>
          <p:cNvSpPr txBox="1">
            <a:spLocks noChangeArrowheads="1"/>
          </p:cNvSpPr>
          <p:nvPr/>
        </p:nvSpPr>
        <p:spPr bwMode="auto">
          <a:xfrm>
            <a:off x="6705600" y="1317625"/>
            <a:ext cx="22860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400" b="1" dirty="0">
                <a:solidFill>
                  <a:schemeClr val="tx2"/>
                </a:solidFill>
                <a:latin typeface="+mn-lt"/>
              </a:rPr>
              <a:t>EU 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</a:rPr>
              <a:t>MS </a:t>
            </a:r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28 </a:t>
            </a:r>
            <a:r>
              <a:rPr lang="fr-FR" sz="1600" b="1" dirty="0">
                <a:solidFill>
                  <a:schemeClr val="tx2"/>
                </a:solidFill>
                <a:latin typeface="+mn-lt"/>
              </a:rPr>
              <a:t>countries</a:t>
            </a:r>
          </a:p>
          <a:p>
            <a:pPr algn="just" eaLnBrk="1" hangingPunct="1"/>
            <a:endParaRPr lang="fr-FR" dirty="0">
              <a:solidFill>
                <a:srgbClr val="009999"/>
              </a:solidFill>
              <a:latin typeface="+mn-lt"/>
            </a:endParaRPr>
          </a:p>
          <a:p>
            <a:pPr algn="just" eaLnBrk="1" hangingPunct="1"/>
            <a:r>
              <a:rPr lang="fr-FR" sz="1400" b="1" dirty="0">
                <a:solidFill>
                  <a:schemeClr val="tx2"/>
                </a:solidFill>
                <a:latin typeface="+mn-lt"/>
              </a:rPr>
              <a:t>Instrument for </a:t>
            </a:r>
            <a:r>
              <a:rPr lang="fr-FR" sz="1400" b="1" dirty="0" err="1">
                <a:solidFill>
                  <a:schemeClr val="tx2"/>
                </a:solidFill>
                <a:latin typeface="+mn-lt"/>
              </a:rPr>
              <a:t>Pre</a:t>
            </a:r>
            <a:r>
              <a:rPr lang="fr-FR" sz="1400" b="1" dirty="0">
                <a:solidFill>
                  <a:schemeClr val="tx2"/>
                </a:solidFill>
                <a:latin typeface="+mn-lt"/>
              </a:rPr>
              <a:t>-Accession Assistance (</a:t>
            </a:r>
            <a:r>
              <a:rPr lang="fr-FR" sz="1400" b="1" dirty="0" smtClean="0">
                <a:solidFill>
                  <a:schemeClr val="tx2"/>
                </a:solidFill>
                <a:latin typeface="+mn-lt"/>
              </a:rPr>
              <a:t>IPA)</a:t>
            </a:r>
          </a:p>
          <a:p>
            <a:pPr algn="just" eaLnBrk="1" hangingPunct="1"/>
            <a:r>
              <a:rPr lang="fr-FR" sz="1400" dirty="0" smtClean="0">
                <a:solidFill>
                  <a:schemeClr val="tx2"/>
                </a:solidFill>
                <a:latin typeface="+mn-lt"/>
              </a:rPr>
              <a:t>(in light </a:t>
            </a:r>
            <a:r>
              <a:rPr lang="fr-FR" sz="1400" dirty="0" err="1" smtClean="0">
                <a:solidFill>
                  <a:schemeClr val="tx2"/>
                </a:solidFill>
                <a:latin typeface="+mn-lt"/>
              </a:rPr>
              <a:t>blue</a:t>
            </a:r>
            <a:r>
              <a:rPr lang="fr-FR" sz="14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eaLnBrk="1" hangingPunct="1"/>
            <a:endParaRPr lang="fr-FR" sz="1400" b="1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fr-BE" sz="1600" dirty="0" smtClean="0">
                <a:solidFill>
                  <a:schemeClr val="tx2"/>
                </a:solidFill>
                <a:latin typeface="+mn-lt"/>
              </a:rPr>
              <a:t>7 </a:t>
            </a:r>
            <a:r>
              <a:rPr lang="fr-BE" sz="1600" dirty="0" err="1" smtClean="0">
                <a:solidFill>
                  <a:schemeClr val="tx2"/>
                </a:solidFill>
                <a:latin typeface="+mn-lt"/>
              </a:rPr>
              <a:t>partners</a:t>
            </a:r>
            <a:endParaRPr lang="fr-BE" sz="1600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fr-BE" sz="1600" dirty="0" smtClean="0">
                <a:solidFill>
                  <a:schemeClr val="tx2"/>
                </a:solidFill>
                <a:latin typeface="+mn-lt"/>
              </a:rPr>
              <a:t>Albania</a:t>
            </a:r>
            <a:endParaRPr lang="fr-BE" sz="16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fr-BE" sz="1600" dirty="0">
                <a:solidFill>
                  <a:schemeClr val="tx2"/>
                </a:solidFill>
                <a:latin typeface="+mn-lt"/>
              </a:rPr>
              <a:t>Bosnia and Herzegovina</a:t>
            </a:r>
          </a:p>
          <a:p>
            <a:pPr eaLnBrk="1" hangingPunct="1"/>
            <a:r>
              <a:rPr lang="fr-BE" sz="1600" dirty="0" smtClean="0">
                <a:solidFill>
                  <a:schemeClr val="tx2"/>
                </a:solidFill>
                <a:latin typeface="+mn-lt"/>
              </a:rPr>
              <a:t>Kosovo</a:t>
            </a:r>
            <a:r>
              <a:rPr lang="fr-BE" sz="1600" dirty="0">
                <a:solidFill>
                  <a:schemeClr val="tx2"/>
                </a:solidFill>
                <a:latin typeface="+mn-lt"/>
              </a:rPr>
              <a:t>*</a:t>
            </a:r>
          </a:p>
          <a:p>
            <a:pPr eaLnBrk="1" hangingPunct="1"/>
            <a:r>
              <a:rPr lang="fr-BE" sz="1600" dirty="0" err="1">
                <a:solidFill>
                  <a:schemeClr val="tx2"/>
                </a:solidFill>
                <a:latin typeface="+mn-lt"/>
              </a:rPr>
              <a:t>Montenegro</a:t>
            </a:r>
            <a:endParaRPr lang="fr-BE" sz="16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fr-BE" sz="1600" dirty="0" err="1">
                <a:solidFill>
                  <a:schemeClr val="tx2"/>
                </a:solidFill>
                <a:latin typeface="+mn-lt"/>
              </a:rPr>
              <a:t>Serbia</a:t>
            </a:r>
            <a:endParaRPr lang="fr-BE" sz="16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fr-BE" sz="1600" dirty="0" err="1">
                <a:solidFill>
                  <a:schemeClr val="tx2"/>
                </a:solidFill>
                <a:latin typeface="+mn-lt"/>
              </a:rPr>
              <a:t>Turkey</a:t>
            </a:r>
            <a:endParaRPr lang="fr-BE" sz="1600" dirty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fr-BE" sz="1600" dirty="0">
                <a:solidFill>
                  <a:schemeClr val="tx2"/>
                </a:solidFill>
                <a:latin typeface="+mn-lt"/>
              </a:rPr>
              <a:t>t</a:t>
            </a:r>
            <a:r>
              <a:rPr lang="fr-BE" sz="1600" dirty="0" smtClean="0">
                <a:solidFill>
                  <a:schemeClr val="tx2"/>
                </a:solidFill>
                <a:latin typeface="+mn-lt"/>
              </a:rPr>
              <a:t>he former </a:t>
            </a:r>
            <a:r>
              <a:rPr lang="fr-BE" sz="1600" dirty="0">
                <a:solidFill>
                  <a:schemeClr val="tx2"/>
                </a:solidFill>
                <a:latin typeface="+mn-lt"/>
              </a:rPr>
              <a:t>Yugoslav R</a:t>
            </a:r>
            <a:r>
              <a:rPr lang="fr-BE" sz="1600" dirty="0" smtClean="0">
                <a:solidFill>
                  <a:schemeClr val="tx2"/>
                </a:solidFill>
                <a:latin typeface="+mn-lt"/>
              </a:rPr>
              <a:t>epublic </a:t>
            </a:r>
            <a:r>
              <a:rPr lang="fr-BE" sz="1600" dirty="0">
                <a:solidFill>
                  <a:schemeClr val="tx2"/>
                </a:solidFill>
                <a:latin typeface="+mn-lt"/>
              </a:rPr>
              <a:t>of Macedonia</a:t>
            </a:r>
          </a:p>
          <a:p>
            <a:pPr eaLnBrk="1" hangingPunct="1"/>
            <a:endParaRPr lang="fr-BE" sz="1600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endParaRPr lang="en-GB" dirty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/>
            <a:endParaRPr lang="en-GB" dirty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/>
            <a:endParaRPr lang="fr-FR" dirty="0">
              <a:solidFill>
                <a:schemeClr val="tx1"/>
              </a:solidFill>
              <a:latin typeface="Constantia" pitchFamily="18" charset="0"/>
            </a:endParaRPr>
          </a:p>
          <a:p>
            <a:pPr eaLnBrk="1" hangingPunct="1"/>
            <a:endParaRPr lang="fr-FR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539750" y="6384925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000">
                <a:solidFill>
                  <a:schemeClr val="tx1"/>
                </a:solidFill>
                <a:latin typeface="Arial" charset="0"/>
              </a:rPr>
              <a:t>∗ This designation is without prejudice to positions on status, and is in line with UNSCR 1244 and the ICJ Opinion on the Kosovo Declaration of Independence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6688" y="381000"/>
            <a:ext cx="950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IPA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s-ES_tradnl" sz="2400" dirty="0" smtClean="0">
                <a:solidFill>
                  <a:schemeClr val="bg1"/>
                </a:solidFill>
              </a:rPr>
              <a:t>WHERE ?                                   	</a:t>
            </a:r>
            <a:r>
              <a:rPr lang="es-ES_tradnl" sz="2400" dirty="0" smtClean="0">
                <a:solidFill>
                  <a:srgbClr val="FFFF00"/>
                </a:solidFill>
              </a:rPr>
              <a:t>ENI</a:t>
            </a:r>
            <a:endParaRPr lang="en-GB" sz="2400" dirty="0">
              <a:solidFill>
                <a:srgbClr val="FFFF00"/>
              </a:solidFill>
            </a:endParaRPr>
          </a:p>
        </p:txBody>
      </p:sp>
      <p:graphicFrame>
        <p:nvGraphicFramePr>
          <p:cNvPr id="3085" name="Group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767807"/>
              </p:ext>
            </p:extLst>
          </p:nvPr>
        </p:nvGraphicFramePr>
        <p:xfrm>
          <a:off x="152400" y="1053548"/>
          <a:ext cx="8839200" cy="5791200"/>
        </p:xfrm>
        <a:graphic>
          <a:graphicData uri="http://schemas.openxmlformats.org/drawingml/2006/table">
            <a:tbl>
              <a:tblPr/>
              <a:tblGrid>
                <a:gridCol w="7062593"/>
                <a:gridCol w="1776607"/>
              </a:tblGrid>
              <a:tr h="579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82621" marR="82621" marT="46791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1" dirty="0" smtClean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ENI Countries (in orange)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Morocco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Algeria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Tunisia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Libya*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Egypt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Palestine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Lebanon  Syria*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Armenia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Georgia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Azerbaijan Ukraine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Moldova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Belarus</a:t>
                      </a:r>
                    </a:p>
                  </a:txBody>
                  <a:tcPr marL="82621" marR="82621" marT="46791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2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2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2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2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2" charset="0"/>
              </a:defRPr>
            </a:lvl9pPr>
          </a:lstStyle>
          <a:p>
            <a:pPr eaLnBrk="1" hangingPunct="1"/>
            <a:fld id="{527EEA2F-059F-41B5-B8AA-2CE7279C8D68}" type="slidenum">
              <a:rPr lang="en-GB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32</a:t>
            </a:fld>
            <a:endParaRPr lang="en-GB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19429" r="3125" b="5167"/>
          <a:stretch>
            <a:fillRect/>
          </a:stretch>
        </p:blipFill>
        <p:spPr bwMode="auto">
          <a:xfrm>
            <a:off x="381000" y="1447800"/>
            <a:ext cx="678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6688" y="381000"/>
            <a:ext cx="950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ENI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8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31" y="1654175"/>
            <a:ext cx="8229600" cy="936625"/>
          </a:xfrm>
        </p:spPr>
        <p:txBody>
          <a:bodyPr/>
          <a:lstStyle/>
          <a:p>
            <a:r>
              <a:rPr lang="en-GB" altLang="en-US" sz="3200" dirty="0">
                <a:solidFill>
                  <a:srgbClr val="C00000"/>
                </a:solidFill>
              </a:rPr>
              <a:t>Twinning in numbers since 1998 IPA+ENI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FF7E3-ADAB-44C4-8266-8D42E377A06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3581400"/>
            <a:ext cx="2838395" cy="2452946"/>
          </a:xfrm>
          <a:prstGeom prst="ellipse">
            <a:avLst/>
          </a:prstGeom>
          <a:solidFill>
            <a:srgbClr val="BBE0E3">
              <a:lumMod val="60000"/>
              <a:lumOff val="40000"/>
            </a:srgbClr>
          </a:solidFill>
          <a:ln w="9525" cap="flat" cmpd="sng" algn="ctr">
            <a:solidFill>
              <a:srgbClr val="BBE0E3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3657600" y="3899932"/>
            <a:ext cx="18208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Verdana" pitchFamily="34" charset="0"/>
              </a:rPr>
              <a:t>More </a:t>
            </a:r>
            <a:r>
              <a:rPr kumimoji="0" lang="fr-BE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Verdana" pitchFamily="34" charset="0"/>
              </a:rPr>
              <a:t>than</a:t>
            </a:r>
            <a:r>
              <a:rPr kumimoji="0" lang="fr-BE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Verdana" pitchFamily="34" charset="0"/>
              </a:rPr>
              <a:t> €2 Billion</a:t>
            </a:r>
            <a:endParaRPr kumimoji="0" lang="en-GB" altLang="en-US" sz="28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71912" y="2590800"/>
            <a:ext cx="1392238" cy="1182687"/>
          </a:xfrm>
          <a:prstGeom prst="rect">
            <a:avLst/>
          </a:prstGeom>
          <a:noFill/>
          <a:ln>
            <a:noFill/>
          </a:ln>
          <a:effectLst/>
        </p:spPr>
        <p:txBody>
          <a:bodyPr lIns="19050" tIns="19050" rIns="19050" bIns="19050" spcCol="1270" anchor="ctr"/>
          <a:lstStyle/>
          <a:p>
            <a:pPr marL="0" marR="0" lvl="0" indent="0" defTabSz="6667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</a:rPr>
              <a:t>Budget expenditure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Oval 7"/>
          <p:cNvSpPr/>
          <p:nvPr/>
        </p:nvSpPr>
        <p:spPr>
          <a:xfrm>
            <a:off x="202129" y="4149725"/>
            <a:ext cx="2541072" cy="2452946"/>
          </a:xfrm>
          <a:prstGeom prst="ellipse">
            <a:avLst/>
          </a:prstGeom>
          <a:solidFill>
            <a:srgbClr val="BBE0E3">
              <a:lumMod val="60000"/>
              <a:lumOff val="40000"/>
            </a:srgbClr>
          </a:solidFill>
          <a:ln w="9525" cap="flat" cmpd="sng" algn="ctr">
            <a:solidFill>
              <a:srgbClr val="BBE0E3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85800" y="4975225"/>
            <a:ext cx="1870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Verdana" pitchFamily="34" charset="0"/>
              </a:rPr>
              <a:t>More than </a:t>
            </a:r>
            <a:r>
              <a:rPr kumimoji="0" lang="fr-BE" alt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Verdana" pitchFamily="34" charset="0"/>
              </a:rPr>
              <a:t>2,700 </a:t>
            </a:r>
            <a:endParaRPr kumimoji="0" lang="en-GB" altLang="en-US" sz="23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399" y="3506679"/>
            <a:ext cx="2022475" cy="643046"/>
          </a:xfrm>
          <a:prstGeom prst="rect">
            <a:avLst/>
          </a:prstGeom>
          <a:noFill/>
          <a:ln>
            <a:noFill/>
          </a:ln>
          <a:effectLst/>
        </p:spPr>
        <p:txBody>
          <a:bodyPr lIns="19050" tIns="19050" rIns="19050" bIns="1905" spcCol="1270" anchor="b"/>
          <a:lstStyle/>
          <a:p>
            <a:pPr marL="0" marR="0" lvl="0" indent="0" defTabSz="6667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Twinning projects circulated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4267200"/>
            <a:ext cx="2758732" cy="2275809"/>
          </a:xfrm>
          <a:prstGeom prst="ellipse">
            <a:avLst/>
          </a:prstGeom>
          <a:solidFill>
            <a:srgbClr val="BBE0E3">
              <a:lumMod val="60000"/>
              <a:lumOff val="40000"/>
            </a:srgbClr>
          </a:solidFill>
          <a:ln w="9525" cap="flat" cmpd="sng" algn="ctr">
            <a:solidFill>
              <a:srgbClr val="BBE0E3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92863" y="4497847"/>
            <a:ext cx="27511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800" b="1" i="0" dirty="0">
                <a:solidFill>
                  <a:srgbClr val="1F4E79"/>
                </a:solidFill>
              </a:rPr>
              <a:t>Justice, Agriculture,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2800" b="1" i="0" dirty="0" smtClean="0">
                <a:solidFill>
                  <a:srgbClr val="1F4E79"/>
                </a:solidFill>
              </a:rPr>
              <a:t>and </a:t>
            </a:r>
            <a:r>
              <a:rPr lang="fr-BE" altLang="en-US" sz="2800" b="1" i="0" dirty="0">
                <a:solidFill>
                  <a:srgbClr val="1F4E79"/>
                </a:solidFill>
              </a:rPr>
              <a:t>Finance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64868" y="3501241"/>
            <a:ext cx="1693863" cy="1182687"/>
          </a:xfrm>
          <a:prstGeom prst="rect">
            <a:avLst/>
          </a:prstGeom>
          <a:noFill/>
          <a:ln>
            <a:noFill/>
          </a:ln>
          <a:effectLst/>
        </p:spPr>
        <p:txBody>
          <a:bodyPr lIns="19050" tIns="19050" rIns="19050" bIns="19050" spcCol="1270" anchor="ctr"/>
          <a:lstStyle/>
          <a:p>
            <a:pPr marL="0" marR="0" lvl="0" indent="0" defTabSz="6667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srgbClr val="DAEDE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Main sectors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DAEDEF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88" y="1752600"/>
            <a:ext cx="8229600" cy="936625"/>
          </a:xfrm>
        </p:spPr>
        <p:txBody>
          <a:bodyPr/>
          <a:lstStyle/>
          <a:p>
            <a:r>
              <a:rPr lang="fr-BE" dirty="0" smtClean="0"/>
              <a:t>More information </a:t>
            </a:r>
            <a:r>
              <a:rPr lang="fr-BE" dirty="0" err="1" smtClean="0"/>
              <a:t>available</a:t>
            </a:r>
            <a:r>
              <a:rPr lang="fr-BE" dirty="0" smtClean="0"/>
              <a:t> on: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Twinning </a:t>
            </a:r>
            <a:r>
              <a:rPr lang="nl-NL" dirty="0"/>
              <a:t>website: </a:t>
            </a:r>
            <a:r>
              <a:rPr lang="nl-NL" dirty="0">
                <a:hlinkClick r:id="rId2"/>
              </a:rPr>
              <a:t>http://ec.europa.eu/twinning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FF7E3-ADAB-44C4-8266-8D42E377A06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5906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endParaRPr lang="fr-BE" sz="4400" dirty="0" smtClean="0"/>
          </a:p>
          <a:p>
            <a:pPr algn="ctr"/>
            <a:endParaRPr lang="fr-BE" sz="4400" dirty="0"/>
          </a:p>
          <a:p>
            <a:pPr marL="0" indent="0" algn="ctr">
              <a:buNone/>
            </a:pPr>
            <a:r>
              <a:rPr lang="fr-BE" sz="4400" b="1" dirty="0" smtClean="0"/>
              <a:t>Questions?</a:t>
            </a:r>
            <a:endParaRPr lang="fr-FR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FF7E3-ADAB-44C4-8266-8D42E377A06B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What is particular about “Twinning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- </a:t>
            </a:r>
            <a:r>
              <a:rPr lang="da-DK" sz="2000" dirty="0" err="1" smtClean="0"/>
              <a:t>where</a:t>
            </a:r>
            <a:r>
              <a:rPr lang="da-DK" sz="2000" i="0" dirty="0" smtClean="0"/>
              <a:t> </a:t>
            </a:r>
            <a:r>
              <a:rPr lang="da-DK" sz="2000" i="0" dirty="0"/>
              <a:t>the partners in the </a:t>
            </a:r>
            <a:r>
              <a:rPr lang="da-DK" sz="2000" b="1" i="0" dirty="0" err="1"/>
              <a:t>programming</a:t>
            </a:r>
            <a:r>
              <a:rPr lang="da-DK" sz="2000" i="0" dirty="0"/>
              <a:t> has </a:t>
            </a:r>
            <a:r>
              <a:rPr lang="da-DK" sz="2000" i="0" dirty="0" err="1"/>
              <a:t>defined</a:t>
            </a:r>
            <a:r>
              <a:rPr lang="da-DK" sz="2000" i="0" dirty="0"/>
              <a:t> </a:t>
            </a:r>
            <a:r>
              <a:rPr lang="da-DK" sz="2000" i="0" dirty="0" err="1"/>
              <a:t>objectives</a:t>
            </a:r>
            <a:r>
              <a:rPr lang="da-DK" sz="2000" i="0" dirty="0"/>
              <a:t> and mandatory </a:t>
            </a:r>
            <a:r>
              <a:rPr lang="da-DK" sz="2000" i="0" dirty="0" err="1"/>
              <a:t>results</a:t>
            </a:r>
            <a:r>
              <a:rPr lang="da-DK" sz="2000" i="0" dirty="0"/>
              <a:t> to </a:t>
            </a:r>
            <a:r>
              <a:rPr lang="da-DK" sz="2000" i="0" dirty="0" err="1"/>
              <a:t>be</a:t>
            </a:r>
            <a:r>
              <a:rPr lang="da-DK" sz="2000" i="0" dirty="0"/>
              <a:t> </a:t>
            </a:r>
            <a:r>
              <a:rPr lang="da-DK" sz="2000" i="0" dirty="0" err="1"/>
              <a:t>achieved</a:t>
            </a:r>
            <a:r>
              <a:rPr lang="da-DK" sz="2000" i="0" dirty="0"/>
              <a:t> </a:t>
            </a:r>
            <a:r>
              <a:rPr lang="da-DK" sz="2000" i="0" dirty="0" err="1"/>
              <a:t>based</a:t>
            </a:r>
            <a:r>
              <a:rPr lang="da-DK" sz="2000" i="0" dirty="0"/>
              <a:t> on </a:t>
            </a:r>
            <a:r>
              <a:rPr lang="da-DK" sz="2000" i="0" dirty="0" err="1"/>
              <a:t>requirements</a:t>
            </a:r>
            <a:r>
              <a:rPr lang="da-DK" sz="2000" i="0" dirty="0"/>
              <a:t> </a:t>
            </a:r>
            <a:r>
              <a:rPr lang="da-DK" sz="2000" i="0" dirty="0" err="1"/>
              <a:t>agreed</a:t>
            </a:r>
            <a:r>
              <a:rPr lang="da-DK" sz="2000" i="0" dirty="0"/>
              <a:t> in the policy </a:t>
            </a:r>
            <a:r>
              <a:rPr lang="da-DK" sz="2000" i="0" dirty="0" err="1" smtClean="0"/>
              <a:t>dialogue</a:t>
            </a:r>
            <a:endParaRPr lang="da-DK" sz="2000" i="0" dirty="0" smtClean="0"/>
          </a:p>
          <a:p>
            <a:endParaRPr lang="da-DK" sz="2000" i="0" dirty="0"/>
          </a:p>
          <a:p>
            <a:r>
              <a:rPr lang="da-DK" sz="2000" i="0" dirty="0"/>
              <a:t>- </a:t>
            </a:r>
            <a:r>
              <a:rPr lang="da-DK" sz="2000" dirty="0" err="1"/>
              <a:t>making</a:t>
            </a:r>
            <a:r>
              <a:rPr lang="da-DK" sz="2000" i="0" dirty="0"/>
              <a:t> the partners </a:t>
            </a:r>
            <a:r>
              <a:rPr lang="da-DK" sz="2000" b="1" i="0" dirty="0" err="1"/>
              <a:t>jointly</a:t>
            </a:r>
            <a:r>
              <a:rPr lang="da-DK" sz="2000" b="1" i="0" dirty="0"/>
              <a:t> </a:t>
            </a:r>
            <a:r>
              <a:rPr lang="da-DK" sz="2000" b="1" i="0" dirty="0" err="1"/>
              <a:t>responsible</a:t>
            </a:r>
            <a:r>
              <a:rPr lang="da-DK" sz="2000" b="1" i="0" dirty="0"/>
              <a:t> for the </a:t>
            </a:r>
            <a:r>
              <a:rPr lang="da-DK" sz="2000" b="1" i="0" dirty="0" err="1"/>
              <a:t>results</a:t>
            </a:r>
            <a:r>
              <a:rPr lang="da-DK" sz="2000" i="0" dirty="0"/>
              <a:t> but </a:t>
            </a:r>
            <a:r>
              <a:rPr lang="da-DK" sz="2000" i="0" dirty="0" err="1"/>
              <a:t>only</a:t>
            </a:r>
            <a:r>
              <a:rPr lang="da-DK" sz="2000" i="0" dirty="0"/>
              <a:t> the Partner Country for </a:t>
            </a:r>
            <a:r>
              <a:rPr lang="da-DK" sz="2000" i="0" dirty="0" err="1"/>
              <a:t>sustaining</a:t>
            </a:r>
            <a:r>
              <a:rPr lang="da-DK" sz="2000" i="0" dirty="0"/>
              <a:t> </a:t>
            </a:r>
            <a:r>
              <a:rPr lang="da-DK" sz="2000" i="0" dirty="0" err="1" smtClean="0"/>
              <a:t>these</a:t>
            </a:r>
            <a:endParaRPr lang="da-DK" sz="2000" i="0" dirty="0" smtClean="0"/>
          </a:p>
          <a:p>
            <a:endParaRPr lang="da-DK" sz="2000" i="0" dirty="0" smtClean="0"/>
          </a:p>
          <a:p>
            <a:r>
              <a:rPr lang="da-DK" sz="2000" i="0" dirty="0" smtClean="0"/>
              <a:t>The </a:t>
            </a:r>
            <a:r>
              <a:rPr lang="da-DK" sz="2000" b="1" i="0" dirty="0" err="1"/>
              <a:t>selection</a:t>
            </a:r>
            <a:r>
              <a:rPr lang="da-DK" sz="2000" i="0" dirty="0"/>
              <a:t> is not </a:t>
            </a:r>
            <a:r>
              <a:rPr lang="da-DK" sz="2000" i="0" dirty="0" err="1"/>
              <a:t>based</a:t>
            </a:r>
            <a:r>
              <a:rPr lang="da-DK" sz="2000" i="0" dirty="0"/>
              <a:t> on </a:t>
            </a:r>
            <a:r>
              <a:rPr lang="da-DK" sz="2000" i="0" dirty="0" err="1"/>
              <a:t>price</a:t>
            </a:r>
            <a:r>
              <a:rPr lang="da-DK" sz="2000" i="0" dirty="0"/>
              <a:t>, but on </a:t>
            </a:r>
            <a:r>
              <a:rPr lang="da-DK" sz="2000" i="0" dirty="0" err="1" smtClean="0"/>
              <a:t>methodology</a:t>
            </a:r>
            <a:r>
              <a:rPr lang="da-DK" sz="2000" i="0" dirty="0"/>
              <a:t>, </a:t>
            </a:r>
            <a:r>
              <a:rPr lang="da-DK" sz="2000" i="0" dirty="0" err="1" smtClean="0"/>
              <a:t>structure</a:t>
            </a:r>
            <a:r>
              <a:rPr lang="da-DK" sz="2000" i="0" dirty="0" smtClean="0"/>
              <a:t>, </a:t>
            </a:r>
            <a:r>
              <a:rPr lang="da-DK" sz="2000" i="0" dirty="0"/>
              <a:t>the </a:t>
            </a:r>
            <a:r>
              <a:rPr lang="da-DK" sz="2000" i="0" dirty="0" err="1"/>
              <a:t>quality</a:t>
            </a:r>
            <a:r>
              <a:rPr lang="da-DK" sz="2000" i="0" dirty="0"/>
              <a:t> of </a:t>
            </a:r>
            <a:r>
              <a:rPr lang="da-DK" sz="2000" i="0" dirty="0" smtClean="0"/>
              <a:t>the RTA </a:t>
            </a:r>
            <a:r>
              <a:rPr lang="da-DK" sz="2000" i="0" dirty="0"/>
              <a:t>and the </a:t>
            </a:r>
            <a:r>
              <a:rPr lang="da-DK" sz="2000" i="0" dirty="0" err="1"/>
              <a:t>accessibility</a:t>
            </a:r>
            <a:r>
              <a:rPr lang="da-DK" sz="2000" i="0" dirty="0"/>
              <a:t> to </a:t>
            </a:r>
            <a:r>
              <a:rPr lang="da-DK" sz="2000" i="0" dirty="0" err="1"/>
              <a:t>expertise</a:t>
            </a:r>
            <a:r>
              <a:rPr lang="da-DK" sz="2000" i="0" dirty="0"/>
              <a:t> </a:t>
            </a:r>
            <a:r>
              <a:rPr lang="da-DK" sz="2000" i="0" dirty="0" err="1"/>
              <a:t>defined</a:t>
            </a:r>
            <a:r>
              <a:rPr lang="da-DK" sz="2000" i="0" dirty="0"/>
              <a:t> by the EU MS (</a:t>
            </a:r>
            <a:r>
              <a:rPr lang="da-DK" sz="2000" i="0" dirty="0" smtClean="0"/>
              <a:t>not ST </a:t>
            </a:r>
            <a:r>
              <a:rPr lang="da-DK" sz="2000" i="0" dirty="0" err="1" smtClean="0"/>
              <a:t>CVs</a:t>
            </a:r>
            <a:r>
              <a:rPr lang="da-DK" sz="2000" i="0" dirty="0" smtClean="0"/>
              <a:t>) </a:t>
            </a:r>
            <a:endParaRPr lang="da-DK" sz="2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What is particular about “Twinning” 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84625"/>
          </a:xfrm>
        </p:spPr>
        <p:txBody>
          <a:bodyPr/>
          <a:lstStyle/>
          <a:p>
            <a:r>
              <a:rPr lang="da-DK" sz="2000" b="1" i="0" dirty="0" smtClean="0"/>
              <a:t>All</a:t>
            </a:r>
            <a:r>
              <a:rPr lang="da-DK" sz="2000" i="0" dirty="0" smtClean="0"/>
              <a:t> EU MS </a:t>
            </a:r>
            <a:r>
              <a:rPr lang="da-DK" sz="2000" i="0" dirty="0" err="1" smtClean="0"/>
              <a:t>are</a:t>
            </a:r>
            <a:r>
              <a:rPr lang="da-DK" sz="2000" i="0" dirty="0" smtClean="0"/>
              <a:t> </a:t>
            </a:r>
            <a:r>
              <a:rPr lang="da-DK" sz="2000" b="1" i="0" dirty="0" err="1" smtClean="0"/>
              <a:t>consulted</a:t>
            </a:r>
            <a:r>
              <a:rPr lang="da-DK" sz="2000" b="1" i="0" dirty="0" smtClean="0"/>
              <a:t> at same time</a:t>
            </a:r>
            <a:r>
              <a:rPr lang="da-DK" sz="2000" i="0" dirty="0" smtClean="0"/>
              <a:t> via the Network of National Contact Points (</a:t>
            </a:r>
            <a:r>
              <a:rPr lang="da-DK" sz="2000" i="0" dirty="0" err="1" smtClean="0"/>
              <a:t>usually</a:t>
            </a:r>
            <a:r>
              <a:rPr lang="da-DK" sz="2000" i="0" dirty="0" smtClean="0"/>
              <a:t> in </a:t>
            </a:r>
            <a:r>
              <a:rPr lang="da-DK" sz="2000" i="0" dirty="0" err="1" smtClean="0"/>
              <a:t>MoFA</a:t>
            </a:r>
            <a:r>
              <a:rPr lang="da-DK" sz="2000" i="0" dirty="0" smtClean="0"/>
              <a:t>) in all EU MS</a:t>
            </a:r>
          </a:p>
          <a:p>
            <a:endParaRPr lang="da-DK" sz="2000" i="0" dirty="0" smtClean="0"/>
          </a:p>
          <a:p>
            <a:r>
              <a:rPr lang="da-DK" sz="2000" i="0" dirty="0" smtClean="0"/>
              <a:t>A </a:t>
            </a:r>
            <a:r>
              <a:rPr lang="da-DK" sz="2000" b="1" i="0" dirty="0" err="1" smtClean="0"/>
              <a:t>majority</a:t>
            </a:r>
            <a:r>
              <a:rPr lang="da-DK" sz="2000" b="1" i="0" dirty="0" smtClean="0"/>
              <a:t> </a:t>
            </a:r>
            <a:r>
              <a:rPr lang="da-DK" sz="2000" b="1" i="0" dirty="0"/>
              <a:t>of </a:t>
            </a:r>
            <a:r>
              <a:rPr lang="da-DK" sz="2000" b="1" i="0" dirty="0" err="1"/>
              <a:t>costs</a:t>
            </a:r>
            <a:r>
              <a:rPr lang="da-DK" sz="2000" b="1" i="0" dirty="0"/>
              <a:t> </a:t>
            </a:r>
            <a:r>
              <a:rPr lang="da-DK" sz="2000" i="0" dirty="0" err="1"/>
              <a:t>are</a:t>
            </a:r>
            <a:r>
              <a:rPr lang="da-DK" sz="2000" i="0" dirty="0"/>
              <a:t> </a:t>
            </a:r>
            <a:r>
              <a:rPr lang="da-DK" sz="2000" i="0" dirty="0" err="1" smtClean="0"/>
              <a:t>pre-defined</a:t>
            </a:r>
            <a:r>
              <a:rPr lang="da-DK" sz="2000" i="0" dirty="0" smtClean="0"/>
              <a:t> </a:t>
            </a:r>
            <a:r>
              <a:rPr lang="da-DK" sz="2000" i="0" dirty="0"/>
              <a:t>in a </a:t>
            </a:r>
            <a:r>
              <a:rPr lang="da-DK" sz="2000" i="0" dirty="0" err="1"/>
              <a:t>Commission</a:t>
            </a:r>
            <a:r>
              <a:rPr lang="da-DK" sz="2000" i="0" dirty="0"/>
              <a:t> Decision </a:t>
            </a:r>
            <a:r>
              <a:rPr lang="da-DK" sz="2000" i="0" dirty="0" smtClean="0"/>
              <a:t>as </a:t>
            </a:r>
            <a:r>
              <a:rPr lang="da-DK" sz="2000" b="1" i="0" dirty="0" err="1" smtClean="0"/>
              <a:t>compensation</a:t>
            </a:r>
            <a:r>
              <a:rPr lang="da-DK" sz="2000" i="0" dirty="0" smtClean="0"/>
              <a:t> </a:t>
            </a:r>
            <a:r>
              <a:rPr lang="da-DK" sz="2000" i="0" dirty="0"/>
              <a:t>to the EU MS </a:t>
            </a:r>
            <a:r>
              <a:rPr lang="da-DK" sz="2000" i="0" dirty="0" err="1"/>
              <a:t>engaging</a:t>
            </a:r>
            <a:r>
              <a:rPr lang="da-DK" sz="2000" i="0" dirty="0"/>
              <a:t>.</a:t>
            </a:r>
          </a:p>
          <a:p>
            <a:endParaRPr lang="da-DK" sz="2000" b="1" i="0" dirty="0" smtClean="0"/>
          </a:p>
          <a:p>
            <a:r>
              <a:rPr lang="da-DK" sz="2000" b="1" i="0" dirty="0" smtClean="0"/>
              <a:t>Work-plans </a:t>
            </a:r>
            <a:r>
              <a:rPr lang="da-DK" sz="2000" b="1" i="0" dirty="0" err="1"/>
              <a:t>are</a:t>
            </a:r>
            <a:r>
              <a:rPr lang="da-DK" sz="2000" b="1" i="0" dirty="0"/>
              <a:t> </a:t>
            </a:r>
            <a:r>
              <a:rPr lang="da-DK" sz="2000" b="1" i="0" dirty="0" err="1"/>
              <a:t>jointly</a:t>
            </a:r>
            <a:r>
              <a:rPr lang="da-DK" sz="2000" b="1" i="0" dirty="0"/>
              <a:t> </a:t>
            </a:r>
            <a:r>
              <a:rPr lang="da-DK" sz="2000" b="1" i="0" dirty="0" err="1"/>
              <a:t>developed</a:t>
            </a:r>
            <a:r>
              <a:rPr lang="da-DK" sz="2000" b="1" i="0" dirty="0"/>
              <a:t> </a:t>
            </a:r>
            <a:r>
              <a:rPr lang="da-DK" sz="2000" b="1" i="0" u="sng" dirty="0" err="1"/>
              <a:t>after</a:t>
            </a:r>
            <a:r>
              <a:rPr lang="da-DK" sz="2000" i="0" dirty="0"/>
              <a:t> the Partner Country has </a:t>
            </a:r>
            <a:r>
              <a:rPr lang="da-DK" sz="2000" i="0" dirty="0" err="1"/>
              <a:t>selected</a:t>
            </a:r>
            <a:r>
              <a:rPr lang="da-DK" sz="2000" i="0" dirty="0"/>
              <a:t> </a:t>
            </a:r>
            <a:r>
              <a:rPr lang="da-DK" sz="2000" i="0" dirty="0" err="1"/>
              <a:t>its</a:t>
            </a:r>
            <a:r>
              <a:rPr lang="da-DK" sz="2000" i="0" dirty="0"/>
              <a:t> partner</a:t>
            </a:r>
            <a:r>
              <a:rPr lang="da-DK" sz="2000" i="0" dirty="0" smtClean="0"/>
              <a:t>. </a:t>
            </a:r>
            <a:endParaRPr lang="da-DK" sz="2000" i="0" dirty="0"/>
          </a:p>
          <a:p>
            <a:endParaRPr lang="da-DK" sz="2000" i="0" dirty="0" smtClean="0"/>
          </a:p>
          <a:p>
            <a:r>
              <a:rPr lang="da-DK" sz="2000" i="0" dirty="0" smtClean="0"/>
              <a:t>A </a:t>
            </a:r>
            <a:r>
              <a:rPr lang="da-DK" sz="2000" i="0" dirty="0" err="1"/>
              <a:t>Twinning</a:t>
            </a:r>
            <a:r>
              <a:rPr lang="da-DK" sz="2000" i="0" dirty="0"/>
              <a:t> </a:t>
            </a:r>
            <a:r>
              <a:rPr lang="da-DK" sz="2000" i="0" dirty="0" err="1"/>
              <a:t>Review</a:t>
            </a:r>
            <a:r>
              <a:rPr lang="da-DK" sz="2000" i="0" dirty="0"/>
              <a:t> </a:t>
            </a:r>
            <a:r>
              <a:rPr lang="da-DK" sz="2000" i="0" dirty="0" smtClean="0"/>
              <a:t>Mission </a:t>
            </a:r>
            <a:r>
              <a:rPr lang="da-DK" sz="2000" i="0" dirty="0" err="1"/>
              <a:t>will</a:t>
            </a:r>
            <a:r>
              <a:rPr lang="da-DK" sz="2000" i="0" dirty="0"/>
              <a:t> check status 6-12 </a:t>
            </a:r>
            <a:r>
              <a:rPr lang="da-DK" sz="2000" i="0" dirty="0" err="1"/>
              <a:t>months</a:t>
            </a:r>
            <a:r>
              <a:rPr lang="da-DK" sz="2000" i="0" dirty="0"/>
              <a:t> </a:t>
            </a:r>
            <a:r>
              <a:rPr lang="da-DK" sz="2000" i="0" dirty="0" err="1"/>
              <a:t>after</a:t>
            </a:r>
            <a:r>
              <a:rPr lang="da-DK" sz="2000" i="0" dirty="0"/>
              <a:t> </a:t>
            </a:r>
            <a:r>
              <a:rPr lang="da-DK" sz="2000" i="0" dirty="0" err="1"/>
              <a:t>project</a:t>
            </a:r>
            <a:r>
              <a:rPr lang="da-DK" sz="2000" i="0" dirty="0"/>
              <a:t> has </a:t>
            </a:r>
            <a:r>
              <a:rPr lang="da-DK" sz="2000" i="0" dirty="0" err="1"/>
              <a:t>ended</a:t>
            </a:r>
            <a:r>
              <a:rPr lang="da-DK" sz="2000" i="0" dirty="0"/>
              <a:t>. </a:t>
            </a:r>
            <a:r>
              <a:rPr lang="da-DK" sz="2000" b="1" i="0" dirty="0" smtClean="0"/>
              <a:t>Are </a:t>
            </a:r>
            <a:r>
              <a:rPr lang="da-DK" sz="2000" b="1" i="0" dirty="0" err="1"/>
              <a:t>results</a:t>
            </a:r>
            <a:r>
              <a:rPr lang="da-DK" sz="2000" b="1" i="0" dirty="0"/>
              <a:t> </a:t>
            </a:r>
            <a:r>
              <a:rPr lang="da-DK" sz="2000" b="1" i="0" dirty="0" err="1"/>
              <a:t>sustained</a:t>
            </a:r>
            <a:r>
              <a:rPr lang="da-DK" sz="2000" b="1" i="0" dirty="0"/>
              <a:t>?</a:t>
            </a:r>
            <a:endParaRPr lang="da-DK" sz="2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2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Twinning</a:t>
            </a:r>
            <a:r>
              <a:rPr lang="da-DK" dirty="0" smtClean="0"/>
              <a:t> – </a:t>
            </a:r>
            <a:r>
              <a:rPr lang="da-DK" dirty="0" err="1" smtClean="0"/>
              <a:t>Lessons</a:t>
            </a:r>
            <a:r>
              <a:rPr lang="da-DK" dirty="0" smtClean="0"/>
              <a:t> </a:t>
            </a:r>
            <a:r>
              <a:rPr lang="da-DK" dirty="0" err="1" smtClean="0"/>
              <a:t>learnt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err="1" smtClean="0"/>
              <a:t>Twinning</a:t>
            </a:r>
            <a:r>
              <a:rPr lang="da-DK" sz="2000" dirty="0" smtClean="0"/>
              <a:t> Reform </a:t>
            </a:r>
            <a:r>
              <a:rPr lang="da-DK" sz="2000" dirty="0" err="1" smtClean="0"/>
              <a:t>focussed</a:t>
            </a:r>
            <a:r>
              <a:rPr lang="da-DK" sz="2000" dirty="0" smtClean="0"/>
              <a:t> on</a:t>
            </a:r>
          </a:p>
          <a:p>
            <a:endParaRPr lang="da-DK" sz="2000" dirty="0" smtClean="0"/>
          </a:p>
          <a:p>
            <a:r>
              <a:rPr lang="da-DK" sz="2000" dirty="0" err="1" smtClean="0"/>
              <a:t>Simplification</a:t>
            </a:r>
            <a:r>
              <a:rPr lang="da-DK" sz="2000" dirty="0" smtClean="0"/>
              <a:t> of all processes </a:t>
            </a:r>
          </a:p>
          <a:p>
            <a:r>
              <a:rPr lang="da-DK" sz="2000" dirty="0" smtClean="0"/>
              <a:t>Speed (</a:t>
            </a:r>
            <a:r>
              <a:rPr lang="da-DK" sz="2000" dirty="0" err="1" smtClean="0"/>
              <a:t>contracting</a:t>
            </a:r>
            <a:r>
              <a:rPr lang="da-DK" sz="2000" dirty="0" smtClean="0"/>
              <a:t> and start) &amp; </a:t>
            </a:r>
            <a:r>
              <a:rPr lang="da-DK" sz="2000" dirty="0" err="1" smtClean="0"/>
              <a:t>Flexibility</a:t>
            </a:r>
            <a:r>
              <a:rPr lang="da-DK" sz="2000" dirty="0" smtClean="0"/>
              <a:t> (</a:t>
            </a:r>
            <a:r>
              <a:rPr lang="da-DK" sz="2000" dirty="0" err="1" smtClean="0"/>
              <a:t>implementation</a:t>
            </a:r>
            <a:r>
              <a:rPr lang="da-DK" sz="2000" dirty="0" smtClean="0"/>
              <a:t>)</a:t>
            </a:r>
          </a:p>
          <a:p>
            <a:r>
              <a:rPr lang="da-DK" sz="2000" dirty="0" smtClean="0"/>
              <a:t>Common </a:t>
            </a:r>
            <a:r>
              <a:rPr lang="da-DK" sz="2000" dirty="0" err="1" smtClean="0"/>
              <a:t>rules</a:t>
            </a:r>
            <a:r>
              <a:rPr lang="da-DK" sz="2000" dirty="0" smtClean="0"/>
              <a:t> for </a:t>
            </a:r>
            <a:r>
              <a:rPr lang="da-DK" sz="2000" dirty="0" err="1" smtClean="0"/>
              <a:t>Twinning</a:t>
            </a:r>
            <a:r>
              <a:rPr lang="da-DK" sz="2000" dirty="0" smtClean="0"/>
              <a:t> for IPA/ENI</a:t>
            </a:r>
          </a:p>
          <a:p>
            <a:r>
              <a:rPr lang="da-DK" sz="2000" dirty="0" smtClean="0"/>
              <a:t>A solid and simple </a:t>
            </a:r>
            <a:r>
              <a:rPr lang="da-DK" sz="2000" dirty="0" err="1" smtClean="0"/>
              <a:t>Compensation</a:t>
            </a:r>
            <a:r>
              <a:rPr lang="da-DK" sz="2000" dirty="0" smtClean="0"/>
              <a:t> model for all EU MS</a:t>
            </a:r>
          </a:p>
          <a:p>
            <a:r>
              <a:rPr lang="da-DK" sz="2000" dirty="0" err="1" smtClean="0"/>
              <a:t>Protecting</a:t>
            </a:r>
            <a:r>
              <a:rPr lang="da-DK" sz="2000" dirty="0" smtClean="0"/>
              <a:t> the </a:t>
            </a:r>
            <a:r>
              <a:rPr lang="da-DK" sz="2000" dirty="0" err="1" smtClean="0"/>
              <a:t>key</a:t>
            </a:r>
            <a:r>
              <a:rPr lang="da-DK" sz="2000" dirty="0" smtClean="0"/>
              <a:t> </a:t>
            </a:r>
            <a:r>
              <a:rPr lang="da-DK" sz="2000" dirty="0" err="1" smtClean="0"/>
              <a:t>concepts</a:t>
            </a:r>
            <a:r>
              <a:rPr lang="da-DK" sz="2000" dirty="0" smtClean="0"/>
              <a:t> </a:t>
            </a:r>
            <a:r>
              <a:rPr lang="da-DK" sz="2000" dirty="0" err="1" smtClean="0"/>
              <a:t>behind</a:t>
            </a:r>
            <a:r>
              <a:rPr lang="da-DK" sz="2000" dirty="0" smtClean="0"/>
              <a:t> </a:t>
            </a:r>
            <a:r>
              <a:rPr lang="da-DK" sz="2000" dirty="0" err="1" smtClean="0"/>
              <a:t>Twinning</a:t>
            </a:r>
            <a:r>
              <a:rPr lang="da-DK" sz="2000" dirty="0" smtClean="0"/>
              <a:t> </a:t>
            </a:r>
          </a:p>
          <a:p>
            <a:endParaRPr lang="da-DK" sz="2000" dirty="0"/>
          </a:p>
          <a:p>
            <a:r>
              <a:rPr lang="da-DK" sz="2000" dirty="0" smtClean="0"/>
              <a:t>One </a:t>
            </a:r>
            <a:r>
              <a:rPr lang="da-DK" sz="2000" dirty="0" err="1" smtClean="0"/>
              <a:t>year</a:t>
            </a:r>
            <a:r>
              <a:rPr lang="da-DK" sz="2000" dirty="0" smtClean="0"/>
              <a:t> </a:t>
            </a:r>
            <a:r>
              <a:rPr lang="da-DK" sz="2000" dirty="0" err="1" smtClean="0"/>
              <a:t>down</a:t>
            </a:r>
            <a:r>
              <a:rPr lang="da-DK" sz="2000" dirty="0" smtClean="0"/>
              <a:t> the line – </a:t>
            </a:r>
            <a:r>
              <a:rPr lang="da-DK" sz="2000" dirty="0" err="1" smtClean="0"/>
              <a:t>lessons</a:t>
            </a:r>
            <a:r>
              <a:rPr lang="da-DK" sz="2000" dirty="0" smtClean="0"/>
              <a:t> </a:t>
            </a:r>
            <a:r>
              <a:rPr lang="da-DK" sz="2000" dirty="0" err="1" smtClean="0"/>
              <a:t>learned</a:t>
            </a:r>
            <a:r>
              <a:rPr lang="da-DK" sz="2000" dirty="0" smtClean="0"/>
              <a:t> – practical </a:t>
            </a:r>
            <a:r>
              <a:rPr lang="da-DK" sz="2000" dirty="0" err="1" smtClean="0"/>
              <a:t>recommendations</a:t>
            </a:r>
            <a:endParaRPr lang="da-DK" sz="200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Twinning</a:t>
            </a:r>
            <a:r>
              <a:rPr lang="da-DK" dirty="0"/>
              <a:t> </a:t>
            </a:r>
            <a:r>
              <a:rPr lang="da-DK" dirty="0" smtClean="0"/>
              <a:t>- </a:t>
            </a:r>
            <a:r>
              <a:rPr lang="da-DK" dirty="0" err="1" smtClean="0"/>
              <a:t>Always</a:t>
            </a:r>
            <a:r>
              <a:rPr lang="da-DK" dirty="0" smtClean="0"/>
              <a:t> </a:t>
            </a:r>
            <a:r>
              <a:rPr lang="da-DK" dirty="0" err="1" smtClean="0"/>
              <a:t>remember</a:t>
            </a:r>
            <a:r>
              <a:rPr lang="da-DK" dirty="0" smtClean="0"/>
              <a:t> ….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FFFFFF"/>
              </a:buClr>
            </a:pPr>
            <a:r>
              <a:rPr lang="en-GB" i="0" u="sng" dirty="0" smtClean="0"/>
              <a:t>0. Institutional setting and political implications</a:t>
            </a:r>
            <a:endParaRPr lang="en-GB" i="0" dirty="0"/>
          </a:p>
          <a:p>
            <a:r>
              <a:rPr lang="da-DK" sz="1800" i="0" dirty="0"/>
              <a:t>The EU MS </a:t>
            </a:r>
            <a:r>
              <a:rPr lang="da-DK" sz="1800" i="0" dirty="0" err="1"/>
              <a:t>are</a:t>
            </a:r>
            <a:r>
              <a:rPr lang="da-DK" sz="1800" i="0" dirty="0"/>
              <a:t> </a:t>
            </a:r>
            <a:r>
              <a:rPr lang="da-DK" sz="1800" i="0" dirty="0" err="1"/>
              <a:t>always</a:t>
            </a:r>
            <a:r>
              <a:rPr lang="da-DK" sz="1800" i="0" dirty="0"/>
              <a:t> </a:t>
            </a:r>
            <a:r>
              <a:rPr lang="da-DK" sz="1800" i="0" dirty="0" err="1"/>
              <a:t>represented</a:t>
            </a:r>
            <a:r>
              <a:rPr lang="da-DK" sz="1800" i="0" dirty="0"/>
              <a:t> by a </a:t>
            </a:r>
            <a:r>
              <a:rPr lang="da-DK" sz="1800" i="0" dirty="0" err="1"/>
              <a:t>high</a:t>
            </a:r>
            <a:r>
              <a:rPr lang="da-DK" sz="1800" i="0" dirty="0"/>
              <a:t> </a:t>
            </a:r>
            <a:r>
              <a:rPr lang="da-DK" sz="1800" i="0" dirty="0" err="1"/>
              <a:t>level</a:t>
            </a:r>
            <a:r>
              <a:rPr lang="da-DK" sz="1800" i="0" dirty="0"/>
              <a:t> </a:t>
            </a:r>
            <a:r>
              <a:rPr lang="da-DK" sz="1800" i="0" dirty="0" err="1"/>
              <a:t>appointed</a:t>
            </a:r>
            <a:r>
              <a:rPr lang="da-DK" sz="1800" i="0" dirty="0"/>
              <a:t> Project </a:t>
            </a:r>
            <a:r>
              <a:rPr lang="da-DK" sz="1800" i="0" dirty="0" err="1"/>
              <a:t>Leader</a:t>
            </a:r>
            <a:r>
              <a:rPr lang="da-DK" sz="1800" i="0" dirty="0"/>
              <a:t> </a:t>
            </a:r>
            <a:r>
              <a:rPr lang="da-DK" sz="1800" i="0" dirty="0" err="1"/>
              <a:t>empowered</a:t>
            </a:r>
            <a:r>
              <a:rPr lang="da-DK" sz="1800" i="0" dirty="0"/>
              <a:t> to </a:t>
            </a:r>
            <a:r>
              <a:rPr lang="da-DK" sz="1800" i="0" dirty="0" err="1"/>
              <a:t>commit</a:t>
            </a:r>
            <a:r>
              <a:rPr lang="da-DK" sz="1800" i="0" dirty="0"/>
              <a:t> the EU MS or </a:t>
            </a:r>
            <a:r>
              <a:rPr lang="da-DK" sz="1800" i="0" dirty="0" err="1"/>
              <a:t>body</a:t>
            </a:r>
            <a:r>
              <a:rPr lang="da-DK" sz="1800" i="0" dirty="0"/>
              <a:t> </a:t>
            </a:r>
            <a:r>
              <a:rPr lang="da-DK" sz="1800" i="0" dirty="0" err="1"/>
              <a:t>engaging</a:t>
            </a:r>
            <a:endParaRPr lang="da-DK" sz="1800" i="0" dirty="0"/>
          </a:p>
          <a:p>
            <a:endParaRPr lang="da-DK" sz="1800" i="0" dirty="0" smtClean="0"/>
          </a:p>
          <a:p>
            <a:r>
              <a:rPr lang="da-DK" sz="1800" i="0" dirty="0" smtClean="0"/>
              <a:t>The </a:t>
            </a:r>
            <a:r>
              <a:rPr lang="da-DK" sz="1800" i="0" dirty="0" err="1"/>
              <a:t>RTAs</a:t>
            </a:r>
            <a:r>
              <a:rPr lang="da-DK" sz="1800" i="0" dirty="0"/>
              <a:t> </a:t>
            </a:r>
            <a:r>
              <a:rPr lang="da-DK" sz="1800" i="0" dirty="0" err="1"/>
              <a:t>are</a:t>
            </a:r>
            <a:r>
              <a:rPr lang="da-DK" sz="1800" i="0" dirty="0"/>
              <a:t> </a:t>
            </a:r>
            <a:r>
              <a:rPr lang="da-DK" sz="1800" i="0" dirty="0" err="1"/>
              <a:t>usually</a:t>
            </a:r>
            <a:r>
              <a:rPr lang="da-DK" sz="1800" i="0" dirty="0"/>
              <a:t> </a:t>
            </a:r>
            <a:r>
              <a:rPr lang="da-DK" sz="1800" i="0" dirty="0" err="1"/>
              <a:t>supervised</a:t>
            </a:r>
            <a:r>
              <a:rPr lang="da-DK" sz="1800" i="0" dirty="0"/>
              <a:t> by </a:t>
            </a:r>
            <a:r>
              <a:rPr lang="da-DK" sz="1800" i="0" dirty="0" err="1"/>
              <a:t>this</a:t>
            </a:r>
            <a:r>
              <a:rPr lang="da-DK" sz="1800" i="0" dirty="0"/>
              <a:t> EU MS PL and in </a:t>
            </a:r>
            <a:r>
              <a:rPr lang="da-DK" sz="1800" i="0" dirty="0" err="1"/>
              <a:t>frequent</a:t>
            </a:r>
            <a:r>
              <a:rPr lang="da-DK" sz="1800" i="0" dirty="0"/>
              <a:t> if not </a:t>
            </a:r>
            <a:r>
              <a:rPr lang="da-DK" sz="1800" i="0" dirty="0" err="1"/>
              <a:t>daily</a:t>
            </a:r>
            <a:r>
              <a:rPr lang="da-DK" sz="1800" i="0" dirty="0"/>
              <a:t> </a:t>
            </a:r>
            <a:r>
              <a:rPr lang="da-DK" sz="1800" i="0" dirty="0" err="1"/>
              <a:t>contact</a:t>
            </a:r>
            <a:r>
              <a:rPr lang="da-DK" sz="1800" i="0" dirty="0"/>
              <a:t> with the PL.</a:t>
            </a:r>
          </a:p>
          <a:p>
            <a:endParaRPr lang="da-DK" sz="1800" i="0" dirty="0" smtClean="0"/>
          </a:p>
          <a:p>
            <a:r>
              <a:rPr lang="da-DK" sz="1800" i="0" dirty="0" smtClean="0"/>
              <a:t>The </a:t>
            </a:r>
            <a:r>
              <a:rPr lang="da-DK" sz="1800" i="0" dirty="0" err="1"/>
              <a:t>whole</a:t>
            </a:r>
            <a:r>
              <a:rPr lang="da-DK" sz="1800" i="0" dirty="0"/>
              <a:t> </a:t>
            </a:r>
            <a:r>
              <a:rPr lang="da-DK" sz="1800" i="0" dirty="0" err="1" smtClean="0"/>
              <a:t>Twinning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cycle</a:t>
            </a:r>
            <a:r>
              <a:rPr lang="da-DK" sz="1800" i="0" dirty="0" smtClean="0"/>
              <a:t> is </a:t>
            </a:r>
            <a:r>
              <a:rPr lang="da-DK" sz="1800" i="0" dirty="0" err="1"/>
              <a:t>closely</a:t>
            </a:r>
            <a:r>
              <a:rPr lang="da-DK" sz="1800" i="0" dirty="0"/>
              <a:t> </a:t>
            </a:r>
            <a:r>
              <a:rPr lang="da-DK" sz="1800" i="0" dirty="0" err="1"/>
              <a:t>monitored</a:t>
            </a:r>
            <a:r>
              <a:rPr lang="da-DK" sz="1800" i="0" dirty="0"/>
              <a:t> by National Contact Point(s) </a:t>
            </a:r>
            <a:r>
              <a:rPr lang="da-DK" sz="1800" i="0" dirty="0" err="1"/>
              <a:t>established</a:t>
            </a:r>
            <a:r>
              <a:rPr lang="da-DK" sz="1800" i="0" dirty="0"/>
              <a:t> (</a:t>
            </a:r>
            <a:r>
              <a:rPr lang="da-DK" sz="1800" i="0" dirty="0" err="1"/>
              <a:t>usually</a:t>
            </a:r>
            <a:r>
              <a:rPr lang="da-DK" sz="1800" i="0" dirty="0"/>
              <a:t> in the </a:t>
            </a:r>
            <a:r>
              <a:rPr lang="da-DK" sz="1800" i="0" dirty="0" err="1"/>
              <a:t>MoFAs</a:t>
            </a:r>
            <a:r>
              <a:rPr lang="da-DK" sz="1800" i="0" dirty="0"/>
              <a:t>) in </a:t>
            </a:r>
            <a:r>
              <a:rPr lang="da-DK" sz="1800" i="0" dirty="0" err="1"/>
              <a:t>each</a:t>
            </a:r>
            <a:r>
              <a:rPr lang="da-DK" sz="1800" i="0" dirty="0"/>
              <a:t> EU </a:t>
            </a:r>
            <a:r>
              <a:rPr lang="da-DK" sz="1800" i="0" dirty="0" smtClean="0"/>
              <a:t>MS and PC</a:t>
            </a:r>
            <a:endParaRPr lang="da-DK" sz="1800" i="0" dirty="0" smtClean="0"/>
          </a:p>
          <a:p>
            <a:endParaRPr lang="da-DK" sz="1800" i="0" dirty="0"/>
          </a:p>
          <a:p>
            <a:r>
              <a:rPr lang="da-DK" sz="1800" i="0" dirty="0" smtClean="0"/>
              <a:t>EU HQ relevant services </a:t>
            </a:r>
            <a:r>
              <a:rPr lang="da-DK" sz="1800" i="0" dirty="0" err="1" smtClean="0"/>
              <a:t>are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always</a:t>
            </a:r>
            <a:r>
              <a:rPr lang="da-DK" sz="1800" i="0" dirty="0" smtClean="0"/>
              <a:t> </a:t>
            </a:r>
            <a:r>
              <a:rPr lang="da-DK" sz="1800" i="0" dirty="0" err="1" smtClean="0"/>
              <a:t>involved</a:t>
            </a:r>
            <a:r>
              <a:rPr lang="da-DK" sz="1800" i="0" dirty="0" smtClean="0"/>
              <a:t> in </a:t>
            </a:r>
            <a:r>
              <a:rPr lang="da-DK" sz="1800" i="0" dirty="0" err="1" smtClean="0"/>
              <a:t>project</a:t>
            </a:r>
            <a:r>
              <a:rPr lang="da-DK" sz="1800" i="0" dirty="0" smtClean="0"/>
              <a:t> definition. </a:t>
            </a:r>
          </a:p>
          <a:p>
            <a:endParaRPr lang="da-DK" sz="18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Twinning</a:t>
            </a:r>
            <a:r>
              <a:rPr lang="da-DK" dirty="0"/>
              <a:t> </a:t>
            </a:r>
            <a:r>
              <a:rPr lang="da-DK" dirty="0" smtClean="0"/>
              <a:t>– Project </a:t>
            </a:r>
            <a:r>
              <a:rPr lang="da-DK" dirty="0" err="1"/>
              <a:t>C</a:t>
            </a:r>
            <a:r>
              <a:rPr lang="da-DK" dirty="0" err="1" smtClean="0"/>
              <a:t>ycle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752850"/>
          </a:xfrm>
        </p:spPr>
        <p:txBody>
          <a:bodyPr/>
          <a:lstStyle/>
          <a:p>
            <a:pPr lvl="0" algn="just">
              <a:buClr>
                <a:srgbClr val="FFFFFF"/>
              </a:buClr>
            </a:pPr>
            <a:r>
              <a:rPr lang="en-GB" i="0" u="sng" dirty="0" smtClean="0"/>
              <a:t>1</a:t>
            </a:r>
            <a:r>
              <a:rPr lang="en-GB" i="0" u="sng" dirty="0"/>
              <a:t>. </a:t>
            </a:r>
            <a:r>
              <a:rPr lang="en-GB" i="0" u="sng" dirty="0" smtClean="0"/>
              <a:t>Programming – key elements</a:t>
            </a:r>
            <a:endParaRPr lang="en-GB" sz="1800" i="0" dirty="0" smtClean="0"/>
          </a:p>
          <a:p>
            <a:pPr lvl="0" algn="just">
              <a:buClr>
                <a:srgbClr val="FFFFFF"/>
              </a:buClr>
            </a:pPr>
            <a:r>
              <a:rPr lang="en-GB" sz="1800" i="0" dirty="0" smtClean="0"/>
              <a:t>Ensure political </a:t>
            </a:r>
            <a:r>
              <a:rPr lang="en-GB" sz="1800" i="0" dirty="0"/>
              <a:t>support from the top, </a:t>
            </a:r>
            <a:r>
              <a:rPr lang="en-GB" sz="1800" i="0" dirty="0" smtClean="0"/>
              <a:t>reiterate link </a:t>
            </a:r>
            <a:r>
              <a:rPr lang="en-GB" sz="1800" i="0" dirty="0"/>
              <a:t>to agreements in </a:t>
            </a:r>
            <a:r>
              <a:rPr lang="en-GB" sz="1800" i="0" dirty="0" smtClean="0"/>
              <a:t>the policy dialogue and justify how this contributes to ongoing reforms</a:t>
            </a:r>
          </a:p>
          <a:p>
            <a:pPr lvl="0" algn="just">
              <a:buClr>
                <a:srgbClr val="FFFFFF"/>
              </a:buClr>
            </a:pPr>
            <a:endParaRPr lang="en-GB" sz="1800" i="0" dirty="0" smtClean="0"/>
          </a:p>
          <a:p>
            <a:pPr lvl="0" algn="just">
              <a:buClr>
                <a:srgbClr val="FFFFFF"/>
              </a:buClr>
            </a:pPr>
            <a:r>
              <a:rPr lang="en-GB" sz="1800" i="0" dirty="0" smtClean="0"/>
              <a:t>Define why </a:t>
            </a:r>
            <a:r>
              <a:rPr lang="en-GB" sz="1800" i="0" dirty="0" smtClean="0"/>
              <a:t>Twinning is the best tool in the toolbox for the sector/subsector you want to </a:t>
            </a:r>
            <a:r>
              <a:rPr lang="en-GB" sz="1800" i="0" dirty="0" smtClean="0"/>
              <a:t>change </a:t>
            </a:r>
            <a:r>
              <a:rPr lang="en-GB" sz="1800" i="0" dirty="0" smtClean="0"/>
              <a:t>and ensure that you </a:t>
            </a:r>
            <a:r>
              <a:rPr lang="en-GB" sz="1800" i="0" dirty="0" smtClean="0"/>
              <a:t>on the PC side have </a:t>
            </a:r>
            <a:r>
              <a:rPr lang="en-GB" sz="1800" i="0" dirty="0" smtClean="0"/>
              <a:t>the capacity to handle (HR, funds </a:t>
            </a:r>
            <a:r>
              <a:rPr lang="en-GB" sz="1800" i="0" dirty="0" err="1" smtClean="0"/>
              <a:t>etc</a:t>
            </a:r>
            <a:r>
              <a:rPr lang="en-GB" sz="1800" i="0" dirty="0" smtClean="0"/>
              <a:t>) and </a:t>
            </a:r>
            <a:r>
              <a:rPr lang="en-GB" sz="1800" i="0" dirty="0" smtClean="0"/>
              <a:t>absorb</a:t>
            </a:r>
            <a:endParaRPr lang="en-GB" sz="1800" i="0" dirty="0" smtClean="0"/>
          </a:p>
          <a:p>
            <a:pPr lvl="0" algn="just">
              <a:buClr>
                <a:srgbClr val="FFFFFF"/>
              </a:buClr>
            </a:pPr>
            <a:endParaRPr lang="en-GB" sz="1800" i="0" dirty="0"/>
          </a:p>
          <a:p>
            <a:pPr lvl="0" algn="just">
              <a:buClr>
                <a:srgbClr val="FFFFFF"/>
              </a:buClr>
            </a:pPr>
            <a:r>
              <a:rPr lang="en-GB" sz="1800" i="0" dirty="0" smtClean="0"/>
              <a:t>Ensure complementarity with other on-going actions (donors/ PC own initiatives) and analyse sequencing and non-dependency on results of other (TA/SUP/WORKS/Grant) projects/investments.</a:t>
            </a:r>
          </a:p>
          <a:p>
            <a:pPr lvl="0" algn="just">
              <a:buClr>
                <a:srgbClr val="FFFFFF"/>
              </a:buClr>
            </a:pPr>
            <a:endParaRPr lang="en-GB" sz="1800" i="0" dirty="0" smtClean="0"/>
          </a:p>
          <a:p>
            <a:pPr lvl="0" algn="just">
              <a:buClr>
                <a:srgbClr val="FFFFFF"/>
              </a:buClr>
            </a:pPr>
            <a:endParaRPr lang="en-GB" sz="1800" i="0" dirty="0" smtClean="0"/>
          </a:p>
          <a:p>
            <a:pPr lvl="0" algn="just">
              <a:buClr>
                <a:srgbClr val="FFFFFF"/>
              </a:buClr>
            </a:pPr>
            <a:endParaRPr lang="en-GB" i="0" dirty="0" smtClean="0"/>
          </a:p>
          <a:p>
            <a:pPr lvl="0" algn="just">
              <a:buClr>
                <a:srgbClr val="FFFFFF"/>
              </a:buClr>
            </a:pPr>
            <a:endParaRPr lang="en-GB" i="0" dirty="0"/>
          </a:p>
          <a:p>
            <a:pPr lvl="0" algn="just">
              <a:buClr>
                <a:srgbClr val="FFFFFF"/>
              </a:buClr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6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Twinning</a:t>
            </a:r>
            <a:r>
              <a:rPr lang="da-DK" dirty="0"/>
              <a:t> </a:t>
            </a:r>
            <a:r>
              <a:rPr lang="da-DK" dirty="0" smtClean="0"/>
              <a:t>– Project </a:t>
            </a:r>
            <a:r>
              <a:rPr lang="da-DK" dirty="0" err="1" smtClean="0"/>
              <a:t>Cycle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752850"/>
          </a:xfrm>
        </p:spPr>
        <p:txBody>
          <a:bodyPr/>
          <a:lstStyle/>
          <a:p>
            <a:r>
              <a:rPr lang="en-GB" i="0" u="sng" dirty="0" smtClean="0"/>
              <a:t>2. Project Preparation - key elements</a:t>
            </a:r>
            <a:endParaRPr lang="en-GB" i="0" dirty="0" smtClean="0"/>
          </a:p>
          <a:p>
            <a:r>
              <a:rPr lang="en-GB" sz="1800" i="0" dirty="0" smtClean="0"/>
              <a:t>Put realistic </a:t>
            </a:r>
            <a:r>
              <a:rPr lang="en-GB" sz="1800" i="0" dirty="0"/>
              <a:t>results </a:t>
            </a:r>
            <a:r>
              <a:rPr lang="en-GB" sz="1800" i="0" dirty="0" smtClean="0"/>
              <a:t>and focus on the most important. Use the best expertise to </a:t>
            </a:r>
            <a:r>
              <a:rPr lang="en-GB" sz="1800" i="0" dirty="0" smtClean="0"/>
              <a:t>assist you to define</a:t>
            </a:r>
            <a:r>
              <a:rPr lang="en-GB" sz="1800" i="0" dirty="0" smtClean="0"/>
              <a:t>.</a:t>
            </a:r>
          </a:p>
          <a:p>
            <a:endParaRPr lang="en-GB" sz="1800" i="0" dirty="0" smtClean="0"/>
          </a:p>
          <a:p>
            <a:r>
              <a:rPr lang="en-GB" sz="1800" i="0" dirty="0" smtClean="0"/>
              <a:t>Define </a:t>
            </a:r>
            <a:r>
              <a:rPr lang="en-GB" sz="1800" i="0" dirty="0"/>
              <a:t>objectives and </a:t>
            </a:r>
            <a:r>
              <a:rPr lang="en-GB" sz="1800" i="0" dirty="0" smtClean="0"/>
              <a:t>results</a:t>
            </a:r>
            <a:r>
              <a:rPr lang="en-GB" sz="1800" i="0" dirty="0"/>
              <a:t> </a:t>
            </a:r>
            <a:r>
              <a:rPr lang="en-GB" sz="1800" i="0" u="sng" dirty="0" smtClean="0"/>
              <a:t>not activities</a:t>
            </a:r>
          </a:p>
          <a:p>
            <a:endParaRPr lang="en-GB" sz="1800" i="0" dirty="0" smtClean="0"/>
          </a:p>
          <a:p>
            <a:r>
              <a:rPr lang="en-GB" sz="1800" i="0" dirty="0" smtClean="0"/>
              <a:t>Indicate key project milestones but don</a:t>
            </a:r>
            <a:r>
              <a:rPr lang="fr-FR" sz="1800" i="0" dirty="0"/>
              <a:t>’</a:t>
            </a:r>
            <a:r>
              <a:rPr lang="en-GB" sz="1800" i="0" dirty="0"/>
              <a:t>t detail </a:t>
            </a:r>
            <a:r>
              <a:rPr lang="en-GB" sz="1800" i="0" dirty="0" smtClean="0"/>
              <a:t>sequencing</a:t>
            </a:r>
          </a:p>
          <a:p>
            <a:endParaRPr lang="en-GB" sz="1800" i="0" dirty="0"/>
          </a:p>
          <a:p>
            <a:r>
              <a:rPr lang="en-GB" sz="1800" i="0" dirty="0" smtClean="0"/>
              <a:t>Consider EUD and MS Embassy engagement in </a:t>
            </a:r>
            <a:r>
              <a:rPr lang="en-GB" sz="1800" i="0" dirty="0" smtClean="0"/>
              <a:t>the communication/visibility planning</a:t>
            </a:r>
            <a:endParaRPr lang="en-GB" sz="1800" i="0" dirty="0" smtClean="0"/>
          </a:p>
          <a:p>
            <a:endParaRPr lang="en-GB" sz="1800" i="0" dirty="0" smtClean="0"/>
          </a:p>
          <a:p>
            <a:r>
              <a:rPr lang="en-GB" sz="1800" i="0" dirty="0" smtClean="0"/>
              <a:t>Carefully analyse the need for </a:t>
            </a:r>
            <a:r>
              <a:rPr lang="en-GB" sz="1800" i="0" dirty="0" smtClean="0"/>
              <a:t>study tours</a:t>
            </a:r>
            <a:r>
              <a:rPr lang="en-GB" sz="1800" i="0" dirty="0"/>
              <a:t>.</a:t>
            </a:r>
            <a:r>
              <a:rPr lang="en-GB" sz="1800" i="0" dirty="0" smtClean="0"/>
              <a:t> </a:t>
            </a:r>
            <a:endParaRPr lang="en-GB" sz="1800" i="0" dirty="0" smtClean="0"/>
          </a:p>
          <a:p>
            <a:endParaRPr lang="en-GB" sz="1800" i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FB1C-37BC-4A3F-8755-B2C3A9015388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0374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2585</Words>
  <Application>Microsoft Macintosh PowerPoint</Application>
  <PresentationFormat>Skærmshow (4:3)</PresentationFormat>
  <Paragraphs>353</Paragraphs>
  <Slides>35</Slides>
  <Notes>9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7" baseType="lpstr">
      <vt:lpstr>Arial Rounded MT Bold</vt:lpstr>
      <vt:lpstr>Calibri</vt:lpstr>
      <vt:lpstr>Constantia</vt:lpstr>
      <vt:lpstr>Tahoma</vt:lpstr>
      <vt:lpstr>Verdana</vt:lpstr>
      <vt:lpstr>Wingdings</vt:lpstr>
      <vt:lpstr>Wingdings 3</vt:lpstr>
      <vt:lpstr>Arial</vt:lpstr>
      <vt:lpstr>Slide_Master</vt:lpstr>
      <vt:lpstr>2_Slide_Master</vt:lpstr>
      <vt:lpstr>1_Slide_Master</vt:lpstr>
      <vt:lpstr>Picture</vt:lpstr>
      <vt:lpstr>PowerPoint-præsentation</vt:lpstr>
      <vt:lpstr>PowerPoint-præsentation</vt:lpstr>
      <vt:lpstr>What is particular about “Twinning” </vt:lpstr>
      <vt:lpstr>What is particular about “Twinning”</vt:lpstr>
      <vt:lpstr>What is particular about “Twinning” </vt:lpstr>
      <vt:lpstr>Twinning – Lessons learnt</vt:lpstr>
      <vt:lpstr>Twinning - Always remember ….</vt:lpstr>
      <vt:lpstr>Twinning – Project Cycle </vt:lpstr>
      <vt:lpstr>Twinning – Project Cycle</vt:lpstr>
      <vt:lpstr>Twinning – Project Cycle</vt:lpstr>
      <vt:lpstr>Twinning – Project Cycle</vt:lpstr>
      <vt:lpstr>Twinning – Project Cycle</vt:lpstr>
      <vt:lpstr>Twinning – Project Cycle</vt:lpstr>
      <vt:lpstr>Twinning – Project Cycle</vt:lpstr>
      <vt:lpstr>Standard Twinning </vt:lpstr>
      <vt:lpstr>Twinning Light</vt:lpstr>
      <vt:lpstr>Manual Update June 2018</vt:lpstr>
      <vt:lpstr>Further material for studying</vt:lpstr>
      <vt:lpstr>Twinning means engagement by …</vt:lpstr>
      <vt:lpstr>PC Administration, CA, EUD and EU HQ have crucial roles</vt:lpstr>
      <vt:lpstr>Type of Activities </vt:lpstr>
      <vt:lpstr>The Selection Meeting</vt:lpstr>
      <vt:lpstr>Rolling Workplan and corresponding budget</vt:lpstr>
      <vt:lpstr>Costs covered and Communication/Visibility</vt:lpstr>
      <vt:lpstr>Role of EU HQ</vt:lpstr>
      <vt:lpstr>Opinion on Twinning Fiche</vt:lpstr>
      <vt:lpstr>Evaluation of results</vt:lpstr>
      <vt:lpstr>Twinning history</vt:lpstr>
      <vt:lpstr>Twinning history</vt:lpstr>
      <vt:lpstr>Twinning history</vt:lpstr>
      <vt:lpstr>WHERE?                                       </vt:lpstr>
      <vt:lpstr>WHERE ?                                    ENI</vt:lpstr>
      <vt:lpstr>Twinning in numbers since 1998 IPA+ENI</vt:lpstr>
      <vt:lpstr>More information available on: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CASILLAS VACHER Christophe (ELARG)</dc:creator>
  <cp:lastModifiedBy>Laura Lech</cp:lastModifiedBy>
  <cp:revision>292</cp:revision>
  <cp:lastPrinted>2017-11-29T12:51:38Z</cp:lastPrinted>
  <dcterms:created xsi:type="dcterms:W3CDTF">2006-08-16T00:00:00Z</dcterms:created>
  <dcterms:modified xsi:type="dcterms:W3CDTF">2018-05-16T21:00:08Z</dcterms:modified>
</cp:coreProperties>
</file>