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8"/>
  </p:notesMasterIdLst>
  <p:handoutMasterIdLst>
    <p:handoutMasterId r:id="rId19"/>
  </p:handoutMasterIdLst>
  <p:sldIdLst>
    <p:sldId id="297" r:id="rId5"/>
    <p:sldId id="326" r:id="rId6"/>
    <p:sldId id="327" r:id="rId7"/>
    <p:sldId id="310" r:id="rId8"/>
    <p:sldId id="324" r:id="rId9"/>
    <p:sldId id="313" r:id="rId10"/>
    <p:sldId id="323" r:id="rId11"/>
    <p:sldId id="329" r:id="rId12"/>
    <p:sldId id="316" r:id="rId13"/>
    <p:sldId id="317" r:id="rId14"/>
    <p:sldId id="321" r:id="rId15"/>
    <p:sldId id="312" r:id="rId16"/>
    <p:sldId id="302" r:id="rId17"/>
  </p:sldIdLst>
  <p:sldSz cx="9144000" cy="5143500" type="screen16x9"/>
  <p:notesSz cx="6797675" cy="9928225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B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80968" autoAdjust="0"/>
  </p:normalViewPr>
  <p:slideViewPr>
    <p:cSldViewPr>
      <p:cViewPr>
        <p:scale>
          <a:sx n="81" d="100"/>
          <a:sy n="81" d="100"/>
        </p:scale>
        <p:origin x="-1744" y="-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5B4D38-5017-184D-A530-B73692AC3807}" type="doc">
      <dgm:prSet loTypeId="urn:microsoft.com/office/officeart/2005/8/layout/pyramid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C053C-F151-4249-BEC6-B7BF9C3821D9}">
      <dgm:prSet/>
      <dgm:spPr/>
      <dgm:t>
        <a:bodyPr/>
        <a:lstStyle/>
        <a:p>
          <a:pPr rtl="0"/>
          <a:r>
            <a:rPr lang="uk-UA" noProof="0" smtClean="0">
              <a:solidFill>
                <a:schemeClr val="tx2">
                  <a:lumMod val="50000"/>
                </a:schemeClr>
              </a:solidFill>
              <a:latin typeface="Arial"/>
              <a:cs typeface="Arial"/>
            </a:rPr>
            <a:t>Лідерство</a:t>
          </a:r>
          <a:endParaRPr lang="uk-UA" noProof="0">
            <a:solidFill>
              <a:schemeClr val="tx2">
                <a:lumMod val="50000"/>
              </a:schemeClr>
            </a:solidFill>
            <a:latin typeface="Arial"/>
            <a:cs typeface="Arial"/>
          </a:endParaRPr>
        </a:p>
      </dgm:t>
    </dgm:pt>
    <dgm:pt modelId="{38E07F1F-3C9E-4E45-AC35-69B353537E8A}" type="parTrans" cxnId="{703FA012-78F7-4148-B9A3-5DEAFE50253C}">
      <dgm:prSet/>
      <dgm:spPr/>
      <dgm:t>
        <a:bodyPr/>
        <a:lstStyle/>
        <a:p>
          <a:endParaRPr lang="ru-RU"/>
        </a:p>
      </dgm:t>
    </dgm:pt>
    <dgm:pt modelId="{FED655F8-685C-D549-A383-8C159E2D94EB}" type="sibTrans" cxnId="{703FA012-78F7-4148-B9A3-5DEAFE50253C}">
      <dgm:prSet/>
      <dgm:spPr/>
      <dgm:t>
        <a:bodyPr/>
        <a:lstStyle/>
        <a:p>
          <a:endParaRPr lang="ru-RU"/>
        </a:p>
      </dgm:t>
    </dgm:pt>
    <dgm:pt modelId="{024A5103-9A73-EB40-907F-A6A9BCBD1281}">
      <dgm:prSet/>
      <dgm:spPr/>
      <dgm:t>
        <a:bodyPr/>
        <a:lstStyle/>
        <a:p>
          <a:pPr rtl="0"/>
          <a:r>
            <a:rPr lang="uk-UA" noProof="0" smtClean="0">
              <a:solidFill>
                <a:schemeClr val="tx2">
                  <a:lumMod val="50000"/>
                </a:schemeClr>
              </a:solidFill>
              <a:latin typeface="Arial"/>
              <a:cs typeface="Arial"/>
            </a:rPr>
            <a:t>Норми та стандарти </a:t>
          </a:r>
          <a:endParaRPr lang="uk-UA" noProof="0">
            <a:solidFill>
              <a:schemeClr val="tx2">
                <a:lumMod val="50000"/>
              </a:schemeClr>
            </a:solidFill>
            <a:latin typeface="Arial"/>
            <a:cs typeface="Arial"/>
          </a:endParaRPr>
        </a:p>
      </dgm:t>
    </dgm:pt>
    <dgm:pt modelId="{62333C9C-0A5F-EC43-874A-EE9B70B35F56}" type="parTrans" cxnId="{5CEA166F-FE18-E04D-8675-160599762E9C}">
      <dgm:prSet/>
      <dgm:spPr/>
      <dgm:t>
        <a:bodyPr/>
        <a:lstStyle/>
        <a:p>
          <a:endParaRPr lang="ru-RU"/>
        </a:p>
      </dgm:t>
    </dgm:pt>
    <dgm:pt modelId="{E2D7D257-E2EA-D949-BBF0-708667CCE777}" type="sibTrans" cxnId="{5CEA166F-FE18-E04D-8675-160599762E9C}">
      <dgm:prSet/>
      <dgm:spPr/>
      <dgm:t>
        <a:bodyPr/>
        <a:lstStyle/>
        <a:p>
          <a:endParaRPr lang="ru-RU"/>
        </a:p>
      </dgm:t>
    </dgm:pt>
    <dgm:pt modelId="{5519A077-E160-C34B-AD37-981DAEBD6509}">
      <dgm:prSet/>
      <dgm:spPr/>
      <dgm:t>
        <a:bodyPr/>
        <a:lstStyle/>
        <a:p>
          <a:pPr rtl="0"/>
          <a:r>
            <a:rPr lang="uk-UA" noProof="0" smtClean="0">
              <a:solidFill>
                <a:schemeClr val="tx2">
                  <a:lumMod val="50000"/>
                </a:schemeClr>
              </a:solidFill>
              <a:latin typeface="Arial"/>
              <a:cs typeface="Arial"/>
            </a:rPr>
            <a:t>Ефективність </a:t>
          </a:r>
          <a:endParaRPr lang="uk-UA" noProof="0">
            <a:solidFill>
              <a:schemeClr val="tx2">
                <a:lumMod val="50000"/>
              </a:schemeClr>
            </a:solidFill>
            <a:latin typeface="Arial"/>
            <a:cs typeface="Arial"/>
          </a:endParaRPr>
        </a:p>
      </dgm:t>
    </dgm:pt>
    <dgm:pt modelId="{67C5BC8A-BF9E-DD45-84D7-C7D03C9CB780}" type="parTrans" cxnId="{98A443A6-A79A-E54D-8196-B1CC69117FE0}">
      <dgm:prSet/>
      <dgm:spPr/>
      <dgm:t>
        <a:bodyPr/>
        <a:lstStyle/>
        <a:p>
          <a:endParaRPr lang="ru-RU"/>
        </a:p>
      </dgm:t>
    </dgm:pt>
    <dgm:pt modelId="{F34D5763-54B2-7C45-8A38-E9CFC9CE9F88}" type="sibTrans" cxnId="{98A443A6-A79A-E54D-8196-B1CC69117FE0}">
      <dgm:prSet/>
      <dgm:spPr/>
      <dgm:t>
        <a:bodyPr/>
        <a:lstStyle/>
        <a:p>
          <a:endParaRPr lang="ru-RU"/>
        </a:p>
      </dgm:t>
    </dgm:pt>
    <dgm:pt modelId="{DC1A4399-C4D0-CD4A-BA6E-1F25A9134423}">
      <dgm:prSet/>
      <dgm:spPr/>
      <dgm:t>
        <a:bodyPr/>
        <a:lstStyle/>
        <a:p>
          <a:pPr rtl="0"/>
          <a:r>
            <a:rPr lang="uk-UA" noProof="0" smtClean="0">
              <a:solidFill>
                <a:schemeClr val="tx2">
                  <a:lumMod val="50000"/>
                </a:schemeClr>
              </a:solidFill>
              <a:latin typeface="Arial"/>
              <a:cs typeface="Arial"/>
            </a:rPr>
            <a:t>Підзвітність </a:t>
          </a:r>
          <a:endParaRPr lang="uk-UA" noProof="0">
            <a:solidFill>
              <a:schemeClr val="tx2">
                <a:lumMod val="50000"/>
              </a:schemeClr>
            </a:solidFill>
            <a:latin typeface="Arial"/>
            <a:cs typeface="Arial"/>
          </a:endParaRPr>
        </a:p>
      </dgm:t>
    </dgm:pt>
    <dgm:pt modelId="{996D517A-356B-2442-8A4D-06B5A54CBBFE}" type="parTrans" cxnId="{D57A7BA9-B808-C24B-864F-FA607D682AAC}">
      <dgm:prSet/>
      <dgm:spPr/>
      <dgm:t>
        <a:bodyPr/>
        <a:lstStyle/>
        <a:p>
          <a:endParaRPr lang="ru-RU"/>
        </a:p>
      </dgm:t>
    </dgm:pt>
    <dgm:pt modelId="{CA38712E-D1B6-C542-91E7-8EAA51595511}" type="sibTrans" cxnId="{D57A7BA9-B808-C24B-864F-FA607D682AAC}">
      <dgm:prSet/>
      <dgm:spPr/>
      <dgm:t>
        <a:bodyPr/>
        <a:lstStyle/>
        <a:p>
          <a:endParaRPr lang="ru-RU"/>
        </a:p>
      </dgm:t>
    </dgm:pt>
    <dgm:pt modelId="{3982A423-2493-D94F-9134-BC60BD3B44E6}">
      <dgm:prSet/>
      <dgm:spPr/>
      <dgm:t>
        <a:bodyPr/>
        <a:lstStyle/>
        <a:p>
          <a:pPr rtl="0"/>
          <a:r>
            <a:rPr lang="uk-UA" noProof="0" smtClean="0">
              <a:solidFill>
                <a:schemeClr val="tx2">
                  <a:lumMod val="50000"/>
                </a:schemeClr>
              </a:solidFill>
              <a:latin typeface="Arial"/>
              <a:cs typeface="Arial"/>
            </a:rPr>
            <a:t>Прозорість </a:t>
          </a:r>
          <a:endParaRPr lang="uk-UA" noProof="0">
            <a:solidFill>
              <a:schemeClr val="tx2">
                <a:lumMod val="50000"/>
              </a:schemeClr>
            </a:solidFill>
            <a:latin typeface="Arial"/>
            <a:cs typeface="Arial"/>
          </a:endParaRPr>
        </a:p>
      </dgm:t>
    </dgm:pt>
    <dgm:pt modelId="{37440D37-ADE6-9F48-930B-5CD476DC81F1}" type="parTrans" cxnId="{D9ADFDF8-2FF3-644C-8CD6-CED94F2D6812}">
      <dgm:prSet/>
      <dgm:spPr/>
      <dgm:t>
        <a:bodyPr/>
        <a:lstStyle/>
        <a:p>
          <a:endParaRPr lang="ru-RU"/>
        </a:p>
      </dgm:t>
    </dgm:pt>
    <dgm:pt modelId="{B91363CF-BE97-3249-B67B-5AD2D7753B08}" type="sibTrans" cxnId="{D9ADFDF8-2FF3-644C-8CD6-CED94F2D6812}">
      <dgm:prSet/>
      <dgm:spPr/>
      <dgm:t>
        <a:bodyPr/>
        <a:lstStyle/>
        <a:p>
          <a:endParaRPr lang="ru-RU"/>
        </a:p>
      </dgm:t>
    </dgm:pt>
    <dgm:pt modelId="{14B5A001-B518-BE4C-9DC7-B78525222861}">
      <dgm:prSet/>
      <dgm:spPr/>
      <dgm:t>
        <a:bodyPr/>
        <a:lstStyle/>
        <a:p>
          <a:r>
            <a:rPr lang="uk-UA" noProof="0" smtClean="0">
              <a:solidFill>
                <a:schemeClr val="tx2">
                  <a:lumMod val="50000"/>
                </a:schemeClr>
              </a:solidFill>
              <a:latin typeface="Arial"/>
              <a:cs typeface="Arial"/>
            </a:rPr>
            <a:t>Цінності  </a:t>
          </a:r>
          <a:endParaRPr lang="uk-UA" noProof="0"/>
        </a:p>
      </dgm:t>
    </dgm:pt>
    <dgm:pt modelId="{B04EBCC7-0127-5241-87B0-36820C9DC4BC}" type="parTrans" cxnId="{773C03CF-6969-994C-BF33-C2CC2DDB75F3}">
      <dgm:prSet/>
      <dgm:spPr/>
      <dgm:t>
        <a:bodyPr/>
        <a:lstStyle/>
        <a:p>
          <a:endParaRPr lang="ru-RU"/>
        </a:p>
      </dgm:t>
    </dgm:pt>
    <dgm:pt modelId="{E35DA2AE-D0C9-EB4F-A564-9E6A9A25458C}" type="sibTrans" cxnId="{773C03CF-6969-994C-BF33-C2CC2DDB75F3}">
      <dgm:prSet/>
      <dgm:spPr/>
      <dgm:t>
        <a:bodyPr/>
        <a:lstStyle/>
        <a:p>
          <a:endParaRPr lang="ru-RU"/>
        </a:p>
      </dgm:t>
    </dgm:pt>
    <dgm:pt modelId="{98839605-4331-D340-87CF-5CC1EB6AA66C}" type="pres">
      <dgm:prSet presAssocID="{F15B4D38-5017-184D-A530-B73692AC380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05F1F4B1-D2BE-D14A-844F-F44BE5FBF0D4}" type="pres">
      <dgm:prSet presAssocID="{F15B4D38-5017-184D-A530-B73692AC3807}" presName="pyramid" presStyleLbl="node1" presStyleIdx="0" presStyleCnt="1"/>
      <dgm:spPr/>
    </dgm:pt>
    <dgm:pt modelId="{C23B57E6-1496-374A-A662-0F2933BF3B95}" type="pres">
      <dgm:prSet presAssocID="{F15B4D38-5017-184D-A530-B73692AC3807}" presName="theList" presStyleCnt="0"/>
      <dgm:spPr/>
    </dgm:pt>
    <dgm:pt modelId="{76E26B06-C8F8-DA42-BA59-924CC4A6C993}" type="pres">
      <dgm:prSet presAssocID="{B29C053C-F151-4249-BEC6-B7BF9C3821D9}" presName="aNode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05A840-4A7E-6049-8F71-3ABA9E08146D}" type="pres">
      <dgm:prSet presAssocID="{B29C053C-F151-4249-BEC6-B7BF9C3821D9}" presName="aSpace" presStyleCnt="0"/>
      <dgm:spPr/>
    </dgm:pt>
    <dgm:pt modelId="{69CA42D9-338F-8F45-9CCE-2EC2D276A0C8}" type="pres">
      <dgm:prSet presAssocID="{14B5A001-B518-BE4C-9DC7-B78525222861}" presName="aNode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57B1EA-1DB2-A84F-BCBB-A5C4E3C1CB6B}" type="pres">
      <dgm:prSet presAssocID="{14B5A001-B518-BE4C-9DC7-B78525222861}" presName="aSpace" presStyleCnt="0"/>
      <dgm:spPr/>
    </dgm:pt>
    <dgm:pt modelId="{65241FB2-3661-474D-B0AB-2F6AB65D94A5}" type="pres">
      <dgm:prSet presAssocID="{024A5103-9A73-EB40-907F-A6A9BCBD1281}" presName="aNode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440203-0601-BB4F-B780-B597291134C7}" type="pres">
      <dgm:prSet presAssocID="{024A5103-9A73-EB40-907F-A6A9BCBD1281}" presName="aSpace" presStyleCnt="0"/>
      <dgm:spPr/>
    </dgm:pt>
    <dgm:pt modelId="{99F8CD30-A515-D84B-89E6-D3F3CF5FAC03}" type="pres">
      <dgm:prSet presAssocID="{5519A077-E160-C34B-AD37-981DAEBD6509}" presName="aNode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39D935-37B4-2F46-8CA3-5E58E3E104C4}" type="pres">
      <dgm:prSet presAssocID="{5519A077-E160-C34B-AD37-981DAEBD6509}" presName="aSpace" presStyleCnt="0"/>
      <dgm:spPr/>
    </dgm:pt>
    <dgm:pt modelId="{501DBEFE-EF5D-0643-9C0B-CFC652C48D0E}" type="pres">
      <dgm:prSet presAssocID="{DC1A4399-C4D0-CD4A-BA6E-1F25A9134423}" presName="aNode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6D24D1-B32D-114E-A69B-478A49583365}" type="pres">
      <dgm:prSet presAssocID="{DC1A4399-C4D0-CD4A-BA6E-1F25A9134423}" presName="aSpace" presStyleCnt="0"/>
      <dgm:spPr/>
    </dgm:pt>
    <dgm:pt modelId="{81C10C08-D9BB-034A-B681-4BF723CE8B01}" type="pres">
      <dgm:prSet presAssocID="{3982A423-2493-D94F-9134-BC60BD3B44E6}" presName="aNode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550286-30F1-D646-B6F6-BCD5B76FFF0D}" type="pres">
      <dgm:prSet presAssocID="{3982A423-2493-D94F-9134-BC60BD3B44E6}" presName="aSpace" presStyleCnt="0"/>
      <dgm:spPr/>
    </dgm:pt>
  </dgm:ptLst>
  <dgm:cxnLst>
    <dgm:cxn modelId="{703FA012-78F7-4148-B9A3-5DEAFE50253C}" srcId="{F15B4D38-5017-184D-A530-B73692AC3807}" destId="{B29C053C-F151-4249-BEC6-B7BF9C3821D9}" srcOrd="0" destOrd="0" parTransId="{38E07F1F-3C9E-4E45-AC35-69B353537E8A}" sibTransId="{FED655F8-685C-D549-A383-8C159E2D94EB}"/>
    <dgm:cxn modelId="{7AE72075-B7E8-ED4A-AE9C-CFD0B5490FDE}" type="presOf" srcId="{5519A077-E160-C34B-AD37-981DAEBD6509}" destId="{99F8CD30-A515-D84B-89E6-D3F3CF5FAC03}" srcOrd="0" destOrd="0" presId="urn:microsoft.com/office/officeart/2005/8/layout/pyramid2"/>
    <dgm:cxn modelId="{773C03CF-6969-994C-BF33-C2CC2DDB75F3}" srcId="{F15B4D38-5017-184D-A530-B73692AC3807}" destId="{14B5A001-B518-BE4C-9DC7-B78525222861}" srcOrd="1" destOrd="0" parTransId="{B04EBCC7-0127-5241-87B0-36820C9DC4BC}" sibTransId="{E35DA2AE-D0C9-EB4F-A564-9E6A9A25458C}"/>
    <dgm:cxn modelId="{5CEA166F-FE18-E04D-8675-160599762E9C}" srcId="{F15B4D38-5017-184D-A530-B73692AC3807}" destId="{024A5103-9A73-EB40-907F-A6A9BCBD1281}" srcOrd="2" destOrd="0" parTransId="{62333C9C-0A5F-EC43-874A-EE9B70B35F56}" sibTransId="{E2D7D257-E2EA-D949-BBF0-708667CCE777}"/>
    <dgm:cxn modelId="{29ED4D70-64DA-6448-97AF-8330172F4A1E}" type="presOf" srcId="{3982A423-2493-D94F-9134-BC60BD3B44E6}" destId="{81C10C08-D9BB-034A-B681-4BF723CE8B01}" srcOrd="0" destOrd="0" presId="urn:microsoft.com/office/officeart/2005/8/layout/pyramid2"/>
    <dgm:cxn modelId="{E160BF0E-AF43-F246-AC97-8FD2D98A7480}" type="presOf" srcId="{DC1A4399-C4D0-CD4A-BA6E-1F25A9134423}" destId="{501DBEFE-EF5D-0643-9C0B-CFC652C48D0E}" srcOrd="0" destOrd="0" presId="urn:microsoft.com/office/officeart/2005/8/layout/pyramid2"/>
    <dgm:cxn modelId="{9B260607-F181-E647-B079-9E11753A292C}" type="presOf" srcId="{024A5103-9A73-EB40-907F-A6A9BCBD1281}" destId="{65241FB2-3661-474D-B0AB-2F6AB65D94A5}" srcOrd="0" destOrd="0" presId="urn:microsoft.com/office/officeart/2005/8/layout/pyramid2"/>
    <dgm:cxn modelId="{98A443A6-A79A-E54D-8196-B1CC69117FE0}" srcId="{F15B4D38-5017-184D-A530-B73692AC3807}" destId="{5519A077-E160-C34B-AD37-981DAEBD6509}" srcOrd="3" destOrd="0" parTransId="{67C5BC8A-BF9E-DD45-84D7-C7D03C9CB780}" sibTransId="{F34D5763-54B2-7C45-8A38-E9CFC9CE9F88}"/>
    <dgm:cxn modelId="{D9ADFDF8-2FF3-644C-8CD6-CED94F2D6812}" srcId="{F15B4D38-5017-184D-A530-B73692AC3807}" destId="{3982A423-2493-D94F-9134-BC60BD3B44E6}" srcOrd="5" destOrd="0" parTransId="{37440D37-ADE6-9F48-930B-5CD476DC81F1}" sibTransId="{B91363CF-BE97-3249-B67B-5AD2D7753B08}"/>
    <dgm:cxn modelId="{23BA6778-FC1E-AB4E-9C99-B461463EBEB2}" type="presOf" srcId="{14B5A001-B518-BE4C-9DC7-B78525222861}" destId="{69CA42D9-338F-8F45-9CCE-2EC2D276A0C8}" srcOrd="0" destOrd="0" presId="urn:microsoft.com/office/officeart/2005/8/layout/pyramid2"/>
    <dgm:cxn modelId="{D57A7BA9-B808-C24B-864F-FA607D682AAC}" srcId="{F15B4D38-5017-184D-A530-B73692AC3807}" destId="{DC1A4399-C4D0-CD4A-BA6E-1F25A9134423}" srcOrd="4" destOrd="0" parTransId="{996D517A-356B-2442-8A4D-06B5A54CBBFE}" sibTransId="{CA38712E-D1B6-C542-91E7-8EAA51595511}"/>
    <dgm:cxn modelId="{FD70579D-F48F-7A47-84FB-C067719A9BAC}" type="presOf" srcId="{B29C053C-F151-4249-BEC6-B7BF9C3821D9}" destId="{76E26B06-C8F8-DA42-BA59-924CC4A6C993}" srcOrd="0" destOrd="0" presId="urn:microsoft.com/office/officeart/2005/8/layout/pyramid2"/>
    <dgm:cxn modelId="{262A8B44-8B76-2E4A-8CE9-45C0B3F86D70}" type="presOf" srcId="{F15B4D38-5017-184D-A530-B73692AC3807}" destId="{98839605-4331-D340-87CF-5CC1EB6AA66C}" srcOrd="0" destOrd="0" presId="urn:microsoft.com/office/officeart/2005/8/layout/pyramid2"/>
    <dgm:cxn modelId="{534DD54E-B7D0-FA4A-86E3-B6715776EC6A}" type="presParOf" srcId="{98839605-4331-D340-87CF-5CC1EB6AA66C}" destId="{05F1F4B1-D2BE-D14A-844F-F44BE5FBF0D4}" srcOrd="0" destOrd="0" presId="urn:microsoft.com/office/officeart/2005/8/layout/pyramid2"/>
    <dgm:cxn modelId="{8CA196B5-4372-B344-B5F3-7533DCFFA59E}" type="presParOf" srcId="{98839605-4331-D340-87CF-5CC1EB6AA66C}" destId="{C23B57E6-1496-374A-A662-0F2933BF3B95}" srcOrd="1" destOrd="0" presId="urn:microsoft.com/office/officeart/2005/8/layout/pyramid2"/>
    <dgm:cxn modelId="{E4A99077-D38B-E34A-9FE3-800394CA1545}" type="presParOf" srcId="{C23B57E6-1496-374A-A662-0F2933BF3B95}" destId="{76E26B06-C8F8-DA42-BA59-924CC4A6C993}" srcOrd="0" destOrd="0" presId="urn:microsoft.com/office/officeart/2005/8/layout/pyramid2"/>
    <dgm:cxn modelId="{E852B455-C6DC-EE47-B8E3-7067F80AC996}" type="presParOf" srcId="{C23B57E6-1496-374A-A662-0F2933BF3B95}" destId="{4905A840-4A7E-6049-8F71-3ABA9E08146D}" srcOrd="1" destOrd="0" presId="urn:microsoft.com/office/officeart/2005/8/layout/pyramid2"/>
    <dgm:cxn modelId="{AE4F8004-44D2-C043-B831-F7334860FFB8}" type="presParOf" srcId="{C23B57E6-1496-374A-A662-0F2933BF3B95}" destId="{69CA42D9-338F-8F45-9CCE-2EC2D276A0C8}" srcOrd="2" destOrd="0" presId="urn:microsoft.com/office/officeart/2005/8/layout/pyramid2"/>
    <dgm:cxn modelId="{F1A74B69-6A2E-7443-9594-EF79CA8F6C5A}" type="presParOf" srcId="{C23B57E6-1496-374A-A662-0F2933BF3B95}" destId="{5057B1EA-1DB2-A84F-BCBB-A5C4E3C1CB6B}" srcOrd="3" destOrd="0" presId="urn:microsoft.com/office/officeart/2005/8/layout/pyramid2"/>
    <dgm:cxn modelId="{1E79DE45-A2FA-F84B-95EF-8415D28C955F}" type="presParOf" srcId="{C23B57E6-1496-374A-A662-0F2933BF3B95}" destId="{65241FB2-3661-474D-B0AB-2F6AB65D94A5}" srcOrd="4" destOrd="0" presId="urn:microsoft.com/office/officeart/2005/8/layout/pyramid2"/>
    <dgm:cxn modelId="{30874B7E-EB6D-4743-A2AC-470DE20B030B}" type="presParOf" srcId="{C23B57E6-1496-374A-A662-0F2933BF3B95}" destId="{30440203-0601-BB4F-B780-B597291134C7}" srcOrd="5" destOrd="0" presId="urn:microsoft.com/office/officeart/2005/8/layout/pyramid2"/>
    <dgm:cxn modelId="{1411D388-A6EB-3D46-92BD-78FD855C9FC6}" type="presParOf" srcId="{C23B57E6-1496-374A-A662-0F2933BF3B95}" destId="{99F8CD30-A515-D84B-89E6-D3F3CF5FAC03}" srcOrd="6" destOrd="0" presId="urn:microsoft.com/office/officeart/2005/8/layout/pyramid2"/>
    <dgm:cxn modelId="{08F8352E-0A9A-354B-AC8C-865FE7AF9DE6}" type="presParOf" srcId="{C23B57E6-1496-374A-A662-0F2933BF3B95}" destId="{5839D935-37B4-2F46-8CA3-5E58E3E104C4}" srcOrd="7" destOrd="0" presId="urn:microsoft.com/office/officeart/2005/8/layout/pyramid2"/>
    <dgm:cxn modelId="{670C1BF5-EF57-EA41-95D5-CACB54556190}" type="presParOf" srcId="{C23B57E6-1496-374A-A662-0F2933BF3B95}" destId="{501DBEFE-EF5D-0643-9C0B-CFC652C48D0E}" srcOrd="8" destOrd="0" presId="urn:microsoft.com/office/officeart/2005/8/layout/pyramid2"/>
    <dgm:cxn modelId="{ACF2597B-4AB6-4E47-90D3-D12537402D7F}" type="presParOf" srcId="{C23B57E6-1496-374A-A662-0F2933BF3B95}" destId="{0B6D24D1-B32D-114E-A69B-478A49583365}" srcOrd="9" destOrd="0" presId="urn:microsoft.com/office/officeart/2005/8/layout/pyramid2"/>
    <dgm:cxn modelId="{BFF72FF9-A522-AA40-9E7A-0AC7766171AC}" type="presParOf" srcId="{C23B57E6-1496-374A-A662-0F2933BF3B95}" destId="{81C10C08-D9BB-034A-B681-4BF723CE8B01}" srcOrd="10" destOrd="0" presId="urn:microsoft.com/office/officeart/2005/8/layout/pyramid2"/>
    <dgm:cxn modelId="{C3C58041-3EF4-B846-B4ED-AA10B925E16B}" type="presParOf" srcId="{C23B57E6-1496-374A-A662-0F2933BF3B95}" destId="{DB550286-30F1-D646-B6F6-BCD5B76FFF0D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AE1547-C901-467A-8FE2-D96090F968DF}" type="doc">
      <dgm:prSet loTypeId="urn:microsoft.com/office/officeart/2005/8/layout/vProcess5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06AEA224-0E7A-4C61-BFE6-AB1A84D107F4}">
      <dgm:prSet phldrT="[Text]" custT="1"/>
      <dgm:spPr/>
      <dgm:t>
        <a:bodyPr/>
        <a:lstStyle/>
        <a:p>
          <a:r>
            <a:rPr lang="uk-UA" sz="14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Розробка тексту Кодексу</a:t>
          </a:r>
          <a:endParaRPr lang="en-US" sz="1400" b="1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D173A6AB-51C7-4F75-AA9E-89F867719743}" type="parTrans" cxnId="{C4E33950-0B2D-4EE6-B9A7-414896D89C22}">
      <dgm:prSet/>
      <dgm:spPr/>
      <dgm:t>
        <a:bodyPr/>
        <a:lstStyle/>
        <a:p>
          <a:endParaRPr lang="en-US" sz="1400" b="1">
            <a:solidFill>
              <a:schemeClr val="tx2"/>
            </a:solidFill>
          </a:endParaRPr>
        </a:p>
      </dgm:t>
    </dgm:pt>
    <dgm:pt modelId="{B5259CB1-536E-469B-BCD2-A271BDE8FABD}" type="sibTrans" cxnId="{C4E33950-0B2D-4EE6-B9A7-414896D89C22}">
      <dgm:prSet custT="1"/>
      <dgm:spPr/>
      <dgm:t>
        <a:bodyPr/>
        <a:lstStyle/>
        <a:p>
          <a:endParaRPr lang="en-US" sz="1400" b="1">
            <a:solidFill>
              <a:schemeClr val="tx2"/>
            </a:solidFill>
          </a:endParaRPr>
        </a:p>
      </dgm:t>
    </dgm:pt>
    <dgm:pt modelId="{5B13E561-085D-452A-8702-7D2DB68668A7}">
      <dgm:prSet phldrT="[Text]" custT="1"/>
      <dgm:spPr/>
      <dgm:t>
        <a:bodyPr/>
        <a:lstStyle/>
        <a:p>
          <a:r>
            <a:rPr lang="uk-UA" sz="1400" b="1" kern="1200" smtClean="0">
              <a:solidFill>
                <a:schemeClr val="tx2"/>
              </a:solidFill>
              <a:latin typeface="+mn-lt"/>
              <a:ea typeface="+mn-ea"/>
              <a:cs typeface="+mn-cs"/>
            </a:rPr>
            <a:t>Розробка онлайн тренінгів на основі кейсів    </a:t>
          </a:r>
          <a:endParaRPr lang="en-US" sz="1400" b="1" kern="1200" dirty="0">
            <a:solidFill>
              <a:schemeClr val="tx2"/>
            </a:solidFill>
            <a:latin typeface="+mn-lt"/>
            <a:ea typeface="+mn-ea"/>
            <a:cs typeface="+mn-cs"/>
          </a:endParaRPr>
        </a:p>
      </dgm:t>
    </dgm:pt>
    <dgm:pt modelId="{273F52A2-8456-40DA-8B58-9A0A10B3F4E6}" type="parTrans" cxnId="{5F3AB5AA-18F0-48CE-B319-44E2814D346F}">
      <dgm:prSet/>
      <dgm:spPr/>
      <dgm:t>
        <a:bodyPr/>
        <a:lstStyle/>
        <a:p>
          <a:endParaRPr lang="en-US" sz="1400" b="1">
            <a:solidFill>
              <a:schemeClr val="tx2"/>
            </a:solidFill>
          </a:endParaRPr>
        </a:p>
      </dgm:t>
    </dgm:pt>
    <dgm:pt modelId="{186E638D-2BD1-4056-8AC1-0936ED7B6422}" type="sibTrans" cxnId="{5F3AB5AA-18F0-48CE-B319-44E2814D346F}">
      <dgm:prSet custT="1"/>
      <dgm:spPr/>
      <dgm:t>
        <a:bodyPr/>
        <a:lstStyle/>
        <a:p>
          <a:endParaRPr lang="en-US" sz="1400" b="1">
            <a:solidFill>
              <a:schemeClr val="tx2"/>
            </a:solidFill>
          </a:endParaRPr>
        </a:p>
      </dgm:t>
    </dgm:pt>
    <dgm:pt modelId="{2DCB3A63-CBB9-4CFC-A530-9D3BDA8251DD}">
      <dgm:prSet phldrT="[Text]" custT="1"/>
      <dgm:spPr/>
      <dgm:t>
        <a:bodyPr/>
        <a:lstStyle/>
        <a:p>
          <a:r>
            <a:rPr lang="uk-UA" sz="1400" b="1" kern="1200" smtClean="0">
              <a:solidFill>
                <a:schemeClr val="tx2"/>
              </a:solidFill>
              <a:latin typeface="+mn-lt"/>
              <a:ea typeface="+mn-ea"/>
              <a:cs typeface="+mn-cs"/>
            </a:rPr>
            <a:t>Запуск сайту та залучення державних органів  до онлайн тренінгів (пілот) </a:t>
          </a:r>
          <a:endParaRPr lang="en-US" sz="1400" b="1" kern="1200" dirty="0">
            <a:solidFill>
              <a:schemeClr val="tx2"/>
            </a:solidFill>
            <a:latin typeface="+mn-lt"/>
            <a:ea typeface="+mn-ea"/>
            <a:cs typeface="+mn-cs"/>
          </a:endParaRPr>
        </a:p>
      </dgm:t>
    </dgm:pt>
    <dgm:pt modelId="{87A6DB83-8022-40E0-9D38-6CBA970A1CBB}" type="parTrans" cxnId="{E2B33156-3EFB-4F4B-9769-0B5E7156AD56}">
      <dgm:prSet/>
      <dgm:spPr/>
      <dgm:t>
        <a:bodyPr/>
        <a:lstStyle/>
        <a:p>
          <a:endParaRPr lang="en-US" sz="1400" b="1">
            <a:solidFill>
              <a:schemeClr val="tx2"/>
            </a:solidFill>
          </a:endParaRPr>
        </a:p>
      </dgm:t>
    </dgm:pt>
    <dgm:pt modelId="{59B14A8A-6D97-48BF-979E-F483B01A0C88}" type="sibTrans" cxnId="{E2B33156-3EFB-4F4B-9769-0B5E7156AD56}">
      <dgm:prSet custT="1"/>
      <dgm:spPr/>
      <dgm:t>
        <a:bodyPr/>
        <a:lstStyle/>
        <a:p>
          <a:endParaRPr lang="en-US" sz="1400" b="1">
            <a:solidFill>
              <a:schemeClr val="tx2"/>
            </a:solidFill>
          </a:endParaRPr>
        </a:p>
      </dgm:t>
    </dgm:pt>
    <dgm:pt modelId="{6E71B095-5C7A-4DD0-AB27-644B1B2F6396}">
      <dgm:prSet custT="1"/>
      <dgm:spPr/>
      <dgm:t>
        <a:bodyPr/>
        <a:lstStyle/>
        <a:p>
          <a:r>
            <a:rPr lang="uk-UA" sz="1400" b="1" kern="1200" smtClean="0">
              <a:solidFill>
                <a:schemeClr val="tx2"/>
              </a:solidFill>
              <a:latin typeface="+mn-lt"/>
              <a:ea typeface="+mn-ea"/>
              <a:cs typeface="+mn-cs"/>
            </a:rPr>
            <a:t>Комунікаційна компанія з метою популяризації Кодексу </a:t>
          </a:r>
          <a:endParaRPr lang="en-US" sz="1400" b="1" kern="1200" dirty="0">
            <a:solidFill>
              <a:schemeClr val="tx2"/>
            </a:solidFill>
            <a:latin typeface="+mn-lt"/>
            <a:ea typeface="+mn-ea"/>
            <a:cs typeface="+mn-cs"/>
          </a:endParaRPr>
        </a:p>
      </dgm:t>
    </dgm:pt>
    <dgm:pt modelId="{5CF51D94-897A-40A9-AB25-053728FBA3AE}" type="parTrans" cxnId="{2E6A56FB-0575-4E91-90D1-1EF5293AFAC6}">
      <dgm:prSet/>
      <dgm:spPr/>
      <dgm:t>
        <a:bodyPr/>
        <a:lstStyle/>
        <a:p>
          <a:endParaRPr lang="en-US" sz="1400" b="1">
            <a:solidFill>
              <a:schemeClr val="tx2"/>
            </a:solidFill>
          </a:endParaRPr>
        </a:p>
      </dgm:t>
    </dgm:pt>
    <dgm:pt modelId="{9F5256D4-FE07-4936-AF51-E360E1F004D4}" type="sibTrans" cxnId="{2E6A56FB-0575-4E91-90D1-1EF5293AFAC6}">
      <dgm:prSet custT="1"/>
      <dgm:spPr/>
      <dgm:t>
        <a:bodyPr/>
        <a:lstStyle/>
        <a:p>
          <a:endParaRPr lang="en-US" sz="1400" b="1">
            <a:solidFill>
              <a:schemeClr val="tx2"/>
            </a:solidFill>
          </a:endParaRPr>
        </a:p>
      </dgm:t>
    </dgm:pt>
    <dgm:pt modelId="{9527C90F-2545-4EF4-AC6D-183CBED82AEC}" type="pres">
      <dgm:prSet presAssocID="{56AE1547-C901-467A-8FE2-D96090F968DF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F9CB19-C994-470C-AD59-03CCCFF99087}" type="pres">
      <dgm:prSet presAssocID="{56AE1547-C901-467A-8FE2-D96090F968DF}" presName="dummyMaxCanvas" presStyleCnt="0">
        <dgm:presLayoutVars/>
      </dgm:prSet>
      <dgm:spPr/>
      <dgm:t>
        <a:bodyPr/>
        <a:lstStyle/>
        <a:p>
          <a:endParaRPr lang="ru-RU"/>
        </a:p>
      </dgm:t>
    </dgm:pt>
    <dgm:pt modelId="{DFF59515-2EC9-CE42-9A50-57A84709B89B}" type="pres">
      <dgm:prSet presAssocID="{56AE1547-C901-467A-8FE2-D96090F968DF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C82914-61CE-1A48-9570-8349D46F4EDB}" type="pres">
      <dgm:prSet presAssocID="{56AE1547-C901-467A-8FE2-D96090F968DF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17D725-AA58-FA4D-8DED-BA3D88A3E5E0}" type="pres">
      <dgm:prSet presAssocID="{56AE1547-C901-467A-8FE2-D96090F968DF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B67722-2DBE-F242-9FBB-71DD3D5F2A4A}" type="pres">
      <dgm:prSet presAssocID="{56AE1547-C901-467A-8FE2-D96090F968DF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2A4E23-F1B7-B64F-85A7-06E2190DF590}" type="pres">
      <dgm:prSet presAssocID="{56AE1547-C901-467A-8FE2-D96090F968DF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FD5DAC-D665-EF4D-9FA0-6584EDE72A97}" type="pres">
      <dgm:prSet presAssocID="{56AE1547-C901-467A-8FE2-D96090F968DF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11F802-14C5-CE44-9E73-1DF3A761EBB4}" type="pres">
      <dgm:prSet presAssocID="{56AE1547-C901-467A-8FE2-D96090F968DF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E2CC2-D499-E348-B1F5-26B936DE3FF1}" type="pres">
      <dgm:prSet presAssocID="{56AE1547-C901-467A-8FE2-D96090F968DF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4964CC-8356-454B-AF0B-4DBFF83A3F23}" type="pres">
      <dgm:prSet presAssocID="{56AE1547-C901-467A-8FE2-D96090F968DF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79610E-6FA1-1644-BC4B-D771E1195166}" type="pres">
      <dgm:prSet presAssocID="{56AE1547-C901-467A-8FE2-D96090F968DF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9A35F9-2D11-6545-A35E-238A41C88361}" type="pres">
      <dgm:prSet presAssocID="{56AE1547-C901-467A-8FE2-D96090F968DF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85BDE9-623D-1A4E-A1A9-640AC432B5B8}" type="presOf" srcId="{6E71B095-5C7A-4DD0-AB27-644B1B2F6396}" destId="{0BB67722-2DBE-F242-9FBB-71DD3D5F2A4A}" srcOrd="0" destOrd="0" presId="urn:microsoft.com/office/officeart/2005/8/layout/vProcess5"/>
    <dgm:cxn modelId="{B9055E11-1F1E-DD40-BA7F-9EE1EC638692}" type="presOf" srcId="{06AEA224-0E7A-4C61-BFE6-AB1A84D107F4}" destId="{DFF59515-2EC9-CE42-9A50-57A84709B89B}" srcOrd="0" destOrd="0" presId="urn:microsoft.com/office/officeart/2005/8/layout/vProcess5"/>
    <dgm:cxn modelId="{AA41FCBC-01C7-3E43-B113-5F1893048E59}" type="presOf" srcId="{2DCB3A63-CBB9-4CFC-A530-9D3BDA8251DD}" destId="{7B17D725-AA58-FA4D-8DED-BA3D88A3E5E0}" srcOrd="0" destOrd="0" presId="urn:microsoft.com/office/officeart/2005/8/layout/vProcess5"/>
    <dgm:cxn modelId="{9EA49CEE-2E0B-7A47-92D4-AC9E744BA513}" type="presOf" srcId="{186E638D-2BD1-4056-8AC1-0936ED7B6422}" destId="{FAFD5DAC-D665-EF4D-9FA0-6584EDE72A97}" srcOrd="0" destOrd="0" presId="urn:microsoft.com/office/officeart/2005/8/layout/vProcess5"/>
    <dgm:cxn modelId="{2E6A56FB-0575-4E91-90D1-1EF5293AFAC6}" srcId="{56AE1547-C901-467A-8FE2-D96090F968DF}" destId="{6E71B095-5C7A-4DD0-AB27-644B1B2F6396}" srcOrd="3" destOrd="0" parTransId="{5CF51D94-897A-40A9-AB25-053728FBA3AE}" sibTransId="{9F5256D4-FE07-4936-AF51-E360E1F004D4}"/>
    <dgm:cxn modelId="{9AEF9EAA-092F-B946-8362-2AD518F7C458}" type="presOf" srcId="{6E71B095-5C7A-4DD0-AB27-644B1B2F6396}" destId="{0B9A35F9-2D11-6545-A35E-238A41C88361}" srcOrd="1" destOrd="0" presId="urn:microsoft.com/office/officeart/2005/8/layout/vProcess5"/>
    <dgm:cxn modelId="{5F3AB5AA-18F0-48CE-B319-44E2814D346F}" srcId="{56AE1547-C901-467A-8FE2-D96090F968DF}" destId="{5B13E561-085D-452A-8702-7D2DB68668A7}" srcOrd="1" destOrd="0" parTransId="{273F52A2-8456-40DA-8B58-9A0A10B3F4E6}" sibTransId="{186E638D-2BD1-4056-8AC1-0936ED7B6422}"/>
    <dgm:cxn modelId="{17C9A7F2-2847-4641-BC8A-320E78D91804}" type="presOf" srcId="{5B13E561-085D-452A-8702-7D2DB68668A7}" destId="{274964CC-8356-454B-AF0B-4DBFF83A3F23}" srcOrd="1" destOrd="0" presId="urn:microsoft.com/office/officeart/2005/8/layout/vProcess5"/>
    <dgm:cxn modelId="{E2B33156-3EFB-4F4B-9769-0B5E7156AD56}" srcId="{56AE1547-C901-467A-8FE2-D96090F968DF}" destId="{2DCB3A63-CBB9-4CFC-A530-9D3BDA8251DD}" srcOrd="2" destOrd="0" parTransId="{87A6DB83-8022-40E0-9D38-6CBA970A1CBB}" sibTransId="{59B14A8A-6D97-48BF-979E-F483B01A0C88}"/>
    <dgm:cxn modelId="{DBF0926E-DF49-4142-9FC1-7999AF8645B9}" type="presOf" srcId="{56AE1547-C901-467A-8FE2-D96090F968DF}" destId="{9527C90F-2545-4EF4-AC6D-183CBED82AEC}" srcOrd="0" destOrd="0" presId="urn:microsoft.com/office/officeart/2005/8/layout/vProcess5"/>
    <dgm:cxn modelId="{C229F1AD-FBFB-7945-885C-7D66DD42BFEB}" type="presOf" srcId="{5B13E561-085D-452A-8702-7D2DB68668A7}" destId="{AFC82914-61CE-1A48-9570-8349D46F4EDB}" srcOrd="0" destOrd="0" presId="urn:microsoft.com/office/officeart/2005/8/layout/vProcess5"/>
    <dgm:cxn modelId="{5CFC7926-3FEB-384A-992A-B1251B5ADCF6}" type="presOf" srcId="{59B14A8A-6D97-48BF-979E-F483B01A0C88}" destId="{FD11F802-14C5-CE44-9E73-1DF3A761EBB4}" srcOrd="0" destOrd="0" presId="urn:microsoft.com/office/officeart/2005/8/layout/vProcess5"/>
    <dgm:cxn modelId="{753DE4BB-B893-F049-87DE-DD2CB75AD188}" type="presOf" srcId="{2DCB3A63-CBB9-4CFC-A530-9D3BDA8251DD}" destId="{C179610E-6FA1-1644-BC4B-D771E1195166}" srcOrd="1" destOrd="0" presId="urn:microsoft.com/office/officeart/2005/8/layout/vProcess5"/>
    <dgm:cxn modelId="{D40CEB7E-7148-514E-997B-13B0078E501D}" type="presOf" srcId="{B5259CB1-536E-469B-BCD2-A271BDE8FABD}" destId="{7E2A4E23-F1B7-B64F-85A7-06E2190DF590}" srcOrd="0" destOrd="0" presId="urn:microsoft.com/office/officeart/2005/8/layout/vProcess5"/>
    <dgm:cxn modelId="{94C283BA-85A6-A64A-9DD4-17E0219F2C98}" type="presOf" srcId="{06AEA224-0E7A-4C61-BFE6-AB1A84D107F4}" destId="{CD1E2CC2-D499-E348-B1F5-26B936DE3FF1}" srcOrd="1" destOrd="0" presId="urn:microsoft.com/office/officeart/2005/8/layout/vProcess5"/>
    <dgm:cxn modelId="{C4E33950-0B2D-4EE6-B9A7-414896D89C22}" srcId="{56AE1547-C901-467A-8FE2-D96090F968DF}" destId="{06AEA224-0E7A-4C61-BFE6-AB1A84D107F4}" srcOrd="0" destOrd="0" parTransId="{D173A6AB-51C7-4F75-AA9E-89F867719743}" sibTransId="{B5259CB1-536E-469B-BCD2-A271BDE8FABD}"/>
    <dgm:cxn modelId="{1466FFA6-F810-364E-8F09-C1796DCBA9DA}" type="presParOf" srcId="{9527C90F-2545-4EF4-AC6D-183CBED82AEC}" destId="{86F9CB19-C994-470C-AD59-03CCCFF99087}" srcOrd="0" destOrd="0" presId="urn:microsoft.com/office/officeart/2005/8/layout/vProcess5"/>
    <dgm:cxn modelId="{7150B97C-4B86-B849-BF05-D4035C70FC1D}" type="presParOf" srcId="{9527C90F-2545-4EF4-AC6D-183CBED82AEC}" destId="{DFF59515-2EC9-CE42-9A50-57A84709B89B}" srcOrd="1" destOrd="0" presId="urn:microsoft.com/office/officeart/2005/8/layout/vProcess5"/>
    <dgm:cxn modelId="{E34CA13F-0E5E-B940-8618-87A7E9611607}" type="presParOf" srcId="{9527C90F-2545-4EF4-AC6D-183CBED82AEC}" destId="{AFC82914-61CE-1A48-9570-8349D46F4EDB}" srcOrd="2" destOrd="0" presId="urn:microsoft.com/office/officeart/2005/8/layout/vProcess5"/>
    <dgm:cxn modelId="{BC0EEC40-57EA-5C4F-ABBE-132A28B1B931}" type="presParOf" srcId="{9527C90F-2545-4EF4-AC6D-183CBED82AEC}" destId="{7B17D725-AA58-FA4D-8DED-BA3D88A3E5E0}" srcOrd="3" destOrd="0" presId="urn:microsoft.com/office/officeart/2005/8/layout/vProcess5"/>
    <dgm:cxn modelId="{9A94309D-7955-EE41-935F-A12F804C1FC1}" type="presParOf" srcId="{9527C90F-2545-4EF4-AC6D-183CBED82AEC}" destId="{0BB67722-2DBE-F242-9FBB-71DD3D5F2A4A}" srcOrd="4" destOrd="0" presId="urn:microsoft.com/office/officeart/2005/8/layout/vProcess5"/>
    <dgm:cxn modelId="{0D597D04-DA62-B145-9F4E-89A4A7862EBF}" type="presParOf" srcId="{9527C90F-2545-4EF4-AC6D-183CBED82AEC}" destId="{7E2A4E23-F1B7-B64F-85A7-06E2190DF590}" srcOrd="5" destOrd="0" presId="urn:microsoft.com/office/officeart/2005/8/layout/vProcess5"/>
    <dgm:cxn modelId="{6BB8BF40-E1E2-804B-8B5E-28392DA482B7}" type="presParOf" srcId="{9527C90F-2545-4EF4-AC6D-183CBED82AEC}" destId="{FAFD5DAC-D665-EF4D-9FA0-6584EDE72A97}" srcOrd="6" destOrd="0" presId="urn:microsoft.com/office/officeart/2005/8/layout/vProcess5"/>
    <dgm:cxn modelId="{8F5CB7D3-0E78-DF43-A098-51B37D3D8BC8}" type="presParOf" srcId="{9527C90F-2545-4EF4-AC6D-183CBED82AEC}" destId="{FD11F802-14C5-CE44-9E73-1DF3A761EBB4}" srcOrd="7" destOrd="0" presId="urn:microsoft.com/office/officeart/2005/8/layout/vProcess5"/>
    <dgm:cxn modelId="{92A335D2-E55E-5149-95E9-E034282B881C}" type="presParOf" srcId="{9527C90F-2545-4EF4-AC6D-183CBED82AEC}" destId="{CD1E2CC2-D499-E348-B1F5-26B936DE3FF1}" srcOrd="8" destOrd="0" presId="urn:microsoft.com/office/officeart/2005/8/layout/vProcess5"/>
    <dgm:cxn modelId="{023921CB-93F6-4E41-8DB7-83D4C5B3B7B9}" type="presParOf" srcId="{9527C90F-2545-4EF4-AC6D-183CBED82AEC}" destId="{274964CC-8356-454B-AF0B-4DBFF83A3F23}" srcOrd="9" destOrd="0" presId="urn:microsoft.com/office/officeart/2005/8/layout/vProcess5"/>
    <dgm:cxn modelId="{86DF7E21-154C-F341-BC77-02D7EFFC0B31}" type="presParOf" srcId="{9527C90F-2545-4EF4-AC6D-183CBED82AEC}" destId="{C179610E-6FA1-1644-BC4B-D771E1195166}" srcOrd="10" destOrd="0" presId="urn:microsoft.com/office/officeart/2005/8/layout/vProcess5"/>
    <dgm:cxn modelId="{32D8F68A-E678-D247-B49B-A4401600DE10}" type="presParOf" srcId="{9527C90F-2545-4EF4-AC6D-183CBED82AEC}" destId="{0B9A35F9-2D11-6545-A35E-238A41C88361}" srcOrd="11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1F4B1-D2BE-D14A-844F-F44BE5FBF0D4}">
      <dsp:nvSpPr>
        <dsp:cNvPr id="0" name=""/>
        <dsp:cNvSpPr/>
      </dsp:nvSpPr>
      <dsp:spPr>
        <a:xfrm>
          <a:off x="99765" y="0"/>
          <a:ext cx="3363838" cy="3363838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E26B06-C8F8-DA42-BA59-924CC4A6C993}">
      <dsp:nvSpPr>
        <dsp:cNvPr id="0" name=""/>
        <dsp:cNvSpPr/>
      </dsp:nvSpPr>
      <dsp:spPr>
        <a:xfrm>
          <a:off x="1781684" y="338190"/>
          <a:ext cx="2186494" cy="3981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smtClean="0">
              <a:solidFill>
                <a:schemeClr val="tx2">
                  <a:lumMod val="50000"/>
                </a:schemeClr>
              </a:solidFill>
              <a:latin typeface="Arial"/>
              <a:cs typeface="Arial"/>
            </a:rPr>
            <a:t>Лідерство</a:t>
          </a:r>
          <a:endParaRPr lang="uk-UA" sz="1600" kern="1200" noProof="0">
            <a:solidFill>
              <a:schemeClr val="tx2">
                <a:lumMod val="50000"/>
              </a:schemeClr>
            </a:solidFill>
            <a:latin typeface="Arial"/>
            <a:cs typeface="Arial"/>
          </a:endParaRPr>
        </a:p>
      </dsp:txBody>
      <dsp:txXfrm>
        <a:off x="1801120" y="357626"/>
        <a:ext cx="2147622" cy="359269"/>
      </dsp:txXfrm>
    </dsp:sp>
    <dsp:sp modelId="{69CA42D9-338F-8F45-9CCE-2EC2D276A0C8}">
      <dsp:nvSpPr>
        <dsp:cNvPr id="0" name=""/>
        <dsp:cNvSpPr/>
      </dsp:nvSpPr>
      <dsp:spPr>
        <a:xfrm>
          <a:off x="1781684" y="786100"/>
          <a:ext cx="2186494" cy="3981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smtClean="0">
              <a:solidFill>
                <a:schemeClr val="tx2">
                  <a:lumMod val="50000"/>
                </a:schemeClr>
              </a:solidFill>
              <a:latin typeface="Arial"/>
              <a:cs typeface="Arial"/>
            </a:rPr>
            <a:t>Цінності  </a:t>
          </a:r>
          <a:endParaRPr lang="uk-UA" sz="1600" kern="1200" noProof="0"/>
        </a:p>
      </dsp:txBody>
      <dsp:txXfrm>
        <a:off x="1801120" y="805536"/>
        <a:ext cx="2147622" cy="359269"/>
      </dsp:txXfrm>
    </dsp:sp>
    <dsp:sp modelId="{65241FB2-3661-474D-B0AB-2F6AB65D94A5}">
      <dsp:nvSpPr>
        <dsp:cNvPr id="0" name=""/>
        <dsp:cNvSpPr/>
      </dsp:nvSpPr>
      <dsp:spPr>
        <a:xfrm>
          <a:off x="1781684" y="1234009"/>
          <a:ext cx="2186494" cy="3981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smtClean="0">
              <a:solidFill>
                <a:schemeClr val="tx2">
                  <a:lumMod val="50000"/>
                </a:schemeClr>
              </a:solidFill>
              <a:latin typeface="Arial"/>
              <a:cs typeface="Arial"/>
            </a:rPr>
            <a:t>Норми та стандарти </a:t>
          </a:r>
          <a:endParaRPr lang="uk-UA" sz="1600" kern="1200" noProof="0">
            <a:solidFill>
              <a:schemeClr val="tx2">
                <a:lumMod val="50000"/>
              </a:schemeClr>
            </a:solidFill>
            <a:latin typeface="Arial"/>
            <a:cs typeface="Arial"/>
          </a:endParaRPr>
        </a:p>
      </dsp:txBody>
      <dsp:txXfrm>
        <a:off x="1801120" y="1253445"/>
        <a:ext cx="2147622" cy="359269"/>
      </dsp:txXfrm>
    </dsp:sp>
    <dsp:sp modelId="{99F8CD30-A515-D84B-89E6-D3F3CF5FAC03}">
      <dsp:nvSpPr>
        <dsp:cNvPr id="0" name=""/>
        <dsp:cNvSpPr/>
      </dsp:nvSpPr>
      <dsp:spPr>
        <a:xfrm>
          <a:off x="1781684" y="1681919"/>
          <a:ext cx="2186494" cy="3981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smtClean="0">
              <a:solidFill>
                <a:schemeClr val="tx2">
                  <a:lumMod val="50000"/>
                </a:schemeClr>
              </a:solidFill>
              <a:latin typeface="Arial"/>
              <a:cs typeface="Arial"/>
            </a:rPr>
            <a:t>Ефективність </a:t>
          </a:r>
          <a:endParaRPr lang="uk-UA" sz="1600" kern="1200" noProof="0">
            <a:solidFill>
              <a:schemeClr val="tx2">
                <a:lumMod val="50000"/>
              </a:schemeClr>
            </a:solidFill>
            <a:latin typeface="Arial"/>
            <a:cs typeface="Arial"/>
          </a:endParaRPr>
        </a:p>
      </dsp:txBody>
      <dsp:txXfrm>
        <a:off x="1801120" y="1701355"/>
        <a:ext cx="2147622" cy="359269"/>
      </dsp:txXfrm>
    </dsp:sp>
    <dsp:sp modelId="{501DBEFE-EF5D-0643-9C0B-CFC652C48D0E}">
      <dsp:nvSpPr>
        <dsp:cNvPr id="0" name=""/>
        <dsp:cNvSpPr/>
      </dsp:nvSpPr>
      <dsp:spPr>
        <a:xfrm>
          <a:off x="1781684" y="2129828"/>
          <a:ext cx="2186494" cy="3981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smtClean="0">
              <a:solidFill>
                <a:schemeClr val="tx2">
                  <a:lumMod val="50000"/>
                </a:schemeClr>
              </a:solidFill>
              <a:latin typeface="Arial"/>
              <a:cs typeface="Arial"/>
            </a:rPr>
            <a:t>Підзвітність </a:t>
          </a:r>
          <a:endParaRPr lang="uk-UA" sz="1600" kern="1200" noProof="0">
            <a:solidFill>
              <a:schemeClr val="tx2">
                <a:lumMod val="50000"/>
              </a:schemeClr>
            </a:solidFill>
            <a:latin typeface="Arial"/>
            <a:cs typeface="Arial"/>
          </a:endParaRPr>
        </a:p>
      </dsp:txBody>
      <dsp:txXfrm>
        <a:off x="1801120" y="2149264"/>
        <a:ext cx="2147622" cy="359269"/>
      </dsp:txXfrm>
    </dsp:sp>
    <dsp:sp modelId="{81C10C08-D9BB-034A-B681-4BF723CE8B01}">
      <dsp:nvSpPr>
        <dsp:cNvPr id="0" name=""/>
        <dsp:cNvSpPr/>
      </dsp:nvSpPr>
      <dsp:spPr>
        <a:xfrm>
          <a:off x="1781684" y="2577737"/>
          <a:ext cx="2186494" cy="3981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smtClean="0">
              <a:solidFill>
                <a:schemeClr val="tx2">
                  <a:lumMod val="50000"/>
                </a:schemeClr>
              </a:solidFill>
              <a:latin typeface="Arial"/>
              <a:cs typeface="Arial"/>
            </a:rPr>
            <a:t>Прозорість </a:t>
          </a:r>
          <a:endParaRPr lang="uk-UA" sz="1600" kern="1200" noProof="0">
            <a:solidFill>
              <a:schemeClr val="tx2">
                <a:lumMod val="50000"/>
              </a:schemeClr>
            </a:solidFill>
            <a:latin typeface="Arial"/>
            <a:cs typeface="Arial"/>
          </a:endParaRPr>
        </a:p>
      </dsp:txBody>
      <dsp:txXfrm>
        <a:off x="1801120" y="2597173"/>
        <a:ext cx="2147622" cy="3592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59515-2EC9-CE42-9A50-57A84709B89B}">
      <dsp:nvSpPr>
        <dsp:cNvPr id="0" name=""/>
        <dsp:cNvSpPr/>
      </dsp:nvSpPr>
      <dsp:spPr>
        <a:xfrm>
          <a:off x="0" y="0"/>
          <a:ext cx="3453991" cy="633670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rPr>
            <a:t>Розробка тексту Кодексу</a:t>
          </a:r>
          <a:endParaRPr lang="en-US" sz="1400" b="1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18560" y="18560"/>
        <a:ext cx="2716665" cy="596550"/>
      </dsp:txXfrm>
    </dsp:sp>
    <dsp:sp modelId="{AFC82914-61CE-1A48-9570-8349D46F4EDB}">
      <dsp:nvSpPr>
        <dsp:cNvPr id="0" name=""/>
        <dsp:cNvSpPr/>
      </dsp:nvSpPr>
      <dsp:spPr>
        <a:xfrm>
          <a:off x="289271" y="748882"/>
          <a:ext cx="3453991" cy="633670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180718"/>
            <a:satOff val="-3780"/>
            <a:lumOff val="210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smtClean="0">
              <a:solidFill>
                <a:schemeClr val="tx2"/>
              </a:solidFill>
              <a:latin typeface="+mn-lt"/>
              <a:ea typeface="+mn-ea"/>
              <a:cs typeface="+mn-cs"/>
            </a:rPr>
            <a:t>Розробка онлайн тренінгів на основі кейсів    </a:t>
          </a:r>
          <a:endParaRPr lang="en-US" sz="1400" b="1" kern="1200" dirty="0">
            <a:solidFill>
              <a:schemeClr val="tx2"/>
            </a:solidFill>
            <a:latin typeface="+mn-lt"/>
            <a:ea typeface="+mn-ea"/>
            <a:cs typeface="+mn-cs"/>
          </a:endParaRPr>
        </a:p>
      </dsp:txBody>
      <dsp:txXfrm>
        <a:off x="307831" y="767442"/>
        <a:ext cx="2715713" cy="596550"/>
      </dsp:txXfrm>
    </dsp:sp>
    <dsp:sp modelId="{7B17D725-AA58-FA4D-8DED-BA3D88A3E5E0}">
      <dsp:nvSpPr>
        <dsp:cNvPr id="0" name=""/>
        <dsp:cNvSpPr/>
      </dsp:nvSpPr>
      <dsp:spPr>
        <a:xfrm>
          <a:off x="574226" y="1497765"/>
          <a:ext cx="3453991" cy="633670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361436"/>
            <a:satOff val="-7560"/>
            <a:lumOff val="420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smtClean="0">
              <a:solidFill>
                <a:schemeClr val="tx2"/>
              </a:solidFill>
              <a:latin typeface="+mn-lt"/>
              <a:ea typeface="+mn-ea"/>
              <a:cs typeface="+mn-cs"/>
            </a:rPr>
            <a:t>Запуск сайту та залучення державних органів  до онлайн тренінгів (пілот) </a:t>
          </a:r>
          <a:endParaRPr lang="en-US" sz="1400" b="1" kern="1200" dirty="0">
            <a:solidFill>
              <a:schemeClr val="tx2"/>
            </a:solidFill>
            <a:latin typeface="+mn-lt"/>
            <a:ea typeface="+mn-ea"/>
            <a:cs typeface="+mn-cs"/>
          </a:endParaRPr>
        </a:p>
      </dsp:txBody>
      <dsp:txXfrm>
        <a:off x="592786" y="1516325"/>
        <a:ext cx="2720031" cy="596550"/>
      </dsp:txXfrm>
    </dsp:sp>
    <dsp:sp modelId="{0BB67722-2DBE-F242-9FBB-71DD3D5F2A4A}">
      <dsp:nvSpPr>
        <dsp:cNvPr id="0" name=""/>
        <dsp:cNvSpPr/>
      </dsp:nvSpPr>
      <dsp:spPr>
        <a:xfrm>
          <a:off x="863497" y="2246648"/>
          <a:ext cx="3453991" cy="633670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180718"/>
            <a:satOff val="-3780"/>
            <a:lumOff val="210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smtClean="0">
              <a:solidFill>
                <a:schemeClr val="tx2"/>
              </a:solidFill>
              <a:latin typeface="+mn-lt"/>
              <a:ea typeface="+mn-ea"/>
              <a:cs typeface="+mn-cs"/>
            </a:rPr>
            <a:t>Комунікаційна компанія з метою популяризації Кодексу </a:t>
          </a:r>
          <a:endParaRPr lang="en-US" sz="1400" b="1" kern="1200" dirty="0">
            <a:solidFill>
              <a:schemeClr val="tx2"/>
            </a:solidFill>
            <a:latin typeface="+mn-lt"/>
            <a:ea typeface="+mn-ea"/>
            <a:cs typeface="+mn-cs"/>
          </a:endParaRPr>
        </a:p>
      </dsp:txBody>
      <dsp:txXfrm>
        <a:off x="882057" y="2265208"/>
        <a:ext cx="2715713" cy="596550"/>
      </dsp:txXfrm>
    </dsp:sp>
    <dsp:sp modelId="{7E2A4E23-F1B7-B64F-85A7-06E2190DF590}">
      <dsp:nvSpPr>
        <dsp:cNvPr id="0" name=""/>
        <dsp:cNvSpPr/>
      </dsp:nvSpPr>
      <dsp:spPr>
        <a:xfrm>
          <a:off x="3042105" y="485333"/>
          <a:ext cx="411885" cy="41188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>
            <a:solidFill>
              <a:schemeClr val="tx2"/>
            </a:solidFill>
          </a:endParaRPr>
        </a:p>
      </dsp:txBody>
      <dsp:txXfrm>
        <a:off x="3134779" y="485333"/>
        <a:ext cx="226537" cy="309943"/>
      </dsp:txXfrm>
    </dsp:sp>
    <dsp:sp modelId="{FAFD5DAC-D665-EF4D-9FA0-6584EDE72A97}">
      <dsp:nvSpPr>
        <dsp:cNvPr id="0" name=""/>
        <dsp:cNvSpPr/>
      </dsp:nvSpPr>
      <dsp:spPr>
        <a:xfrm>
          <a:off x="3331377" y="1234216"/>
          <a:ext cx="411885" cy="41188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>
            <a:solidFill>
              <a:schemeClr val="tx2"/>
            </a:solidFill>
          </a:endParaRPr>
        </a:p>
      </dsp:txBody>
      <dsp:txXfrm>
        <a:off x="3424051" y="1234216"/>
        <a:ext cx="226537" cy="309943"/>
      </dsp:txXfrm>
    </dsp:sp>
    <dsp:sp modelId="{FD11F802-14C5-CE44-9E73-1DF3A761EBB4}">
      <dsp:nvSpPr>
        <dsp:cNvPr id="0" name=""/>
        <dsp:cNvSpPr/>
      </dsp:nvSpPr>
      <dsp:spPr>
        <a:xfrm>
          <a:off x="3616331" y="1983099"/>
          <a:ext cx="411885" cy="41188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>
            <a:solidFill>
              <a:schemeClr val="tx2"/>
            </a:solidFill>
          </a:endParaRPr>
        </a:p>
      </dsp:txBody>
      <dsp:txXfrm>
        <a:off x="3709005" y="1983099"/>
        <a:ext cx="226537" cy="309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52DB1-DC9D-45CD-BD3C-70150A484177}" type="datetimeFigureOut">
              <a:rPr lang="uk-UA" smtClean="0"/>
              <a:t>2/18/16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0576C-9C99-49F6-9E53-0C3DA7F44D6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3484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67D45-ECBA-46B7-A26A-95DFE1AFFA29}" type="datetimeFigureOut">
              <a:rPr lang="uk-UA" smtClean="0"/>
              <a:t>2/18/16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F7646-AC9D-4C76-9C7B-1481506C834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5441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F7646-AC9D-4C76-9C7B-1481506C834E}" type="slidenum">
              <a:rPr lang="uk-UA" smtClean="0">
                <a:solidFill>
                  <a:prstClr val="black"/>
                </a:solidFill>
              </a:rPr>
              <a:pPr/>
              <a:t>2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Издания </a:t>
            </a:r>
            <a:r>
              <a:rPr lang="ru-RU" dirty="0" err="1" smtClean="0"/>
              <a:t>Berliner</a:t>
            </a:r>
            <a:r>
              <a:rPr lang="ru-RU" dirty="0" smtClean="0"/>
              <a:t> </a:t>
            </a:r>
            <a:r>
              <a:rPr lang="ru-RU" dirty="0" err="1" smtClean="0"/>
              <a:t>Zeitung</a:t>
            </a:r>
            <a:r>
              <a:rPr lang="ru-RU" dirty="0" smtClean="0"/>
              <a:t> и </a:t>
            </a:r>
            <a:r>
              <a:rPr lang="ru-RU" dirty="0" err="1" smtClean="0"/>
              <a:t>Frankfurter</a:t>
            </a:r>
            <a:r>
              <a:rPr lang="ru-RU" dirty="0" smtClean="0"/>
              <a:t> </a:t>
            </a:r>
            <a:r>
              <a:rPr lang="ru-RU" dirty="0" err="1" smtClean="0"/>
              <a:t>Rundschau</a:t>
            </a:r>
            <a:r>
              <a:rPr lang="ru-RU" dirty="0" smtClean="0"/>
              <a:t> сообщили, что Вульф вместе с супругой Беттиной летом 2011 года оформил предварительный заказ на машину </a:t>
            </a:r>
            <a:r>
              <a:rPr lang="ru-RU" dirty="0" err="1" smtClean="0"/>
              <a:t>Audi</a:t>
            </a:r>
            <a:r>
              <a:rPr lang="ru-RU" dirty="0" smtClean="0"/>
              <a:t> Q3. Из-за высокого спроса на автомобиль получить модель президентская чета должна была через год. Однако </a:t>
            </a:r>
            <a:r>
              <a:rPr lang="ru-RU" dirty="0" err="1" smtClean="0"/>
              <a:t>Audi</a:t>
            </a:r>
            <a:r>
              <a:rPr lang="ru-RU" dirty="0" smtClean="0"/>
              <a:t>, по версии СМИ, бесплатно сдала супругам точно такую же машину напрокат, причем сделала это еще летом, за несколько месяцев до того, как модель официально вышла на рынок.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F7646-AC9D-4C76-9C7B-1481506C834E}" type="slidenum">
              <a:rPr lang="uk-UA" smtClean="0">
                <a:solidFill>
                  <a:prstClr val="black"/>
                </a:solidFill>
              </a:rPr>
              <a:pPr/>
              <a:t>3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6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Ми почали </a:t>
            </a:r>
            <a:r>
              <a:rPr lang="ru-RU" dirty="0" err="1" smtClean="0"/>
              <a:t>цу</a:t>
            </a:r>
            <a:r>
              <a:rPr lang="ru-RU" dirty="0" smtClean="0"/>
              <a:t> </a:t>
            </a:r>
            <a:r>
              <a:rPr lang="ru-RU" dirty="0" err="1" smtClean="0"/>
              <a:t>робити</a:t>
            </a:r>
            <a:r>
              <a:rPr lang="ru-RU" dirty="0" smtClean="0"/>
              <a:t> в </a:t>
            </a:r>
            <a:r>
              <a:rPr lang="ru-RU" dirty="0" err="1" smtClean="0"/>
              <a:t>Україні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F7646-AC9D-4C76-9C7B-1481506C834E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528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F7646-AC9D-4C76-9C7B-1481506C834E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806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25D8E-F334-D44F-A00C-4E7C0E5AC9AE}" type="datetimeFigureOut">
              <a:rPr lang="uk-UA"/>
              <a:pPr>
                <a:defRPr/>
              </a:pPr>
              <a:t>2/18/16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B797E-C295-BF45-A7C9-57F4AF4409C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870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22105-BA26-644E-AF61-3FBAF7AE161B}" type="datetimeFigureOut">
              <a:rPr lang="uk-UA"/>
              <a:pPr>
                <a:defRPr/>
              </a:pPr>
              <a:t>2/18/16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373A8-554E-6F4F-A801-EFCCEF7242E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6362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7808B-B4F4-AF4A-9A45-9F386876AAEF}" type="datetimeFigureOut">
              <a:rPr lang="uk-UA"/>
              <a:pPr>
                <a:defRPr/>
              </a:pPr>
              <a:t>2/18/16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8E545-6EBD-F544-8389-0B2C47D7BC7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0111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25D8E-F334-D44F-A00C-4E7C0E5AC9AE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2/18/16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B797E-C295-BF45-A7C9-57F4AF4409C7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72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46F01-7E28-434D-9016-0664FEA9C128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2/18/16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C5E44-4B04-9A44-84AB-1B7BD8290555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874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DB480-BE0E-D74D-A78B-93ECDF3BB087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2/18/16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49D96-7357-D74B-853F-D68C0D9ECCC6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06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C1DC7-78C9-CF4F-8A30-1117F4C0B27E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2/18/16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33480-D557-C34B-BFB7-C21316DADAA2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546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B10D4-A382-9141-BCF9-B7BCE3736F30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2/18/16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C0D61-A682-524E-AF9E-D74E36858BA2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249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CAF2E-2545-D447-9848-3EFEC948F156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2/18/16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C537A-C54D-3E41-A9E3-C9E1CCD0D0F2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949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5536E-C14E-1445-89ED-341E339C2016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2/18/16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3813A-DA4E-684E-B461-40892FE963BE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98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895AA-5150-7D41-AA05-101C1B353084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2/18/16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CCA4A-BF75-2D40-8155-F4D9A9C7DE7D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46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46F01-7E28-434D-9016-0664FEA9C128}" type="datetimeFigureOut">
              <a:rPr lang="uk-UA"/>
              <a:pPr>
                <a:defRPr/>
              </a:pPr>
              <a:t>2/18/16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C5E44-4B04-9A44-84AB-1B7BD829055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7813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480F8-C50D-EB48-97FA-F388913A30F0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2/18/16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8FCB6-E498-7046-8A5E-774846AC460A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43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22105-BA26-644E-AF61-3FBAF7AE161B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2/18/16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373A8-554E-6F4F-A801-EFCCEF7242EA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50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7808B-B4F4-AF4A-9A45-9F386876AAEF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2/18/16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8E545-6EBD-F544-8389-0B2C47D7BC70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744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AC50C-DD18-42FB-888F-8C118D7C0B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2/18/16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ABD6-F9E3-4498-816F-A364AE11AF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" y="-34686"/>
            <a:ext cx="9204958" cy="51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852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AC50C-DD18-42FB-888F-8C118D7C0B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2/18/16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ABD6-F9E3-4498-816F-A364AE11AF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9" y="-15240"/>
            <a:ext cx="9190018" cy="517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271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AC50C-DD18-42FB-888F-8C118D7C0B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2/18/16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ABD6-F9E3-4498-816F-A364AE11AF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86"/>
            <a:ext cx="9144002" cy="5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93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AC50C-DD18-42FB-888F-8C118D7C0B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2/18/16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ABD6-F9E3-4498-816F-A364AE11AF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44" y="-22860"/>
            <a:ext cx="9217088" cy="518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748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AC50C-DD18-42FB-888F-8C118D7C0B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2/18/16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ABD6-F9E3-4498-816F-A364AE11AF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51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AC50C-DD18-42FB-888F-8C118D7C0B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2/18/16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ABD6-F9E3-4498-816F-A364AE11AF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035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AC50C-DD18-42FB-888F-8C118D7C0B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2/18/16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ABD6-F9E3-4498-816F-A364AE11AF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927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DB480-BE0E-D74D-A78B-93ECDF3BB087}" type="datetimeFigureOut">
              <a:rPr lang="uk-UA"/>
              <a:pPr>
                <a:defRPr/>
              </a:pPr>
              <a:t>2/18/16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49D96-7357-D74B-853F-D68C0D9ECCC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6637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AC50C-DD18-42FB-888F-8C118D7C0B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2/18/16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ABD6-F9E3-4498-816F-A364AE11AF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663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AC50C-DD18-42FB-888F-8C118D7C0B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2/18/16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ABD6-F9E3-4498-816F-A364AE11AF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821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AC50C-DD18-42FB-888F-8C118D7C0B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2/18/16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ABD6-F9E3-4498-816F-A364AE11AF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234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AC50C-DD18-42FB-888F-8C118D7C0B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2/18/16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ABD6-F9E3-4498-816F-A364AE11AF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6456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25D8E-F334-D44F-A00C-4E7C0E5AC9AE}" type="datetimeFigureOut">
              <a:rPr lang="uk-U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2/18/16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B797E-C295-BF45-A7C9-57F4AF4409C7}" type="slidenum">
              <a:rPr lang="uk-U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8963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46F01-7E28-434D-9016-0664FEA9C128}" type="datetimeFigureOut">
              <a:rPr lang="uk-U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2/18/16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C5E44-4B04-9A44-84AB-1B7BD8290555}" type="slidenum">
              <a:rPr lang="uk-U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6720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DB480-BE0E-D74D-A78B-93ECDF3BB087}" type="datetimeFigureOut">
              <a:rPr lang="uk-U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2/18/16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49D96-7357-D74B-853F-D68C0D9ECCC6}" type="slidenum">
              <a:rPr lang="uk-U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09300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C1DC7-78C9-CF4F-8A30-1117F4C0B27E}" type="datetimeFigureOut">
              <a:rPr lang="uk-U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2/18/16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33480-D557-C34B-BFB7-C21316DADAA2}" type="slidenum">
              <a:rPr lang="uk-U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20263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B10D4-A382-9141-BCF9-B7BCE3736F30}" type="datetimeFigureOut">
              <a:rPr lang="uk-U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2/18/16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C0D61-A682-524E-AF9E-D74E36858BA2}" type="slidenum">
              <a:rPr lang="uk-U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71149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CAF2E-2545-D447-9848-3EFEC948F156}" type="datetimeFigureOut">
              <a:rPr lang="uk-U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2/18/16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C537A-C54D-3E41-A9E3-C9E1CCD0D0F2}" type="slidenum">
              <a:rPr lang="uk-U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7379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C1DC7-78C9-CF4F-8A30-1117F4C0B27E}" type="datetimeFigureOut">
              <a:rPr lang="uk-UA"/>
              <a:pPr>
                <a:defRPr/>
              </a:pPr>
              <a:t>2/18/16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33480-D557-C34B-BFB7-C21316DADAA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48381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5536E-C14E-1445-89ED-341E339C2016}" type="datetimeFigureOut">
              <a:rPr lang="uk-U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2/18/16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3813A-DA4E-684E-B461-40892FE963BE}" type="slidenum">
              <a:rPr lang="uk-U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53982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895AA-5150-7D41-AA05-101C1B353084}" type="datetimeFigureOut">
              <a:rPr lang="uk-U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2/18/16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CCA4A-BF75-2D40-8155-F4D9A9C7DE7D}" type="slidenum">
              <a:rPr lang="uk-U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80961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480F8-C50D-EB48-97FA-F388913A30F0}" type="datetimeFigureOut">
              <a:rPr lang="uk-U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2/18/16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8FCB6-E498-7046-8A5E-774846AC460A}" type="slidenum">
              <a:rPr lang="uk-U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67276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22105-BA26-644E-AF61-3FBAF7AE161B}" type="datetimeFigureOut">
              <a:rPr lang="uk-U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2/18/16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373A8-554E-6F4F-A801-EFCCEF7242EA}" type="slidenum">
              <a:rPr lang="uk-U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713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7808B-B4F4-AF4A-9A45-9F386876AAEF}" type="datetimeFigureOut">
              <a:rPr lang="uk-U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2/18/16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8E545-6EBD-F544-8389-0B2C47D7BC70}" type="slidenum">
              <a:rPr lang="uk-U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260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B10D4-A382-9141-BCF9-B7BCE3736F30}" type="datetimeFigureOut">
              <a:rPr lang="uk-UA"/>
              <a:pPr>
                <a:defRPr/>
              </a:pPr>
              <a:t>2/18/16</a:t>
            </a:fld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C0D61-A682-524E-AF9E-D74E36858BA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8544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CAF2E-2545-D447-9848-3EFEC948F156}" type="datetimeFigureOut">
              <a:rPr lang="uk-UA"/>
              <a:pPr>
                <a:defRPr/>
              </a:pPr>
              <a:t>2/18/16</a:t>
            </a:fld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C537A-C54D-3E41-A9E3-C9E1CCD0D0F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836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5536E-C14E-1445-89ED-341E339C2016}" type="datetimeFigureOut">
              <a:rPr lang="uk-UA"/>
              <a:pPr>
                <a:defRPr/>
              </a:pPr>
              <a:t>2/18/16</a:t>
            </a:fld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3813A-DA4E-684E-B461-40892FE963B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0412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895AA-5150-7D41-AA05-101C1B353084}" type="datetimeFigureOut">
              <a:rPr lang="uk-UA"/>
              <a:pPr>
                <a:defRPr/>
              </a:pPr>
              <a:t>2/18/16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CCA4A-BF75-2D40-8155-F4D9A9C7DE7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7201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480F8-C50D-EB48-97FA-F388913A30F0}" type="datetimeFigureOut">
              <a:rPr lang="uk-UA"/>
              <a:pPr>
                <a:defRPr/>
              </a:pPr>
              <a:t>2/18/16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8FCB6-E498-7046-8A5E-774846AC460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8314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EDE2261-A5BC-774E-A06A-08F2D549B541}" type="datetimeFigureOut">
              <a:rPr lang="uk-UA"/>
              <a:pPr>
                <a:defRPr/>
              </a:pPr>
              <a:t>2/18/16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95D1A85-3551-F148-B5DE-6886DBED0E9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EDE2261-A5BC-774E-A06A-08F2D549B541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2/18/16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95D1A85-3551-F148-B5DE-6886DBED0E9E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42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 fontAlgn="auto">
              <a:spcBef>
                <a:spcPts val="0"/>
              </a:spcBef>
              <a:spcAft>
                <a:spcPts val="0"/>
              </a:spcAft>
            </a:pPr>
            <a:fld id="{6BAAC50C-DD18-42FB-888F-8C118D7C0BC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783" fontAlgn="auto">
                <a:spcBef>
                  <a:spcPts val="0"/>
                </a:spcBef>
                <a:spcAft>
                  <a:spcPts val="0"/>
                </a:spcAft>
              </a:pPr>
              <a:t>2/18/16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 fontAlgn="auto">
              <a:spcBef>
                <a:spcPts val="0"/>
              </a:spcBef>
              <a:spcAft>
                <a:spcPts val="0"/>
              </a:spcAft>
            </a:pPr>
            <a:fld id="{CA4DABD6-F9E3-4498-816F-A364AE11AF1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78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102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EDE2261-A5BC-774E-A06A-08F2D549B541}" type="datetimeFigureOut">
              <a:rPr lang="uk-U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2/18/16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95D1A85-3551-F148-B5DE-6886DBED0E9E}" type="slidenum">
              <a:rPr lang="uk-UA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uk-U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922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image" Target="../media/image22.jp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9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jpg"/><Relationship Id="rId5" Type="http://schemas.openxmlformats.org/officeDocument/2006/relationships/image" Target="../media/image17.jp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67744" y="1517759"/>
            <a:ext cx="6336704" cy="206210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uk-UA"/>
            </a:defPPr>
            <a:lvl1pPr fontAlgn="auto">
              <a:spcBef>
                <a:spcPts val="0"/>
              </a:spcBef>
              <a:spcAft>
                <a:spcPts val="0"/>
              </a:spcAft>
              <a:defRPr sz="2800">
                <a:solidFill>
                  <a:srgbClr val="FFC000"/>
                </a:solidFill>
                <a:latin typeface="Arial Narrow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kern="0" dirty="0" smtClean="0">
                <a:solidFill>
                  <a:schemeClr val="bg1"/>
                </a:solidFill>
              </a:rPr>
              <a:t>НОРМИ ТА СТАНДАРТИ </a:t>
            </a:r>
            <a:r>
              <a:rPr kumimoji="0" lang="uk-UA" sz="32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ПОВЕДІНКИ</a:t>
            </a:r>
            <a:r>
              <a:rPr kumimoji="0" lang="uk-UA" sz="32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ДЕРЖАВНИХ СЛУЖБОВЦІВ: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3200" kern="0" dirty="0">
              <a:solidFill>
                <a:schemeClr val="bg1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БІЛЬШЕ НІЖ ДОКУМЕНТ</a:t>
            </a:r>
            <a:endParaRPr kumimoji="0" lang="uk-UA" sz="24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20072" y="3939902"/>
            <a:ext cx="39239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Дмитро </a:t>
            </a:r>
            <a:r>
              <a:rPr kumimoji="0" lang="uk-UA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Шимків</a:t>
            </a:r>
            <a:endParaRPr kumimoji="0" lang="uk-UA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Заступник Глави</a:t>
            </a:r>
            <a:r>
              <a:rPr kumimoji="0" lang="uk-UA" sz="1400" b="0" i="1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Адміністрації Президента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400" i="1" kern="0" baseline="0" dirty="0" smtClean="0">
                <a:solidFill>
                  <a:schemeClr val="bg1"/>
                </a:solidFill>
              </a:rPr>
              <a:t>Секретар Національної ради</a:t>
            </a:r>
            <a:r>
              <a:rPr lang="uk-UA" sz="1400" i="1" kern="0" dirty="0" smtClean="0">
                <a:solidFill>
                  <a:schemeClr val="bg1"/>
                </a:solidFill>
              </a:rPr>
              <a:t> реформ</a:t>
            </a:r>
            <a:endParaRPr kumimoji="0" lang="uk-UA" sz="1400" b="0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29895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95686"/>
            <a:ext cx="4642573" cy="2376264"/>
          </a:xfrm>
          <a:prstGeom prst="rect">
            <a:avLst/>
          </a:prstGeom>
        </p:spPr>
      </p:pic>
      <p:pic>
        <p:nvPicPr>
          <p:cNvPr id="8" name="img341443" descr="921fee59-16a7-4dcd-a8b5-b690aa28cc8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093" y="987574"/>
            <a:ext cx="4016140" cy="277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5"/>
          <p:cNvCxnSpPr/>
          <p:nvPr/>
        </p:nvCxnSpPr>
        <p:spPr>
          <a:xfrm>
            <a:off x="1619672" y="771550"/>
            <a:ext cx="484940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7"/>
          <p:cNvCxnSpPr/>
          <p:nvPr/>
        </p:nvCxnSpPr>
        <p:spPr>
          <a:xfrm>
            <a:off x="1619672" y="216524"/>
            <a:ext cx="4849404" cy="12194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97968" y="216524"/>
            <a:ext cx="6152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uk-UA"/>
            </a:defPPr>
            <a:lvl1pPr>
              <a:defRPr sz="2000" b="1">
                <a:solidFill>
                  <a:srgbClr val="1F497D"/>
                </a:solidFill>
                <a:latin typeface="Arial"/>
                <a:cs typeface="Arial"/>
              </a:defRPr>
            </a:lvl1pPr>
          </a:lstStyle>
          <a:p>
            <a:r>
              <a:rPr lang="ru-RU" dirty="0"/>
              <a:t>Онлайн-т</a:t>
            </a:r>
            <a:r>
              <a:rPr lang="uk-UA" dirty="0" err="1"/>
              <a:t>ренінг</a:t>
            </a:r>
            <a:r>
              <a:rPr lang="uk-UA" dirty="0"/>
              <a:t> Державної комісії з етики США</a:t>
            </a:r>
            <a:endParaRPr lang="en-US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54874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5"/>
          <p:cNvCxnSpPr/>
          <p:nvPr/>
        </p:nvCxnSpPr>
        <p:spPr>
          <a:xfrm>
            <a:off x="1835539" y="771550"/>
            <a:ext cx="484940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7"/>
          <p:cNvCxnSpPr/>
          <p:nvPr/>
        </p:nvCxnSpPr>
        <p:spPr>
          <a:xfrm>
            <a:off x="1835539" y="138373"/>
            <a:ext cx="4849404" cy="12194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59677" y="63664"/>
            <a:ext cx="71022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 fontAlgn="auto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2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uk-UA" dirty="0" smtClean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У бізнесі тренінги етичної поведінки побудовані на окремих кейсах</a:t>
            </a:r>
            <a:endParaRPr lang="uk-UA" dirty="0"/>
          </a:p>
        </p:txBody>
      </p:sp>
      <p:pic>
        <p:nvPicPr>
          <p:cNvPr id="7" name="Ethics Zone Cropp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5225" y="915566"/>
            <a:ext cx="640071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09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42" y="62872"/>
            <a:ext cx="1270757" cy="1356749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547664" y="267494"/>
            <a:ext cx="7272808" cy="0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11" name="Прямая соединительная линия 10"/>
          <p:cNvCxnSpPr/>
          <p:nvPr/>
        </p:nvCxnSpPr>
        <p:spPr>
          <a:xfrm>
            <a:off x="1547664" y="987574"/>
            <a:ext cx="7272808" cy="0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72389" y="156577"/>
            <a:ext cx="760812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uk-UA"/>
            </a:defPPr>
            <a:lvl1pPr fontAlgn="auto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2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uk-UA" sz="2400" dirty="0" smtClean="0"/>
              <a:t>Забезпечити </a:t>
            </a:r>
            <a:r>
              <a:rPr lang="uk-UA" sz="2400" dirty="0"/>
              <a:t>дотримання стандартів етичної </a:t>
            </a:r>
            <a:r>
              <a:rPr lang="uk-UA" sz="2400" dirty="0" smtClean="0"/>
              <a:t>поведінки</a:t>
            </a:r>
          </a:p>
          <a:p>
            <a:r>
              <a:rPr lang="uk-UA" sz="2400" dirty="0" smtClean="0"/>
              <a:t> </a:t>
            </a:r>
            <a:r>
              <a:rPr lang="uk-UA" sz="2400" dirty="0" err="1"/>
              <a:t>державними</a:t>
            </a:r>
            <a:r>
              <a:rPr lang="uk-UA" sz="2400" dirty="0"/>
              <a:t> </a:t>
            </a:r>
            <a:r>
              <a:rPr lang="uk-UA" sz="2400" dirty="0" err="1"/>
              <a:t>службовцями</a:t>
            </a:r>
            <a:r>
              <a:rPr lang="uk-UA" sz="2400" dirty="0"/>
              <a:t> </a:t>
            </a:r>
            <a:r>
              <a:rPr lang="uk-UA" sz="2400" dirty="0" err="1" smtClean="0"/>
              <a:t>України</a:t>
            </a:r>
            <a:endParaRPr lang="ru-RU" sz="2400" dirty="0">
              <a:latin typeface="Calibri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51521" y="1347614"/>
            <a:ext cx="4392488" cy="2520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600" b="1" dirty="0" smtClean="0">
                <a:solidFill>
                  <a:srgbClr val="000000"/>
                </a:solidFill>
                <a:latin typeface="Arial"/>
                <a:cs typeface="Arial"/>
              </a:rPr>
              <a:t>Завдання:</a:t>
            </a: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uk-UA" sz="1600" dirty="0" smtClean="0">
                <a:solidFill>
                  <a:srgbClr val="000000"/>
                </a:solidFill>
                <a:latin typeface="Arial"/>
                <a:cs typeface="Arial"/>
              </a:rPr>
              <a:t>Розробити комплексний практичний кодекс поведінки державних службовців</a:t>
            </a:r>
          </a:p>
          <a:p>
            <a:pPr marL="285750" indent="-285750">
              <a:buFont typeface="Arial"/>
              <a:buChar char="•"/>
            </a:pPr>
            <a:r>
              <a:rPr lang="uk-UA" sz="1600" dirty="0" smtClean="0">
                <a:solidFill>
                  <a:srgbClr val="000000"/>
                </a:solidFill>
                <a:latin typeface="Arial"/>
                <a:cs typeface="Arial"/>
              </a:rPr>
              <a:t>Розробити </a:t>
            </a:r>
            <a:r>
              <a:rPr lang="uk-UA" sz="1600" dirty="0" err="1" smtClean="0">
                <a:solidFill>
                  <a:srgbClr val="000000"/>
                </a:solidFill>
                <a:latin typeface="Arial"/>
                <a:cs typeface="Arial"/>
              </a:rPr>
              <a:t>онлайн-треніги</a:t>
            </a:r>
            <a:r>
              <a:rPr lang="uk-UA" sz="1600" dirty="0" smtClean="0">
                <a:solidFill>
                  <a:srgbClr val="000000"/>
                </a:solidFill>
                <a:latin typeface="Arial"/>
                <a:cs typeface="Arial"/>
              </a:rPr>
              <a:t> на його основі </a:t>
            </a: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uk-UA" sz="1600" dirty="0" smtClean="0">
                <a:solidFill>
                  <a:srgbClr val="000000"/>
                </a:solidFill>
                <a:latin typeface="Arial"/>
                <a:cs typeface="Arial"/>
              </a:rPr>
              <a:t>Забезпечити участь державних службовців у відповідних </a:t>
            </a:r>
            <a:r>
              <a:rPr lang="uk-UA" sz="1600" dirty="0" err="1" smtClean="0">
                <a:solidFill>
                  <a:srgbClr val="000000"/>
                </a:solidFill>
                <a:latin typeface="Arial"/>
                <a:cs typeface="Arial"/>
              </a:rPr>
              <a:t>онлайн-тренінгах</a:t>
            </a:r>
            <a:r>
              <a:rPr lang="uk-UA" sz="16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uk-UA" sz="1600" dirty="0" smtClean="0">
                <a:solidFill>
                  <a:srgbClr val="000000"/>
                </a:solidFill>
                <a:latin typeface="Arial"/>
                <a:cs typeface="Arial"/>
              </a:rPr>
              <a:t>Закріпити обов'язковість проходження тренінгів з етики на державній службі  </a:t>
            </a: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graphicFrame>
        <p:nvGraphicFramePr>
          <p:cNvPr id="14" name="Diagram 4"/>
          <p:cNvGraphicFramePr/>
          <p:nvPr>
            <p:extLst>
              <p:ext uri="{D42A27DB-BD31-4B8C-83A1-F6EECF244321}">
                <p14:modId xmlns:p14="http://schemas.microsoft.com/office/powerpoint/2010/main" val="3334117501"/>
              </p:ext>
            </p:extLst>
          </p:nvPr>
        </p:nvGraphicFramePr>
        <p:xfrm>
          <a:off x="4788024" y="1707654"/>
          <a:ext cx="4317489" cy="2880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716016" y="127560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Етапи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4659982"/>
            <a:ext cx="6692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uk-UA" sz="2400" b="1" dirty="0" smtClean="0">
                <a:solidFill>
                  <a:schemeClr val="tx2"/>
                </a:solidFill>
                <a:latin typeface="Arial"/>
                <a:cs typeface="Arial"/>
              </a:rPr>
              <a:t>Підтримано Н</a:t>
            </a:r>
            <a:r>
              <a:rPr lang="ru-RU" sz="2400" b="1" dirty="0" smtClean="0">
                <a:solidFill>
                  <a:schemeClr val="tx2"/>
                </a:solidFill>
                <a:latin typeface="Arial"/>
                <a:cs typeface="Arial"/>
              </a:rPr>
              <a:t>а</a:t>
            </a:r>
            <a:r>
              <a:rPr lang="uk-UA" sz="2400" b="1" dirty="0" err="1" smtClean="0">
                <a:solidFill>
                  <a:schemeClr val="tx2"/>
                </a:solidFill>
                <a:latin typeface="Arial"/>
                <a:cs typeface="Arial"/>
              </a:rPr>
              <a:t>ціональною</a:t>
            </a:r>
            <a:r>
              <a:rPr lang="uk-UA" sz="2400" b="1" dirty="0" smtClean="0">
                <a:solidFill>
                  <a:schemeClr val="tx2"/>
                </a:solidFill>
                <a:latin typeface="Arial"/>
                <a:cs typeface="Arial"/>
              </a:rPr>
              <a:t> радою реформ</a:t>
            </a:r>
            <a:endParaRPr lang="ru-RU" sz="24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377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795534" y="699542"/>
            <a:ext cx="484940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795534" y="210381"/>
            <a:ext cx="4849404" cy="12194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835696" y="195486"/>
            <a:ext cx="4680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 fontAlgn="auto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2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uk-UA" sz="2400" dirty="0" smtClean="0"/>
              <a:t>Міжнародні партнери</a:t>
            </a:r>
            <a:endParaRPr lang="uk-UA" sz="2400" dirty="0"/>
          </a:p>
        </p:txBody>
      </p:sp>
      <p:pic>
        <p:nvPicPr>
          <p:cNvPr id="7" name="Picture 2" descr="http://www.coe.int/documents/16695/995226/COE-Logo-Quadri.png/ee7b1fc6-055b-490b-a59b-a65969e440a2?t=137122281900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16149"/>
            <a:ext cx="153125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edge.in.ua/templates/en/images/logo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44341"/>
            <a:ext cx="1800200" cy="44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00" y="1360165"/>
            <a:ext cx="1008112" cy="10081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9752" y="2872333"/>
            <a:ext cx="1672605" cy="486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2656309"/>
            <a:ext cx="1095375" cy="157162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1483" y="1252835"/>
            <a:ext cx="1818469" cy="125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35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795534" y="699542"/>
            <a:ext cx="484940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795534" y="210381"/>
            <a:ext cx="4849404" cy="12194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90224" y="256354"/>
            <a:ext cx="5086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 fontAlgn="auto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2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uk-UA" kern="0" dirty="0" smtClean="0">
                <a:solidFill>
                  <a:srgbClr val="1F497D"/>
                </a:solidFill>
              </a:rPr>
              <a:t>ПОВЕДІНКА </a:t>
            </a:r>
            <a:r>
              <a:rPr lang="uk-UA" kern="0" dirty="0">
                <a:solidFill>
                  <a:srgbClr val="1F497D"/>
                </a:solidFill>
              </a:rPr>
              <a:t>ДЕРЖАВНИХ СЛУЖБОВЦІВ</a:t>
            </a:r>
            <a:endParaRPr lang="uk-UA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792" y="1347614"/>
            <a:ext cx="1731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1F497D"/>
                </a:solidFill>
                <a:latin typeface="Arial"/>
                <a:cs typeface="Arial"/>
              </a:rPr>
              <a:t>Правила </a:t>
            </a:r>
            <a:endParaRPr lang="ru-RU" sz="2800" b="1" dirty="0">
              <a:solidFill>
                <a:srgbClr val="1F497D"/>
              </a:solidFill>
              <a:latin typeface="Arial"/>
              <a:cs typeface="Arial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907704" y="1419622"/>
            <a:ext cx="432048" cy="432048"/>
            <a:chOff x="4716016" y="1635646"/>
            <a:chExt cx="432048" cy="432048"/>
          </a:xfrm>
        </p:grpSpPr>
        <p:sp>
          <p:nvSpPr>
            <p:cNvPr id="13" name="Овал 12"/>
            <p:cNvSpPr/>
            <p:nvPr/>
          </p:nvSpPr>
          <p:spPr>
            <a:xfrm>
              <a:off x="4716016" y="1635646"/>
              <a:ext cx="432048" cy="432048"/>
            </a:xfrm>
            <a:prstGeom prst="ellipse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88024" y="1635646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uk-UA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907704" y="2535746"/>
            <a:ext cx="432048" cy="432048"/>
            <a:chOff x="4716016" y="1635646"/>
            <a:chExt cx="432048" cy="432048"/>
          </a:xfrm>
        </p:grpSpPr>
        <p:sp>
          <p:nvSpPr>
            <p:cNvPr id="16" name="Овал 15"/>
            <p:cNvSpPr/>
            <p:nvPr/>
          </p:nvSpPr>
          <p:spPr>
            <a:xfrm>
              <a:off x="4716016" y="1635646"/>
              <a:ext cx="432048" cy="432048"/>
            </a:xfrm>
            <a:prstGeom prst="ellipse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88024" y="1635646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uk-UA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907704" y="3651870"/>
            <a:ext cx="432048" cy="432048"/>
            <a:chOff x="4716016" y="1635646"/>
            <a:chExt cx="432048" cy="432048"/>
          </a:xfrm>
        </p:grpSpPr>
        <p:sp>
          <p:nvSpPr>
            <p:cNvPr id="19" name="Овал 18"/>
            <p:cNvSpPr/>
            <p:nvPr/>
          </p:nvSpPr>
          <p:spPr>
            <a:xfrm>
              <a:off x="4716016" y="1635646"/>
              <a:ext cx="432048" cy="432048"/>
            </a:xfrm>
            <a:prstGeom prst="ellipse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88024" y="1635646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uk-UA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99792" y="2463738"/>
            <a:ext cx="3615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1F497D"/>
                </a:solidFill>
                <a:latin typeface="Arial"/>
                <a:cs typeface="Arial"/>
              </a:rPr>
              <a:t>Знання</a:t>
            </a:r>
            <a:r>
              <a:rPr lang="ru-RU" sz="2800" b="1" dirty="0" smtClean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lang="ru-RU" sz="2800" b="1" dirty="0" err="1" smtClean="0">
                <a:solidFill>
                  <a:srgbClr val="1F497D"/>
                </a:solidFill>
                <a:latin typeface="Arial"/>
                <a:cs typeface="Arial"/>
              </a:rPr>
              <a:t>цих</a:t>
            </a:r>
            <a:r>
              <a:rPr lang="ru-RU" sz="2800" b="1" dirty="0" smtClean="0">
                <a:solidFill>
                  <a:srgbClr val="1F497D"/>
                </a:solidFill>
                <a:latin typeface="Arial"/>
                <a:cs typeface="Arial"/>
              </a:rPr>
              <a:t> правил</a:t>
            </a:r>
            <a:endParaRPr lang="ru-RU" sz="2800" b="1" dirty="0">
              <a:solidFill>
                <a:srgbClr val="1F497D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99792" y="3579862"/>
            <a:ext cx="3317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1F497D"/>
                </a:solidFill>
                <a:latin typeface="Arial"/>
                <a:cs typeface="Arial"/>
              </a:rPr>
              <a:t>Відповідальність</a:t>
            </a:r>
            <a:endParaRPr lang="ru-RU" sz="2800" b="1" dirty="0">
              <a:solidFill>
                <a:srgbClr val="1F497D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2903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795534" y="699542"/>
            <a:ext cx="484940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795534" y="210381"/>
            <a:ext cx="4849404" cy="12194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90224" y="256354"/>
            <a:ext cx="5086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 fontAlgn="auto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2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uk-UA" kern="0" smtClean="0">
                <a:solidFill>
                  <a:srgbClr val="1F497D"/>
                </a:solidFill>
                <a:latin typeface="Arial"/>
                <a:cs typeface="Arial"/>
              </a:rPr>
              <a:t>Відповідальність: приклад Німеччини  </a:t>
            </a:r>
            <a:endParaRPr lang="uk-UA">
              <a:solidFill>
                <a:srgbClr val="1F497D"/>
              </a:solidFill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915566"/>
            <a:ext cx="5976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prstClr val="black"/>
                </a:solidFill>
                <a:latin typeface="Arial"/>
                <a:cs typeface="Arial"/>
              </a:rPr>
              <a:t>Колишній Президент Німеччини </a:t>
            </a:r>
            <a:r>
              <a:rPr lang="uk-UA" dirty="0" err="1" smtClean="0">
                <a:solidFill>
                  <a:prstClr val="black"/>
                </a:solidFill>
                <a:latin typeface="Arial"/>
                <a:cs typeface="Arial"/>
              </a:rPr>
              <a:t>Крістіан</a:t>
            </a:r>
            <a:r>
              <a:rPr lang="uk-UA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uk-UA" dirty="0" err="1" smtClean="0">
                <a:solidFill>
                  <a:prstClr val="black"/>
                </a:solidFill>
                <a:latin typeface="Arial"/>
                <a:cs typeface="Arial"/>
              </a:rPr>
              <a:t>Вульф</a:t>
            </a:r>
            <a:r>
              <a:rPr lang="uk-UA" dirty="0" smtClean="0">
                <a:solidFill>
                  <a:prstClr val="black"/>
                </a:solidFill>
                <a:latin typeface="Arial"/>
                <a:cs typeface="Arial"/>
              </a:rPr>
              <a:t> подав у відставку через те, що отримав пільгову ставку по кредиту за будинок та отримав машину до того, як вона </a:t>
            </a:r>
            <a:r>
              <a:rPr lang="uk-UA" dirty="0">
                <a:solidFill>
                  <a:prstClr val="black"/>
                </a:solidFill>
                <a:latin typeface="Arial"/>
                <a:cs typeface="Arial"/>
              </a:rPr>
              <a:t>о</a:t>
            </a:r>
            <a:r>
              <a:rPr lang="uk-UA" dirty="0" smtClean="0">
                <a:solidFill>
                  <a:prstClr val="black"/>
                </a:solidFill>
                <a:latin typeface="Arial"/>
                <a:cs typeface="Arial"/>
              </a:rPr>
              <a:t>фіційно </a:t>
            </a:r>
            <a:r>
              <a:rPr lang="ru-RU" dirty="0" smtClean="0">
                <a:solidFill>
                  <a:prstClr val="black"/>
                </a:solidFill>
                <a:latin typeface="Arial"/>
                <a:cs typeface="Arial"/>
              </a:rPr>
              <a:t>поступила на </a:t>
            </a:r>
            <a:r>
              <a:rPr lang="ru-RU" dirty="0" err="1" smtClean="0">
                <a:solidFill>
                  <a:prstClr val="black"/>
                </a:solidFill>
                <a:latin typeface="Arial"/>
                <a:cs typeface="Arial"/>
              </a:rPr>
              <a:t>ринок</a:t>
            </a:r>
            <a:r>
              <a:rPr lang="ru-RU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lang="uk-UA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2345936"/>
            <a:ext cx="4495880" cy="25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95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Схема 28"/>
          <p:cNvGraphicFramePr/>
          <p:nvPr>
            <p:extLst>
              <p:ext uri="{D42A27DB-BD31-4B8C-83A1-F6EECF244321}">
                <p14:modId xmlns:p14="http://schemas.microsoft.com/office/powerpoint/2010/main" val="1121962116"/>
              </p:ext>
            </p:extLst>
          </p:nvPr>
        </p:nvGraphicFramePr>
        <p:xfrm>
          <a:off x="144016" y="1275606"/>
          <a:ext cx="4067944" cy="3363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42" y="62872"/>
            <a:ext cx="1270757" cy="1356749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547664" y="267494"/>
            <a:ext cx="7272808" cy="0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475656" y="356052"/>
            <a:ext cx="7682850" cy="41549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uk-UA"/>
            </a:defPPr>
            <a:lvl1pPr fontAlgn="auto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2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uk-UA" sz="2100" dirty="0" smtClean="0">
                <a:solidFill>
                  <a:srgbClr val="5B9BD5">
                    <a:lumMod val="50000"/>
                  </a:srgbClr>
                </a:solidFill>
                <a:latin typeface="Arial"/>
                <a:cs typeface="Arial"/>
              </a:rPr>
              <a:t>Цілісна державна служба – основа ефективної держави  </a:t>
            </a:r>
            <a:endParaRPr lang="uk-UA" sz="2100" dirty="0">
              <a:solidFill>
                <a:srgbClr val="5B9BD5">
                  <a:lumMod val="50000"/>
                </a:srgbClr>
              </a:solidFill>
              <a:latin typeface="Arial"/>
              <a:cs typeface="Arial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547664" y="987574"/>
            <a:ext cx="7272808" cy="0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395536" y="4299942"/>
            <a:ext cx="285079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700" b="1" dirty="0" smtClean="0">
                <a:solidFill>
                  <a:schemeClr val="bg1"/>
                </a:solidFill>
                <a:latin typeface="Arial"/>
                <a:cs typeface="Arial"/>
              </a:rPr>
              <a:t>Цілісна публічна служба </a:t>
            </a:r>
            <a:endParaRPr lang="uk-UA" sz="17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4211960" y="2643758"/>
            <a:ext cx="792088" cy="7920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5796136" y="2067694"/>
            <a:ext cx="323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"/>
                <a:cs typeface="Arial"/>
              </a:rPr>
              <a:t>Ефективна держава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796136" y="2715765"/>
            <a:ext cx="323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 smtClean="0">
                <a:solidFill>
                  <a:prstClr val="black"/>
                </a:solidFill>
                <a:latin typeface="Arial"/>
                <a:cs typeface="Arial"/>
              </a:rPr>
              <a:t>Надійна опора для бізнесу та громадян</a:t>
            </a:r>
            <a:endParaRPr lang="uk-UA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96134" y="3579862"/>
            <a:ext cx="323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 smtClean="0">
                <a:solidFill>
                  <a:prstClr val="black"/>
                </a:solidFill>
                <a:latin typeface="Arial"/>
                <a:cs typeface="Arial"/>
              </a:rPr>
              <a:t>Запобігання корупції </a:t>
            </a:r>
            <a:endParaRPr lang="uk-UA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5148064" y="2067694"/>
            <a:ext cx="432048" cy="432048"/>
            <a:chOff x="4716016" y="1635646"/>
            <a:chExt cx="432048" cy="432048"/>
          </a:xfrm>
        </p:grpSpPr>
        <p:sp>
          <p:nvSpPr>
            <p:cNvPr id="17" name="Овал 16"/>
            <p:cNvSpPr/>
            <p:nvPr/>
          </p:nvSpPr>
          <p:spPr>
            <a:xfrm>
              <a:off x="4716016" y="1635646"/>
              <a:ext cx="432048" cy="432048"/>
            </a:xfrm>
            <a:prstGeom prst="ellipse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88024" y="1635646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 smtClean="0">
                  <a:solidFill>
                    <a:schemeClr val="bg1"/>
                  </a:solidFill>
                </a:rPr>
                <a:t>1</a:t>
              </a:r>
              <a:endParaRPr lang="uk-UA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5148064" y="2787774"/>
            <a:ext cx="432048" cy="432048"/>
            <a:chOff x="4716016" y="1635646"/>
            <a:chExt cx="432048" cy="432048"/>
          </a:xfrm>
        </p:grpSpPr>
        <p:sp>
          <p:nvSpPr>
            <p:cNvPr id="21" name="Овал 20"/>
            <p:cNvSpPr/>
            <p:nvPr/>
          </p:nvSpPr>
          <p:spPr>
            <a:xfrm>
              <a:off x="4716016" y="1635646"/>
              <a:ext cx="432048" cy="432048"/>
            </a:xfrm>
            <a:prstGeom prst="ellipse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88024" y="1635646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smtClean="0">
                  <a:solidFill>
                    <a:schemeClr val="bg1"/>
                  </a:solidFill>
                </a:rPr>
                <a:t>2</a:t>
              </a:r>
              <a:endParaRPr lang="uk-UA" b="1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5148064" y="3579862"/>
            <a:ext cx="432048" cy="432048"/>
            <a:chOff x="4716016" y="1635646"/>
            <a:chExt cx="432048" cy="432048"/>
          </a:xfrm>
        </p:grpSpPr>
        <p:sp>
          <p:nvSpPr>
            <p:cNvPr id="24" name="Овал 23"/>
            <p:cNvSpPr/>
            <p:nvPr/>
          </p:nvSpPr>
          <p:spPr>
            <a:xfrm>
              <a:off x="4716016" y="1635646"/>
              <a:ext cx="432048" cy="432048"/>
            </a:xfrm>
            <a:prstGeom prst="ellipse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8024" y="1635646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smtClean="0">
                  <a:solidFill>
                    <a:schemeClr val="bg1"/>
                  </a:solidFill>
                </a:rPr>
                <a:t>3</a:t>
              </a:r>
              <a:endParaRPr lang="uk-UA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22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42" y="62872"/>
            <a:ext cx="1270757" cy="135674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547664" y="195486"/>
            <a:ext cx="7002839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uk-UA"/>
            </a:defPPr>
            <a:lvl1pPr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5B9BD5">
                    <a:lumMod val="50000"/>
                  </a:srgbClr>
                </a:solidFill>
                <a:latin typeface="Calibri"/>
                <a:ea typeface="+mn-ea"/>
                <a:cs typeface="Arial" pitchFamily="34" charset="0"/>
              </a:defRPr>
            </a:lvl1pPr>
          </a:lstStyle>
          <a:p>
            <a:r>
              <a:rPr lang="uk-UA" sz="2800" dirty="0"/>
              <a:t>Етична поведінка </a:t>
            </a:r>
            <a:r>
              <a:rPr lang="uk-UA" sz="2800" dirty="0" err="1"/>
              <a:t>держслужбовців</a:t>
            </a:r>
            <a:r>
              <a:rPr lang="uk-UA" sz="2800" dirty="0"/>
              <a:t> </a:t>
            </a:r>
            <a:r>
              <a:rPr lang="uk-UA" sz="2800" dirty="0" smtClean="0"/>
              <a:t>впливає </a:t>
            </a:r>
          </a:p>
          <a:p>
            <a:r>
              <a:rPr lang="uk-UA" sz="2800" dirty="0" smtClean="0"/>
              <a:t>на рівень корупції</a:t>
            </a:r>
            <a:endParaRPr lang="uk-UA" sz="2800" dirty="0"/>
          </a:p>
        </p:txBody>
      </p:sp>
      <p:graphicFrame>
        <p:nvGraphicFramePr>
          <p:cNvPr id="2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110181"/>
              </p:ext>
            </p:extLst>
          </p:nvPr>
        </p:nvGraphicFramePr>
        <p:xfrm>
          <a:off x="683568" y="1347614"/>
          <a:ext cx="8280919" cy="35661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867735">
                  <a:extLst>
                    <a:ext uri="{9D8B030D-6E8A-4147-A177-3AD203B41FA5}">
                      <a16:colId xmlns="" xmlns:a16="http://schemas.microsoft.com/office/drawing/2014/main" val="2811513633"/>
                    </a:ext>
                  </a:extLst>
                </a:gridCol>
                <a:gridCol w="2755804">
                  <a:extLst>
                    <a:ext uri="{9D8B030D-6E8A-4147-A177-3AD203B41FA5}">
                      <a16:colId xmlns="" xmlns:a16="http://schemas.microsoft.com/office/drawing/2014/main" val="2055464031"/>
                    </a:ext>
                  </a:extLst>
                </a:gridCol>
                <a:gridCol w="2657380">
                  <a:extLst>
                    <a:ext uri="{9D8B030D-6E8A-4147-A177-3AD203B41FA5}">
                      <a16:colId xmlns="" xmlns:a16="http://schemas.microsoft.com/office/drawing/2014/main" val="2733561822"/>
                    </a:ext>
                  </a:extLst>
                </a:gridCol>
              </a:tblGrid>
              <a:tr h="932957">
                <a:tc>
                  <a:txBody>
                    <a:bodyPr/>
                    <a:lstStyle/>
                    <a:p>
                      <a:pPr algn="ctr"/>
                      <a:r>
                        <a:rPr lang="uk-UA" sz="2000" b="0" dirty="0" smtClean="0">
                          <a:latin typeface="Arial"/>
                          <a:cs typeface="Arial"/>
                        </a:rPr>
                        <a:t>Країна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0" dirty="0" smtClean="0">
                          <a:latin typeface="Arial"/>
                          <a:cs typeface="Arial"/>
                        </a:rPr>
                        <a:t>Індекс етики </a:t>
                      </a:r>
                      <a:r>
                        <a:rPr lang="uk-UA" sz="2000" b="0" dirty="0" err="1" smtClean="0">
                          <a:latin typeface="Arial"/>
                          <a:cs typeface="Arial"/>
                        </a:rPr>
                        <a:t>держслужбовців</a:t>
                      </a:r>
                      <a:r>
                        <a:rPr lang="en-US" sz="2000" b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uk-UA" sz="2000" b="0" dirty="0" smtClean="0">
                          <a:latin typeface="Arial"/>
                          <a:cs typeface="Arial"/>
                        </a:rPr>
                        <a:t>    </a:t>
                      </a:r>
                    </a:p>
                    <a:p>
                      <a:pPr algn="ctr"/>
                      <a:r>
                        <a:rPr lang="uk-UA" sz="2000" b="0" dirty="0" smtClean="0">
                          <a:latin typeface="Arial"/>
                          <a:cs typeface="Arial"/>
                        </a:rPr>
                        <a:t>   </a:t>
                      </a:r>
                      <a:r>
                        <a:rPr lang="uk-UA" sz="1100" b="0" dirty="0" smtClean="0">
                          <a:latin typeface="Arial"/>
                          <a:cs typeface="Arial"/>
                        </a:rPr>
                        <a:t>(</a:t>
                      </a:r>
                      <a:r>
                        <a:rPr lang="uk-UA" sz="1100" b="0" baseline="0" dirty="0" err="1" smtClean="0">
                          <a:latin typeface="Arial"/>
                          <a:cs typeface="Arial"/>
                        </a:rPr>
                        <a:t>Світовий</a:t>
                      </a:r>
                      <a:r>
                        <a:rPr lang="uk-UA" sz="1100" b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uk-UA" sz="1100" b="0" baseline="0" dirty="0" err="1" smtClean="0">
                          <a:latin typeface="Arial"/>
                          <a:cs typeface="Arial"/>
                        </a:rPr>
                        <a:t>Банк</a:t>
                      </a:r>
                      <a:r>
                        <a:rPr lang="uk-UA" sz="1100" b="0" baseline="0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2000" b="0" i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latin typeface="Arial"/>
                          <a:cs typeface="Arial"/>
                        </a:rPr>
                        <a:t>I</a:t>
                      </a:r>
                      <a:r>
                        <a:rPr lang="uk-UA" sz="2000" b="0" dirty="0" err="1" smtClean="0">
                          <a:latin typeface="Arial"/>
                          <a:cs typeface="Arial"/>
                        </a:rPr>
                        <a:t>ндекс</a:t>
                      </a:r>
                      <a:r>
                        <a:rPr lang="uk-UA" sz="2000" b="0" dirty="0" smtClean="0">
                          <a:latin typeface="Arial"/>
                          <a:cs typeface="Arial"/>
                        </a:rPr>
                        <a:t> сприйняття корупції 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100" b="0" kern="1200" baseline="0" dirty="0" smtClean="0"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1100" b="0" kern="1200" baseline="0" dirty="0" smtClean="0">
                          <a:latin typeface="Arial"/>
                          <a:cs typeface="Arial"/>
                        </a:rPr>
                        <a:t>Transparency International</a:t>
                      </a:r>
                      <a:r>
                        <a:rPr lang="uk-UA" sz="1100" b="0" kern="1200" baseline="0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41592512"/>
                  </a:ext>
                </a:extLst>
              </a:tr>
              <a:tr h="339257">
                <a:tc>
                  <a:txBody>
                    <a:bodyPr/>
                    <a:lstStyle/>
                    <a:p>
                      <a:pPr algn="ctr"/>
                      <a:r>
                        <a:rPr lang="ru-RU" sz="1800" u="none" strike="noStrike" kern="1200" baseline="0" dirty="0" err="1" smtClean="0">
                          <a:latin typeface="Arial"/>
                          <a:cs typeface="Arial"/>
                        </a:rPr>
                        <a:t>Фінляндія</a:t>
                      </a:r>
                      <a:endParaRPr lang="ru-RU" sz="1800" b="0" i="0" u="none" strike="noStrike" kern="1200" baseline="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u="none" strike="noStrike" kern="1200" baseline="0" dirty="0" smtClean="0">
                          <a:latin typeface="Arial"/>
                          <a:cs typeface="Arial"/>
                        </a:rPr>
                        <a:t>1</a:t>
                      </a:r>
                      <a:endParaRPr lang="en-US" sz="1800" u="none" strike="noStrike" kern="1200" baseline="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u="none" strike="noStrike" kern="1200" baseline="0" dirty="0" smtClean="0">
                          <a:latin typeface="Arial"/>
                          <a:cs typeface="Arial"/>
                        </a:rPr>
                        <a:t>2</a:t>
                      </a:r>
                      <a:endParaRPr lang="en-US" sz="1800" u="none" strike="noStrike" kern="1200" baseline="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09591061"/>
                  </a:ext>
                </a:extLst>
              </a:tr>
              <a:tr h="339257">
                <a:tc>
                  <a:txBody>
                    <a:bodyPr/>
                    <a:lstStyle/>
                    <a:p>
                      <a:pPr algn="ctr"/>
                      <a:r>
                        <a:rPr lang="ru-RU" sz="1800" u="none" strike="noStrike" kern="1200" baseline="0" dirty="0" err="1" smtClean="0">
                          <a:latin typeface="Arial"/>
                          <a:cs typeface="Arial"/>
                        </a:rPr>
                        <a:t>Данія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u="none" strike="noStrike" kern="1200" baseline="0" dirty="0" smtClean="0">
                          <a:latin typeface="Arial"/>
                          <a:cs typeface="Arial"/>
                        </a:rPr>
                        <a:t>2</a:t>
                      </a:r>
                      <a:endParaRPr lang="en-US" sz="1800" u="none" strike="noStrike" kern="1200" baseline="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u="none" strike="noStrike" kern="1200" baseline="0" dirty="0" smtClean="0">
                          <a:latin typeface="Arial"/>
                          <a:cs typeface="Arial"/>
                        </a:rPr>
                        <a:t>1</a:t>
                      </a:r>
                      <a:endParaRPr lang="en-US" sz="1800" u="none" strike="noStrike" kern="1200" baseline="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64003076"/>
                  </a:ext>
                </a:extLst>
              </a:tr>
              <a:tr h="339257">
                <a:tc>
                  <a:txBody>
                    <a:bodyPr/>
                    <a:lstStyle/>
                    <a:p>
                      <a:pPr algn="ctr"/>
                      <a:r>
                        <a:rPr lang="ru-RU" sz="1800" u="none" strike="noStrike" kern="1200" baseline="0" dirty="0" err="1" smtClean="0">
                          <a:latin typeface="Arial"/>
                          <a:cs typeface="Arial"/>
                        </a:rPr>
                        <a:t>Сінгапур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u="none" strike="noStrike" kern="1200" baseline="0" dirty="0" smtClean="0">
                          <a:latin typeface="Arial"/>
                          <a:cs typeface="Arial"/>
                        </a:rPr>
                        <a:t>3</a:t>
                      </a:r>
                      <a:endParaRPr lang="en-US" sz="1800" u="none" strike="noStrike" kern="1200" baseline="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u="none" strike="noStrike" kern="1200" baseline="0" dirty="0" smtClean="0">
                          <a:latin typeface="Arial"/>
                          <a:cs typeface="Arial"/>
                        </a:rPr>
                        <a:t>8</a:t>
                      </a:r>
                      <a:endParaRPr lang="en-US" sz="1800" u="none" strike="noStrike" kern="1200" baseline="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54160287"/>
                  </a:ext>
                </a:extLst>
              </a:tr>
              <a:tr h="339257">
                <a:tc>
                  <a:txBody>
                    <a:bodyPr/>
                    <a:lstStyle/>
                    <a:p>
                      <a:pPr algn="ctr"/>
                      <a:r>
                        <a:rPr lang="ru-RU" sz="1800" u="none" strike="noStrike" kern="1200" baseline="0" dirty="0" err="1" smtClean="0">
                          <a:latin typeface="Arial"/>
                          <a:cs typeface="Arial"/>
                        </a:rPr>
                        <a:t>Ісландія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u="none" strike="noStrike" kern="1200" baseline="0" dirty="0" smtClean="0">
                          <a:latin typeface="Arial"/>
                          <a:cs typeface="Arial"/>
                        </a:rPr>
                        <a:t>4</a:t>
                      </a:r>
                      <a:endParaRPr lang="en-US" sz="1800" u="none" strike="noStrike" kern="1200" baseline="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u="none" strike="noStrike" kern="1200" baseline="0" dirty="0" smtClean="0">
                          <a:latin typeface="Arial"/>
                          <a:cs typeface="Arial"/>
                        </a:rPr>
                        <a:t>13</a:t>
                      </a:r>
                      <a:endParaRPr lang="en-US" sz="1800" u="none" strike="noStrike" kern="1200" baseline="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06119825"/>
                  </a:ext>
                </a:extLst>
              </a:tr>
              <a:tr h="339257">
                <a:tc>
                  <a:txBody>
                    <a:bodyPr/>
                    <a:lstStyle/>
                    <a:p>
                      <a:pPr algn="ctr"/>
                      <a:r>
                        <a:rPr lang="ru-RU" sz="1800" u="none" strike="noStrike" kern="1200" baseline="0" dirty="0" err="1" smtClean="0">
                          <a:latin typeface="Arial"/>
                          <a:cs typeface="Arial"/>
                        </a:rPr>
                        <a:t>Норвегія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u="none" strike="noStrike" kern="1200" baseline="0" dirty="0" smtClean="0">
                          <a:latin typeface="Arial"/>
                          <a:cs typeface="Arial"/>
                        </a:rPr>
                        <a:t>5</a:t>
                      </a:r>
                      <a:endParaRPr lang="en-US" sz="1800" u="none" strike="noStrike" kern="1200" baseline="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u="none" strike="noStrike" kern="1200" baseline="0" dirty="0" smtClean="0">
                          <a:latin typeface="Arial"/>
                          <a:cs typeface="Arial"/>
                        </a:rPr>
                        <a:t>5</a:t>
                      </a:r>
                      <a:endParaRPr lang="en-US" sz="1800" u="none" strike="noStrike" kern="1200" baseline="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4804026"/>
                  </a:ext>
                </a:extLst>
              </a:tr>
              <a:tr h="35272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/>
                          <a:cs typeface="Arial"/>
                        </a:rPr>
                        <a:t>…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352721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latin typeface="Arial"/>
                          <a:cs typeface="Arial"/>
                        </a:rPr>
                        <a:t>Україна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latin typeface="Arial"/>
                          <a:cs typeface="Arial"/>
                        </a:rPr>
                        <a:t>84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latin typeface="Arial"/>
                          <a:cs typeface="Arial"/>
                        </a:rPr>
                        <a:t>130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672227989"/>
                  </a:ext>
                </a:extLst>
              </a:tr>
            </a:tbl>
          </a:graphicData>
        </a:graphic>
      </p:graphicFrame>
      <p:cxnSp>
        <p:nvCxnSpPr>
          <p:cNvPr id="28" name="Прямая соединительная линия 27"/>
          <p:cNvCxnSpPr/>
          <p:nvPr/>
        </p:nvCxnSpPr>
        <p:spPr>
          <a:xfrm>
            <a:off x="1547664" y="267494"/>
            <a:ext cx="6264696" cy="0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30" name="Прямая соединительная линия 29"/>
          <p:cNvCxnSpPr/>
          <p:nvPr/>
        </p:nvCxnSpPr>
        <p:spPr>
          <a:xfrm>
            <a:off x="1547664" y="1131590"/>
            <a:ext cx="6192688" cy="0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5" name="Прямоугольник 4"/>
          <p:cNvSpPr/>
          <p:nvPr/>
        </p:nvSpPr>
        <p:spPr>
          <a:xfrm>
            <a:off x="1331640" y="4515966"/>
            <a:ext cx="7128792" cy="4835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442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42" y="62872"/>
            <a:ext cx="1270757" cy="1356749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547664" y="267494"/>
            <a:ext cx="7272808" cy="0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683789" y="228585"/>
            <a:ext cx="69206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 fontAlgn="auto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2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r>
              <a:rPr lang="uk-UA" sz="2400" dirty="0" smtClean="0">
                <a:latin typeface="Arial"/>
                <a:cs typeface="Arial"/>
              </a:rPr>
              <a:t>Механізми впровадження </a:t>
            </a:r>
            <a:r>
              <a:rPr lang="uk-UA" sz="2400" dirty="0">
                <a:latin typeface="Arial"/>
                <a:cs typeface="Arial"/>
              </a:rPr>
              <a:t>т</a:t>
            </a:r>
            <a:r>
              <a:rPr lang="uk-UA" sz="2400" dirty="0" smtClean="0">
                <a:latin typeface="Arial"/>
                <a:cs typeface="Arial"/>
              </a:rPr>
              <a:t>а дотримання правил поведінки мають </a:t>
            </a:r>
            <a:r>
              <a:rPr lang="uk-UA" sz="2400" u="sng" dirty="0" smtClean="0">
                <a:latin typeface="Arial"/>
                <a:cs typeface="Arial"/>
              </a:rPr>
              <a:t>ключове</a:t>
            </a:r>
            <a:r>
              <a:rPr lang="uk-UA" sz="2400" dirty="0" smtClean="0">
                <a:latin typeface="Arial"/>
                <a:cs typeface="Arial"/>
              </a:rPr>
              <a:t> значення </a:t>
            </a:r>
            <a:endParaRPr lang="uk-UA" sz="2400" dirty="0">
              <a:latin typeface="Arial"/>
              <a:cs typeface="Arial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547664" y="1059582"/>
            <a:ext cx="7272808" cy="0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4" name="Прямоугольник 3"/>
          <p:cNvSpPr/>
          <p:nvPr/>
        </p:nvSpPr>
        <p:spPr>
          <a:xfrm>
            <a:off x="1691680" y="4301683"/>
            <a:ext cx="6012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latin typeface="Arial"/>
                <a:cs typeface="Arial"/>
              </a:rPr>
              <a:t>“Якість </a:t>
            </a:r>
            <a:r>
              <a:rPr lang="uk-UA" i="1" dirty="0">
                <a:latin typeface="Arial"/>
                <a:cs typeface="Arial"/>
              </a:rPr>
              <a:t>навчання </a:t>
            </a:r>
            <a:r>
              <a:rPr lang="uk-UA" i="1" dirty="0" err="1">
                <a:latin typeface="Arial"/>
                <a:cs typeface="Arial"/>
              </a:rPr>
              <a:t>держслужбовців</a:t>
            </a:r>
            <a:r>
              <a:rPr lang="uk-UA" i="1" dirty="0">
                <a:latin typeface="Arial"/>
                <a:cs typeface="Arial"/>
              </a:rPr>
              <a:t> є значно нижчою у країнах з високим рівнем </a:t>
            </a:r>
            <a:r>
              <a:rPr lang="uk-UA" i="1" dirty="0" smtClean="0">
                <a:latin typeface="Arial"/>
                <a:cs typeface="Arial"/>
              </a:rPr>
              <a:t>корупції” </a:t>
            </a:r>
            <a:endParaRPr lang="ru-RU" i="1" dirty="0">
              <a:latin typeface="Arial"/>
              <a:cs typeface="Arial"/>
            </a:endParaRPr>
          </a:p>
        </p:txBody>
      </p:sp>
      <p:pic>
        <p:nvPicPr>
          <p:cNvPr id="17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875" y="4605875"/>
            <a:ext cx="1672605" cy="48615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1779662"/>
            <a:ext cx="1524000" cy="152400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1779662"/>
            <a:ext cx="1368152" cy="13681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64" y="1779662"/>
            <a:ext cx="1392188" cy="149496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27584" y="3291830"/>
            <a:ext cx="1289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Arial"/>
                <a:cs typeface="Arial"/>
              </a:rPr>
              <a:t>Правила</a:t>
            </a:r>
            <a:endParaRPr lang="ru-RU" sz="20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31840" y="3291830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defRPr sz="2800" b="1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algn="ctr"/>
            <a:r>
              <a:rPr lang="ru-RU" sz="2000" dirty="0" err="1"/>
              <a:t>Механізми</a:t>
            </a:r>
            <a:r>
              <a:rPr lang="ru-RU" sz="2000" dirty="0"/>
              <a:t> та </a:t>
            </a:r>
            <a:r>
              <a:rPr lang="ru-RU" sz="2000" dirty="0" err="1"/>
              <a:t>інструменти</a:t>
            </a:r>
            <a:endParaRPr lang="ru-RU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6372200" y="3291830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defRPr sz="2800" b="1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algn="ctr"/>
            <a:r>
              <a:rPr lang="ru-RU" sz="2000" dirty="0" err="1" smtClean="0"/>
              <a:t>Поведінка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22" name="Стрелка вправо 21"/>
          <p:cNvSpPr/>
          <p:nvPr/>
        </p:nvSpPr>
        <p:spPr>
          <a:xfrm>
            <a:off x="2483768" y="1995686"/>
            <a:ext cx="864096" cy="72008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5652120" y="2067694"/>
            <a:ext cx="864096" cy="72008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686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42" y="62872"/>
            <a:ext cx="1270757" cy="1356749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547664" y="267494"/>
            <a:ext cx="7272808" cy="0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11" name="Прямая соединительная линия 10"/>
          <p:cNvCxnSpPr/>
          <p:nvPr/>
        </p:nvCxnSpPr>
        <p:spPr>
          <a:xfrm>
            <a:off x="1547664" y="1059582"/>
            <a:ext cx="7272808" cy="0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solid"/>
          </a:ln>
          <a:effectLst/>
        </p:spPr>
      </p:cxnSp>
      <p:pic>
        <p:nvPicPr>
          <p:cNvPr id="23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57" y="1214324"/>
            <a:ext cx="775578" cy="72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566586" y="1244635"/>
            <a:ext cx="2622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smtClean="0">
                <a:solidFill>
                  <a:schemeClr val="tx2"/>
                </a:solidFill>
                <a:latin typeface="+mj-lt"/>
                <a:ea typeface="+mn-ea"/>
                <a:cs typeface="Arial" pitchFamily="34" charset="0"/>
              </a:rPr>
              <a:t>Сполучені Штати Америки</a:t>
            </a:r>
            <a:endParaRPr lang="uk-UA" sz="2000" b="1">
              <a:solidFill>
                <a:schemeClr val="tx2"/>
              </a:solidFill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4358" y="1964381"/>
            <a:ext cx="3564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Детальний та зрозумілий кодекс правил та політик з роз’ясненнями як себе поводити в різних ситуаціях</a:t>
            </a:r>
            <a:endParaRPr lang="uk-UA" dirty="0"/>
          </a:p>
        </p:txBody>
      </p:sp>
      <p:pic>
        <p:nvPicPr>
          <p:cNvPr id="26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978" y="1214324"/>
            <a:ext cx="775578" cy="720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603625" y="1327517"/>
            <a:ext cx="2622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smtClean="0">
                <a:solidFill>
                  <a:schemeClr val="tx2"/>
                </a:solidFill>
                <a:latin typeface="+mj-lt"/>
                <a:ea typeface="+mn-ea"/>
                <a:cs typeface="Arial" pitchFamily="34" charset="0"/>
              </a:rPr>
              <a:t>Естонія</a:t>
            </a:r>
            <a:endParaRPr lang="uk-UA" sz="2000" b="1">
              <a:solidFill>
                <a:schemeClr val="tx2"/>
              </a:solidFill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56043" y="1977635"/>
            <a:ext cx="3564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Інноваційні підходи до організації навчання (</a:t>
            </a:r>
            <a:r>
              <a:rPr lang="uk-UA" dirty="0" err="1" smtClean="0"/>
              <a:t>онлайн-тренінги</a:t>
            </a:r>
            <a:r>
              <a:rPr lang="uk-UA" dirty="0" smtClean="0"/>
              <a:t>, </a:t>
            </a:r>
            <a:r>
              <a:rPr lang="uk-UA" dirty="0" err="1" smtClean="0"/>
              <a:t>відео-ресурси</a:t>
            </a:r>
            <a:r>
              <a:rPr lang="uk-UA" dirty="0" smtClean="0"/>
              <a:t>)</a:t>
            </a:r>
            <a:endParaRPr lang="uk-UA" dirty="0"/>
          </a:p>
        </p:txBody>
      </p:sp>
      <p:sp>
        <p:nvSpPr>
          <p:cNvPr id="29" name="Rectangle 14"/>
          <p:cNvSpPr/>
          <p:nvPr/>
        </p:nvSpPr>
        <p:spPr>
          <a:xfrm>
            <a:off x="804274" y="3873084"/>
            <a:ext cx="37082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Знання кодексу етики та антикорупційних положень –частина щорічної оцінки діяльності </a:t>
            </a:r>
            <a:r>
              <a:rPr lang="uk-UA" dirty="0" err="1" smtClean="0"/>
              <a:t>держслужбовців</a:t>
            </a:r>
            <a:endParaRPr lang="uk-UA" dirty="0"/>
          </a:p>
        </p:txBody>
      </p:sp>
      <p:pic>
        <p:nvPicPr>
          <p:cNvPr id="30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957" y="3193726"/>
            <a:ext cx="775577" cy="720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566586" y="3341863"/>
            <a:ext cx="2622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smtClean="0">
                <a:solidFill>
                  <a:schemeClr val="tx2"/>
                </a:solidFill>
                <a:latin typeface="+mj-lt"/>
                <a:ea typeface="+mn-ea"/>
                <a:cs typeface="Arial" pitchFamily="34" charset="0"/>
              </a:rPr>
              <a:t>Данія</a:t>
            </a:r>
            <a:endParaRPr lang="uk-UA" sz="2000" b="1">
              <a:solidFill>
                <a:schemeClr val="tx2"/>
              </a:solidFill>
              <a:latin typeface="+mj-lt"/>
              <a:ea typeface="+mn-ea"/>
              <a:cs typeface="Arial" pitchFamily="34" charset="0"/>
            </a:endParaRPr>
          </a:p>
        </p:txBody>
      </p:sp>
      <p:pic>
        <p:nvPicPr>
          <p:cNvPr id="32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978" y="3193726"/>
            <a:ext cx="775577" cy="7200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03625" y="3338826"/>
            <a:ext cx="2622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tx2"/>
                </a:solidFill>
                <a:latin typeface="+mj-lt"/>
                <a:ea typeface="+mn-ea"/>
                <a:cs typeface="Arial" pitchFamily="34" charset="0"/>
              </a:rPr>
              <a:t>Туреччина</a:t>
            </a:r>
            <a:endParaRPr lang="uk-UA" sz="2000" b="1" dirty="0">
              <a:solidFill>
                <a:schemeClr val="tx2"/>
              </a:solidFill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34" name="Rectangle 19"/>
          <p:cNvSpPr/>
          <p:nvPr/>
        </p:nvSpPr>
        <p:spPr>
          <a:xfrm>
            <a:off x="4917160" y="4067677"/>
            <a:ext cx="3152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pc="-2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Обов’язкові регулярні тренінги</a:t>
            </a:r>
            <a:endParaRPr lang="uk-UA"/>
          </a:p>
        </p:txBody>
      </p:sp>
      <p:sp>
        <p:nvSpPr>
          <p:cNvPr id="2" name="TextBox 1"/>
          <p:cNvSpPr txBox="1"/>
          <p:nvPr/>
        </p:nvSpPr>
        <p:spPr>
          <a:xfrm>
            <a:off x="1619672" y="228585"/>
            <a:ext cx="6593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1F497D"/>
                </a:solidFill>
                <a:latin typeface="Arial"/>
                <a:cs typeface="Arial"/>
              </a:rPr>
              <a:t>Міжнародний досвід забезпечення </a:t>
            </a:r>
          </a:p>
          <a:p>
            <a:r>
              <a:rPr lang="uk-UA" sz="2400" b="1" dirty="0" smtClean="0">
                <a:solidFill>
                  <a:srgbClr val="1F497D"/>
                </a:solidFill>
                <a:latin typeface="Arial"/>
                <a:cs typeface="Arial"/>
              </a:rPr>
              <a:t>етичної поведінки державних службовців  </a:t>
            </a:r>
            <a:endParaRPr lang="uk-UA" sz="2400" b="1" dirty="0">
              <a:solidFill>
                <a:srgbClr val="1F497D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7927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42" y="62872"/>
            <a:ext cx="1270757" cy="1356749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547664" y="267494"/>
            <a:ext cx="7272808" cy="0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11" name="Прямая соединительная линия 10"/>
          <p:cNvCxnSpPr/>
          <p:nvPr/>
        </p:nvCxnSpPr>
        <p:spPr>
          <a:xfrm>
            <a:off x="1547664" y="1059582"/>
            <a:ext cx="7272808" cy="0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1619672" y="228585"/>
            <a:ext cx="72540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1F497D"/>
                </a:solidFill>
                <a:latin typeface="Arial"/>
                <a:cs typeface="Arial"/>
              </a:rPr>
              <a:t>В </a:t>
            </a:r>
            <a:r>
              <a:rPr lang="ru-RU" sz="2400" b="1" dirty="0" err="1">
                <a:solidFill>
                  <a:srgbClr val="1F497D"/>
                </a:solidFill>
                <a:latin typeface="Arial"/>
                <a:cs typeface="Arial"/>
              </a:rPr>
              <a:t>європейських</a:t>
            </a:r>
            <a:r>
              <a:rPr lang="ru-RU" sz="2400" b="1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lang="ru-RU" sz="2400" b="1" dirty="0" err="1">
                <a:solidFill>
                  <a:srgbClr val="1F497D"/>
                </a:solidFill>
                <a:latin typeface="Arial"/>
                <a:cs typeface="Arial"/>
              </a:rPr>
              <a:t>країнах</a:t>
            </a:r>
            <a:r>
              <a:rPr lang="ru-RU" sz="2400" b="1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lang="ru-RU" sz="2400" b="1" dirty="0" err="1">
                <a:solidFill>
                  <a:srgbClr val="1F497D"/>
                </a:solidFill>
                <a:latin typeface="Arial"/>
                <a:cs typeface="Arial"/>
              </a:rPr>
              <a:t>окремі</a:t>
            </a:r>
            <a:r>
              <a:rPr lang="ru-RU" sz="2400" b="1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lang="ru-RU" sz="2400" b="1" dirty="0" err="1">
                <a:solidFill>
                  <a:srgbClr val="1F497D"/>
                </a:solidFill>
                <a:latin typeface="Arial"/>
                <a:cs typeface="Arial"/>
              </a:rPr>
              <a:t>служби</a:t>
            </a:r>
            <a:r>
              <a:rPr lang="ru-RU" sz="2400" b="1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lang="ru-RU" sz="2400" b="1" dirty="0" err="1" smtClean="0">
                <a:solidFill>
                  <a:srgbClr val="1F497D"/>
                </a:solidFill>
                <a:latin typeface="Arial"/>
                <a:cs typeface="Arial"/>
              </a:rPr>
              <a:t>мають</a:t>
            </a:r>
            <a:endParaRPr lang="ru-RU" sz="2400" b="1" dirty="0" smtClean="0">
              <a:solidFill>
                <a:srgbClr val="1F497D"/>
              </a:solidFill>
              <a:latin typeface="Arial"/>
              <a:cs typeface="Arial"/>
            </a:endParaRPr>
          </a:p>
          <a:p>
            <a:r>
              <a:rPr lang="ru-RU" sz="2400" b="1" dirty="0" smtClean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lang="ru-RU" sz="2400" b="1" dirty="0">
                <a:solidFill>
                  <a:srgbClr val="1F497D"/>
                </a:solidFill>
                <a:latin typeface="Arial"/>
                <a:cs typeface="Arial"/>
              </a:rPr>
              <a:t>власні кодекси етики </a:t>
            </a:r>
          </a:p>
        </p:txBody>
      </p:sp>
      <p:pic>
        <p:nvPicPr>
          <p:cNvPr id="18" name="Code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672" y="771550"/>
            <a:ext cx="6661292" cy="374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79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5"/>
          <p:cNvCxnSpPr/>
          <p:nvPr/>
        </p:nvCxnSpPr>
        <p:spPr>
          <a:xfrm>
            <a:off x="1619672" y="987574"/>
            <a:ext cx="484940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7"/>
          <p:cNvCxnSpPr/>
          <p:nvPr/>
        </p:nvCxnSpPr>
        <p:spPr>
          <a:xfrm>
            <a:off x="1619672" y="216524"/>
            <a:ext cx="4849404" cy="12194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97968" y="216524"/>
            <a:ext cx="7195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uk-UA"/>
            </a:defPPr>
            <a:lvl1pPr>
              <a:defRPr sz="2000" b="1">
                <a:solidFill>
                  <a:srgbClr val="1F497D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О</a:t>
            </a:r>
            <a:r>
              <a:rPr lang="uk-UA" dirty="0" err="1" smtClean="0"/>
              <a:t>нлайн-тренінги</a:t>
            </a:r>
            <a:r>
              <a:rPr lang="uk-UA" dirty="0" smtClean="0"/>
              <a:t> </a:t>
            </a:r>
            <a:r>
              <a:rPr lang="uk-UA" dirty="0"/>
              <a:t>та тестування для усіх </a:t>
            </a:r>
            <a:r>
              <a:rPr lang="uk-UA" dirty="0" smtClean="0"/>
              <a:t>співробітників</a:t>
            </a:r>
          </a:p>
          <a:p>
            <a:r>
              <a:rPr lang="uk-UA" dirty="0" smtClean="0"/>
              <a:t> </a:t>
            </a:r>
            <a:r>
              <a:rPr lang="uk-UA" dirty="0"/>
              <a:t>виконавчої гілки влади США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63638"/>
            <a:ext cx="3960440" cy="3070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115" y="1059582"/>
            <a:ext cx="3935646" cy="263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18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5769</TotalTime>
  <Words>425</Words>
  <Application>Microsoft Macintosh PowerPoint</Application>
  <PresentationFormat>Экран (16:9)</PresentationFormat>
  <Paragraphs>93</Paragraphs>
  <Slides>13</Slides>
  <Notes>4</Notes>
  <HiddenSlides>0</HiddenSlides>
  <MMClips>2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Тема Office</vt:lpstr>
      <vt:lpstr>1_Тема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Anna Chukhay</cp:lastModifiedBy>
  <cp:revision>244</cp:revision>
  <cp:lastPrinted>2016-02-17T16:29:54Z</cp:lastPrinted>
  <dcterms:created xsi:type="dcterms:W3CDTF">2015-08-07T16:08:33Z</dcterms:created>
  <dcterms:modified xsi:type="dcterms:W3CDTF">2016-02-17T22:09:10Z</dcterms:modified>
</cp:coreProperties>
</file>