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6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68" y="-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52" name="Shape 52"/>
          <p:cNvSpPr>
            <a:spLocks noGrp="1"/>
          </p:cNvSpPr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</a:lstStyle>
          <a:p>
            <a:r>
              <a:t>–Johnny Appleseed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sb.gov.g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body" idx="13"/>
          </p:nvPr>
        </p:nvSpPr>
        <p:spPr>
          <a:xfrm>
            <a:off x="508000" y="3473450"/>
            <a:ext cx="7200900" cy="571500"/>
          </a:xfrm>
          <a:prstGeom prst="rect">
            <a:avLst/>
          </a:prstGeom>
        </p:spPr>
        <p:txBody>
          <a:bodyPr/>
          <a:lstStyle>
            <a:lvl1pPr>
              <a:defRPr sz="2800" i="0"/>
            </a:lvl1pPr>
          </a:lstStyle>
          <a:p>
            <a:r>
              <a:rPr smtClean="0"/>
              <a:t>Civil Service Bureau</a:t>
            </a:r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49833">
              <a:spcBef>
                <a:spcPts val="1200"/>
              </a:spcBef>
              <a:defRPr sz="5390"/>
            </a:lvl1pPr>
          </a:lstStyle>
          <a:p>
            <a:r>
              <a:rPr lang="en-US" b="1" dirty="0" smtClean="0"/>
              <a:t>Code of Conducts and Ethical Standard of Civil Servants in Georgia:</a:t>
            </a:r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Preparatory Framework and Experience of Georgia</a:t>
            </a:r>
            <a:endParaRPr/>
          </a:p>
        </p:txBody>
      </p:sp>
      <p:pic>
        <p:nvPicPr>
          <p:cNvPr id="136" name="LOGGO-eng (1)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8000" y="1219200"/>
            <a:ext cx="19177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558801" y="6781800"/>
            <a:ext cx="746760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hangingPunct="1">
              <a:defRPr/>
            </a:pPr>
            <a:r>
              <a:rPr lang="en-US" sz="2800" b="1" dirty="0" smtClean="0"/>
              <a:t>Irina </a:t>
            </a:r>
            <a:r>
              <a:rPr lang="en-US" sz="2800" b="1" dirty="0" err="1" smtClean="0"/>
              <a:t>Aghapishvili</a:t>
            </a:r>
            <a:endParaRPr lang="en-US" sz="2800" b="1" dirty="0" smtClean="0"/>
          </a:p>
          <a:p>
            <a:pPr algn="l" hangingPunct="1">
              <a:defRPr/>
            </a:pPr>
            <a:r>
              <a:rPr lang="en-US" sz="2800" dirty="0" smtClean="0"/>
              <a:t>Head of the Civil Service Institutional Set-up and Practice </a:t>
            </a:r>
            <a:r>
              <a:rPr lang="en-US" sz="2800" dirty="0" err="1" smtClean="0"/>
              <a:t>Generalisation</a:t>
            </a:r>
            <a:r>
              <a:rPr lang="en-US" sz="2800" dirty="0" smtClean="0"/>
              <a:t> Department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Thank you for Attention</a:t>
            </a:r>
            <a:r>
              <a:rPr lang="en-US" sz="6000" dirty="0" smtClean="0"/>
              <a:t>!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9779000" y="9144000"/>
            <a:ext cx="3225800" cy="609600"/>
          </a:xfrm>
          <a:prstGeom prst="rect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4" name="Picture 3" descr="LOGGO-eng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9600" y="8382000"/>
            <a:ext cx="1371600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445276"/>
            <a:ext cx="65024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haroni" pitchFamily="2" charset="-79"/>
              </a:rPr>
              <a:t>Irina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haroni" pitchFamily="2" charset="-79"/>
              </a:rPr>
              <a:t>Aghapishvili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haroni" pitchFamily="2" charset="-79"/>
            </a:endParaRPr>
          </a:p>
          <a:p>
            <a:pPr algn="l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georgia"/>
              </a:rPr>
              <a:t>Head of the Civil Service Institutional Set-up and Practice  </a:t>
            </a:r>
            <a:r>
              <a:rPr lang="en-US" sz="2000" dirty="0" err="1" smtClean="0">
                <a:solidFill>
                  <a:srgbClr val="000000"/>
                </a:solidFill>
                <a:latin typeface="georgia"/>
              </a:rPr>
              <a:t>Generalisation</a:t>
            </a:r>
            <a:r>
              <a:rPr lang="en-US" sz="2000" dirty="0" smtClean="0">
                <a:solidFill>
                  <a:srgbClr val="000000"/>
                </a:solidFill>
                <a:latin typeface="georgia"/>
              </a:rPr>
              <a:t> Department</a:t>
            </a:r>
          </a:p>
          <a:p>
            <a:pPr algn="l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Cambria" pitchFamily="18" charset="0"/>
                <a:cs typeface="Aharoni" pitchFamily="2" charset="-79"/>
              </a:rPr>
              <a:t>         iaghapishvili@csb.gov.ge</a:t>
            </a:r>
            <a:r>
              <a:rPr lang="en-US" dirty="0" smtClean="0">
                <a:solidFill>
                  <a:schemeClr val="tx1"/>
                </a:solidFill>
                <a:cs typeface="Aharoni" pitchFamily="2" charset="-79"/>
              </a:rPr>
              <a:t>                   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  <a:cs typeface="Aharoni" pitchFamily="2" charset="-79"/>
              </a:rPr>
              <a:t>                       +995 32 2192727</a:t>
            </a:r>
            <a:endParaRPr lang="ka-GE" dirty="0">
              <a:solidFill>
                <a:schemeClr val="tx1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Presentation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79000" y="9144000"/>
            <a:ext cx="3225800" cy="609600"/>
          </a:xfrm>
          <a:prstGeom prst="rect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4" name="Picture 3" descr="LOGGO-eng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69600" y="8382000"/>
            <a:ext cx="1371600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600" y="2614643"/>
            <a:ext cx="1203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>
                <a:latin typeface="Sylfaen" pitchFamily="18" charset="0"/>
              </a:rPr>
              <a:t> Background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>
                <a:latin typeface="Sylfaen" pitchFamily="18" charset="0"/>
              </a:rPr>
              <a:t> Project on Ethics</a:t>
            </a:r>
            <a:endParaRPr lang="ka-GE" sz="3200" dirty="0" smtClean="0">
              <a:latin typeface="Sylfae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>
                <a:latin typeface="Sylfaen" pitchFamily="18" charset="0"/>
              </a:rPr>
              <a:t> Activities Within the Project</a:t>
            </a:r>
            <a:endParaRPr lang="ka-GE" sz="3200" dirty="0" smtClean="0">
              <a:latin typeface="Sylfaen" pitchFamily="18" charset="0"/>
            </a:endParaRPr>
          </a:p>
          <a:p>
            <a:pPr marL="914400" indent="-112713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3200" dirty="0" smtClean="0">
                <a:latin typeface="Sylfaen" pitchFamily="18" charset="0"/>
              </a:rPr>
              <a:t> </a:t>
            </a:r>
            <a:r>
              <a:rPr lang="en-US" sz="3200" dirty="0" smtClean="0">
                <a:latin typeface="Sylfaen" pitchFamily="18" charset="0"/>
              </a:rPr>
              <a:t>Working Group</a:t>
            </a:r>
            <a:endParaRPr lang="ka-GE" sz="3200" dirty="0" smtClean="0">
              <a:latin typeface="Sylfaen" pitchFamily="18" charset="0"/>
            </a:endParaRPr>
          </a:p>
          <a:p>
            <a:pPr marL="804863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 smtClean="0">
                <a:latin typeface="Sylfaen" pitchFamily="18" charset="0"/>
              </a:rPr>
              <a:t> Handbook</a:t>
            </a:r>
            <a:endParaRPr lang="ka-GE" sz="3200" dirty="0" smtClean="0">
              <a:latin typeface="Sylfaen" pitchFamily="18" charset="0"/>
            </a:endParaRPr>
          </a:p>
          <a:p>
            <a:pPr marL="804863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 smtClean="0">
                <a:latin typeface="Sylfaen" pitchFamily="18" charset="0"/>
              </a:rPr>
              <a:t> </a:t>
            </a:r>
            <a:r>
              <a:rPr lang="en-US" sz="3200" dirty="0" err="1" smtClean="0">
                <a:latin typeface="Sylfaen" pitchFamily="18" charset="0"/>
              </a:rPr>
              <a:t>ToT</a:t>
            </a:r>
            <a:endParaRPr lang="en-US" sz="3200" dirty="0" smtClean="0">
              <a:latin typeface="Sylfaen" pitchFamily="18" charset="0"/>
            </a:endParaRPr>
          </a:p>
          <a:p>
            <a:pPr marL="804863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 smtClean="0">
                <a:latin typeface="Sylfaen" pitchFamily="18" charset="0"/>
              </a:rPr>
              <a:t> Training of Civil Servants</a:t>
            </a:r>
            <a:endParaRPr lang="ka-GE" sz="3200" dirty="0" smtClean="0">
              <a:latin typeface="Sylfae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ka-GE" sz="3200" dirty="0" smtClean="0">
                <a:latin typeface="Sylfaen" pitchFamily="18" charset="0"/>
              </a:rPr>
              <a:t> </a:t>
            </a:r>
            <a:r>
              <a:rPr lang="en-US" sz="3200" dirty="0" smtClean="0">
                <a:latin typeface="Sylfaen" pitchFamily="18" charset="0"/>
              </a:rPr>
              <a:t>Code of Ethics – Drafting and Preparation</a:t>
            </a:r>
            <a:endParaRPr lang="ka-GE" sz="3200" dirty="0" smtClean="0">
              <a:latin typeface="Sylfae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79000" y="9144000"/>
            <a:ext cx="3225800" cy="609600"/>
          </a:xfrm>
          <a:prstGeom prst="rect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4" name="Picture 3" descr="LOGGO-eng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9600" y="8382000"/>
            <a:ext cx="13716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8800" y="2514600"/>
            <a:ext cx="11887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0" algn="just"/>
            <a:r>
              <a:rPr lang="en-US" sz="4400" b="1" dirty="0" smtClean="0"/>
              <a:t>On 27th October 2015 the Parliament of Georgia adopted the Law of Georgia on Civil Service</a:t>
            </a:r>
          </a:p>
          <a:p>
            <a:pPr indent="-12700" algn="just"/>
            <a:endParaRPr lang="en-US" sz="3600" b="1" dirty="0" smtClean="0"/>
          </a:p>
          <a:p>
            <a:pPr indent="-12700" algn="just">
              <a:buFont typeface="Wingdings" pitchFamily="2" charset="2"/>
              <a:buChar char="v"/>
            </a:pPr>
            <a:r>
              <a:rPr lang="en-US" sz="3600" dirty="0" smtClean="0"/>
              <a:t>The Law fully enters into force from 1st January 2017 </a:t>
            </a:r>
          </a:p>
          <a:p>
            <a:pPr lvl="1" algn="just">
              <a:buFont typeface="Wingdings" pitchFamily="2" charset="2"/>
              <a:buChar char="v"/>
            </a:pPr>
            <a:endParaRPr lang="en-US" sz="3600" dirty="0" smtClean="0"/>
          </a:p>
          <a:p>
            <a:pPr lvl="1" algn="just">
              <a:buFont typeface="Wingdings" pitchFamily="2" charset="2"/>
              <a:buChar char="v"/>
            </a:pPr>
            <a:r>
              <a:rPr lang="en-US" sz="3600" dirty="0" smtClean="0"/>
              <a:t>The New Law Tasked the Government of Georgia with the adoption of the certain Primary and Secondary Legislation</a:t>
            </a:r>
            <a:endParaRPr lang="en-US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latin typeface="Sylfaen" pitchFamily="18" charset="0"/>
              </a:rPr>
              <a:t>Project on Ethics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79000" y="9144000"/>
            <a:ext cx="3225800" cy="609600"/>
          </a:xfrm>
          <a:prstGeom prst="rect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4" name="Picture 3" descr="LOGGO-eng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9600" y="8382000"/>
            <a:ext cx="1371600" cy="1371600"/>
          </a:xfrm>
          <a:prstGeom prst="rect">
            <a:avLst/>
          </a:prstGeom>
        </p:spPr>
      </p:pic>
      <p:pic>
        <p:nvPicPr>
          <p:cNvPr id="5" name="Picture 4" descr="dbb-akademie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6600" y="3283710"/>
            <a:ext cx="2441277" cy="739781"/>
          </a:xfrm>
          <a:prstGeom prst="rect">
            <a:avLst/>
          </a:prstGeom>
        </p:spPr>
      </p:pic>
      <p:pic>
        <p:nvPicPr>
          <p:cNvPr id="6" name="Picture 5" descr="ELdZ+GIZ_deutsch-geo_Flag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43257" y="4324755"/>
            <a:ext cx="2613315" cy="9330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2600" y="3048000"/>
            <a:ext cx="81534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ka-GE" sz="3600" dirty="0" smtClean="0">
                <a:latin typeface="Sylfaen" pitchFamily="18" charset="0"/>
              </a:rPr>
              <a:t> </a:t>
            </a:r>
            <a:r>
              <a:rPr lang="en-US" sz="3600" dirty="0" smtClean="0">
                <a:latin typeface="Sylfaen" pitchFamily="18" charset="0"/>
              </a:rPr>
              <a:t>Joint project of GIZ and the Civil Service Bureau of Georgia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en-US" sz="3600" dirty="0" smtClean="0">
              <a:latin typeface="Sylfae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4000" dirty="0" smtClean="0">
                <a:latin typeface="Sylfaen" pitchFamily="18" charset="0"/>
              </a:rPr>
              <a:t>Working group with a representatives of various central and non-governmental entities</a:t>
            </a:r>
          </a:p>
          <a:p>
            <a:pPr algn="just">
              <a:buFont typeface="Wingdings" pitchFamily="2" charset="2"/>
              <a:buChar char="v"/>
            </a:pPr>
            <a:endParaRPr lang="en-US" sz="2800" dirty="0" smtClean="0">
              <a:latin typeface="Sylfae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800" dirty="0" smtClean="0">
              <a:latin typeface="Sylfae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 smtClean="0">
                <a:latin typeface="Sylfaen" pitchFamily="18" charset="0"/>
              </a:rPr>
              <a:t>Implemented Activities</a:t>
            </a:r>
            <a:r>
              <a:rPr lang="ka-GE" sz="7200" b="1" dirty="0" smtClean="0">
                <a:latin typeface="Sylfaen" pitchFamily="18" charset="0"/>
              </a:rPr>
              <a:t>:</a:t>
            </a:r>
            <a:br>
              <a:rPr lang="ka-GE" sz="7200" b="1" dirty="0" smtClean="0">
                <a:latin typeface="Sylfaen" pitchFamily="18" charset="0"/>
              </a:rPr>
            </a:b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Ethics Handbook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79000" y="9144000"/>
            <a:ext cx="3225800" cy="609600"/>
          </a:xfrm>
          <a:prstGeom prst="rect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4" name="Picture 3" descr="LOGGO-eng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9600" y="8382000"/>
            <a:ext cx="1371600" cy="1371600"/>
          </a:xfrm>
          <a:prstGeom prst="rect">
            <a:avLst/>
          </a:prstGeom>
        </p:spPr>
      </p:pic>
      <p:pic>
        <p:nvPicPr>
          <p:cNvPr id="5" name="Picture 4" descr="მოსაწვევი_e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801" y="2971800"/>
            <a:ext cx="6015376" cy="426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07200" y="3048000"/>
            <a:ext cx="5867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 smtClean="0">
                <a:latin typeface="Sylfaen" pitchFamily="18" charset="0"/>
              </a:rPr>
              <a:t> Development of the Handbook on Ethics ( publishing on the official web page of the Civil Service Bureau </a:t>
            </a:r>
            <a:r>
              <a:rPr lang="en-US" sz="2800" dirty="0" smtClean="0">
                <a:latin typeface="Sylfaen" pitchFamily="18" charset="0"/>
                <a:hlinkClick r:id="rId4"/>
              </a:rPr>
              <a:t>www.csb.gov.ge</a:t>
            </a:r>
            <a:r>
              <a:rPr lang="en-US" sz="2800" dirty="0" smtClean="0">
                <a:latin typeface="Sylfaen" pitchFamily="18" charset="0"/>
              </a:rPr>
              <a:t> )</a:t>
            </a:r>
            <a:endParaRPr lang="ka-GE" sz="2800" dirty="0" smtClean="0">
              <a:latin typeface="Sylfaen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ka-GE" sz="2800" dirty="0" smtClean="0">
                <a:latin typeface="Sylfaen" pitchFamily="18" charset="0"/>
              </a:rPr>
              <a:t> </a:t>
            </a:r>
            <a:r>
              <a:rPr lang="en-US" sz="2800" dirty="0" smtClean="0">
                <a:latin typeface="Sylfaen" pitchFamily="18" charset="0"/>
              </a:rPr>
              <a:t>The so called “read with pencil” format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 smtClean="0">
                <a:latin typeface="Sylfaen" pitchFamily="18" charset="0"/>
              </a:rPr>
              <a:t> Contains exercises, activities, instructions and situational analysis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 smtClean="0">
                <a:latin typeface="Sylfaen" pitchFamily="18" charset="0"/>
              </a:rPr>
              <a:t> Developed through the interactive method by the Civil Servants, Experts and other trainers </a:t>
            </a:r>
            <a:endParaRPr lang="en-US" sz="2800" dirty="0">
              <a:latin typeface="Sylfae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 smtClean="0">
                <a:latin typeface="Sylfaen" pitchFamily="18" charset="0"/>
              </a:rPr>
              <a:t>Implemented Activities</a:t>
            </a:r>
            <a:r>
              <a:rPr lang="ka-GE" sz="7200" b="1" dirty="0" smtClean="0">
                <a:latin typeface="Sylfaen" pitchFamily="18" charset="0"/>
              </a:rPr>
              <a:t>:</a:t>
            </a:r>
            <a:br>
              <a:rPr lang="ka-GE" sz="7200" b="1" dirty="0" smtClean="0">
                <a:latin typeface="Sylfaen" pitchFamily="18" charset="0"/>
              </a:rPr>
            </a:b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Curriculum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79000" y="9144000"/>
            <a:ext cx="3225800" cy="609600"/>
          </a:xfrm>
          <a:prstGeom prst="rect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4" name="Picture 3" descr="LOGGO-eng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9600" y="8382000"/>
            <a:ext cx="1371600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600" y="2819400"/>
            <a:ext cx="7696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4400" dirty="0" smtClean="0">
                <a:latin typeface="Sylfaen" pitchFamily="18" charset="0"/>
              </a:rPr>
              <a:t> Development of curriculum for trainers by the project participants;</a:t>
            </a:r>
            <a:endParaRPr lang="ka-GE" sz="4400" dirty="0" smtClean="0">
              <a:latin typeface="Sylfaen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4400" dirty="0" smtClean="0">
                <a:latin typeface="Sylfaen" pitchFamily="18" charset="0"/>
              </a:rPr>
              <a:t>Detailed Schedule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4400" dirty="0" smtClean="0">
                <a:latin typeface="Sylfaen" pitchFamily="18" charset="0"/>
              </a:rPr>
              <a:t>Manual for the Trainers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4400" dirty="0" smtClean="0">
                <a:latin typeface="Sylfaen" pitchFamily="18" charset="0"/>
              </a:rPr>
              <a:t>Resources for conducting a training (“Trainers Kit”)</a:t>
            </a:r>
            <a:endParaRPr lang="en-US" sz="4400" dirty="0">
              <a:latin typeface="Sylfaen" pitchFamily="18" charset="0"/>
            </a:endParaRPr>
          </a:p>
        </p:txBody>
      </p:sp>
      <p:pic>
        <p:nvPicPr>
          <p:cNvPr id="6" name="Picture 5" descr="10-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8800" y="4191000"/>
            <a:ext cx="4334933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latin typeface="Sylfaen" pitchFamily="18" charset="0"/>
              </a:rPr>
              <a:t>Implemented Activities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79000" y="9144000"/>
            <a:ext cx="3225800" cy="609600"/>
          </a:xfrm>
          <a:prstGeom prst="rect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4" name="Picture 3" descr="LOGGO-eng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9600" y="8382000"/>
            <a:ext cx="1371600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8800" y="3124200"/>
            <a:ext cx="1203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4000" dirty="0" err="1" smtClean="0">
                <a:latin typeface="Sylfaen" pitchFamily="18" charset="0"/>
              </a:rPr>
              <a:t>dbb</a:t>
            </a:r>
            <a:r>
              <a:rPr lang="en-US" sz="4000" dirty="0" smtClean="0">
                <a:latin typeface="Sylfaen" pitchFamily="18" charset="0"/>
              </a:rPr>
              <a:t> Academy experts trained seven Georgian trainers </a:t>
            </a:r>
          </a:p>
          <a:p>
            <a:pPr marL="344488" indent="-344488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4000" dirty="0" smtClean="0">
                <a:latin typeface="Sylfaen" pitchFamily="18" charset="0"/>
              </a:rPr>
              <a:t>Detailed training agenda was developed within the Training of Trainers (</a:t>
            </a:r>
            <a:r>
              <a:rPr lang="en-US" sz="4000" dirty="0" err="1" smtClean="0">
                <a:latin typeface="Sylfaen" pitchFamily="18" charset="0"/>
              </a:rPr>
              <a:t>ToT</a:t>
            </a:r>
            <a:r>
              <a:rPr lang="en-US" sz="4000" dirty="0" smtClean="0">
                <a:latin typeface="Sylfaen" pitchFamily="18" charset="0"/>
              </a:rPr>
              <a:t>) </a:t>
            </a:r>
          </a:p>
          <a:p>
            <a:pPr marL="344488" indent="-344488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4000" dirty="0" smtClean="0">
                <a:latin typeface="Sylfaen" pitchFamily="18" charset="0"/>
              </a:rPr>
              <a:t>Groups of Trainers were Formed </a:t>
            </a:r>
          </a:p>
          <a:p>
            <a:pPr marL="344488" indent="-344488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4000" dirty="0" smtClean="0">
                <a:latin typeface="Sylfaen" pitchFamily="18" charset="0"/>
              </a:rPr>
              <a:t>Participation Certificates were awarded</a:t>
            </a:r>
          </a:p>
          <a:p>
            <a:pPr marL="344488" indent="-344488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ka-GE" sz="4000" dirty="0" smtClean="0">
              <a:latin typeface="Sylfae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Trainings in Ethics and Code of Conduct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79000" y="9144000"/>
            <a:ext cx="3225800" cy="609600"/>
          </a:xfrm>
          <a:prstGeom prst="rect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4" name="Picture 3" descr="LOGGO-eng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9600" y="8382000"/>
            <a:ext cx="1371600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8800" y="3352800"/>
            <a:ext cx="12039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4000" dirty="0" smtClean="0">
                <a:latin typeface="Sylfaen" pitchFamily="18" charset="0"/>
              </a:rPr>
              <a:t>Trainings for All Line Ministries</a:t>
            </a:r>
          </a:p>
          <a:p>
            <a:pPr marL="344488" indent="-344488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4000" dirty="0" smtClean="0">
                <a:latin typeface="Sylfaen" pitchFamily="18" charset="0"/>
              </a:rPr>
              <a:t>Administration of the Government and President </a:t>
            </a:r>
          </a:p>
          <a:p>
            <a:pPr marL="344488" indent="-344488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4000" dirty="0" smtClean="0">
                <a:latin typeface="Sylfaen" pitchFamily="18" charset="0"/>
              </a:rPr>
              <a:t>Local Self-governmental Institutions</a:t>
            </a:r>
          </a:p>
          <a:p>
            <a:pPr marL="344488" indent="-344488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en-US" sz="4000" dirty="0" smtClean="0">
              <a:latin typeface="Sylfaen" pitchFamily="18" charset="0"/>
            </a:endParaRPr>
          </a:p>
          <a:p>
            <a:pPr marL="344488" indent="-344488" algn="just">
              <a:spcBef>
                <a:spcPts val="1200"/>
              </a:spcBef>
              <a:spcAft>
                <a:spcPts val="1200"/>
              </a:spcAft>
            </a:pPr>
            <a:r>
              <a:rPr lang="en-US" sz="4000" dirty="0" smtClean="0">
                <a:latin typeface="Sylfaen" pitchFamily="18" charset="0"/>
              </a:rPr>
              <a:t>   </a:t>
            </a:r>
            <a:r>
              <a:rPr lang="en-US" sz="3200" dirty="0" smtClean="0">
                <a:latin typeface="Sylfaen" pitchFamily="18" charset="0"/>
              </a:rPr>
              <a:t>During the Year 2015 more than 350 civil servants were trained</a:t>
            </a:r>
            <a:endParaRPr lang="en-US" sz="4000" dirty="0" smtClean="0">
              <a:latin typeface="Sylfaen" pitchFamily="18" charset="0"/>
            </a:endParaRPr>
          </a:p>
          <a:p>
            <a:pPr marL="344488" indent="-344488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ka-GE" sz="4000" dirty="0" smtClean="0">
              <a:latin typeface="Sylfae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Code of Ethics – Drafting and Preparation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79000" y="9144000"/>
            <a:ext cx="3225800" cy="609600"/>
          </a:xfrm>
          <a:prstGeom prst="rect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4" name="Picture 3" descr="LOGGO-eng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9600" y="8382000"/>
            <a:ext cx="1371600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8800" y="3124200"/>
            <a:ext cx="1203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4000" dirty="0" smtClean="0">
                <a:latin typeface="Sylfaen" pitchFamily="18" charset="0"/>
              </a:rPr>
              <a:t>Working Group </a:t>
            </a:r>
          </a:p>
          <a:p>
            <a:pPr marL="344488" indent="-344488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4000" dirty="0" smtClean="0">
                <a:latin typeface="Sylfaen" pitchFamily="18" charset="0"/>
              </a:rPr>
              <a:t>Draft Code of Ethics and Code of Conduct</a:t>
            </a:r>
          </a:p>
          <a:p>
            <a:pPr marL="344488" indent="-344488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4000" dirty="0" smtClean="0">
                <a:latin typeface="Sylfaen" pitchFamily="18" charset="0"/>
              </a:rPr>
              <a:t>SIGMA Recommendations </a:t>
            </a:r>
          </a:p>
          <a:p>
            <a:pPr marL="344488" indent="-344488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4000" dirty="0" smtClean="0">
                <a:latin typeface="Sylfaen" pitchFamily="18" charset="0"/>
              </a:rPr>
              <a:t>Public Discussions</a:t>
            </a:r>
          </a:p>
          <a:p>
            <a:pPr marL="344488" indent="-344488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4000" dirty="0" smtClean="0">
                <a:latin typeface="Sylfaen" pitchFamily="18" charset="0"/>
              </a:rPr>
              <a:t>Adoption</a:t>
            </a:r>
            <a:endParaRPr lang="ka-GE" sz="4000" dirty="0" smtClean="0">
              <a:latin typeface="Sylfae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330</Words>
  <PresentationFormat>Custom</PresentationFormat>
  <Paragraphs>55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New_Template4</vt:lpstr>
      <vt:lpstr>Code of Conducts and Ethical Standard of Civil Servants in Georgia:</vt:lpstr>
      <vt:lpstr>In this Presentation</vt:lpstr>
      <vt:lpstr>Background</vt:lpstr>
      <vt:lpstr>Project on Ethics</vt:lpstr>
      <vt:lpstr>Implemented Activities: Ethics Handbook</vt:lpstr>
      <vt:lpstr>Implemented Activities: Curriculum</vt:lpstr>
      <vt:lpstr>Implemented Activities</vt:lpstr>
      <vt:lpstr>Trainings in Ethics and Code of Conduct</vt:lpstr>
      <vt:lpstr>Code of Ethics – Drafting and Preparation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and Implementing Civil Service Legislation</dc:title>
  <dc:creator>Irina Aghapishvili</dc:creator>
  <cp:lastModifiedBy>iaghapishvili</cp:lastModifiedBy>
  <cp:revision>12</cp:revision>
  <dcterms:modified xsi:type="dcterms:W3CDTF">2016-02-15T07:38:13Z</dcterms:modified>
</cp:coreProperties>
</file>