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91" r:id="rId4"/>
    <p:sldId id="294" r:id="rId5"/>
    <p:sldId id="298" r:id="rId6"/>
    <p:sldId id="296" r:id="rId7"/>
    <p:sldId id="297" r:id="rId8"/>
    <p:sldId id="293" r:id="rId9"/>
    <p:sldId id="292" r:id="rId10"/>
    <p:sldId id="281" r:id="rId11"/>
    <p:sldId id="259" r:id="rId12"/>
    <p:sldId id="269" r:id="rId13"/>
    <p:sldId id="276" r:id="rId14"/>
    <p:sldId id="277" r:id="rId15"/>
  </p:sldIdLst>
  <p:sldSz cx="9144000" cy="5143500" type="screen16x9"/>
  <p:notesSz cx="67945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100" d="100"/>
          <a:sy n="100" d="100"/>
        </p:scale>
        <p:origin x="-702" y="-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faq.h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39751864531991E-2"/>
          <c:y val="0.26174162512679766"/>
          <c:w val="0.96111111111111114"/>
          <c:h val="0.50387959035140362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10"/>
          </c:dPt>
          <c:dLbls>
            <c:dLbl>
              <c:idx val="0"/>
              <c:layout>
                <c:manualLayout>
                  <c:x val="-2.8456514344876949E-2"/>
                  <c:y val="7.88265016531183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  </a:t>
                    </a:r>
                  </a:p>
                  <a:p>
                    <a:r>
                      <a:rPr lang="ru-RU" dirty="0" smtClean="0"/>
                      <a:t>1-3 </a:t>
                    </a:r>
                    <a:r>
                      <a:rPr lang="en-US" dirty="0" err="1" smtClean="0"/>
                      <a:t>CAdP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3315786918209978E-2"/>
                  <c:y val="-0.2420960514645875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GB"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76%</a:t>
                    </a:r>
                    <a:r>
                      <a:rPr lang="ru-RU" dirty="0" smtClean="0"/>
                      <a:t> 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GB"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4-7</a:t>
                    </a:r>
                    <a:r>
                      <a:rPr lang="en-US" sz="1800" b="0" i="0" baseline="0" dirty="0" err="1" smtClean="0">
                        <a:effectLst/>
                      </a:rPr>
                      <a:t>CAdP</a:t>
                    </a:r>
                    <a:endParaRPr lang="en-US" sz="1800" b="0" i="0" baseline="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lang="en-GB"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4176751283300553E-3"/>
                  <c:y val="-3.648083543688271E-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Sheet4!$C$18:$C$20</c:f>
              <c:strCache>
                <c:ptCount val="3"/>
                <c:pt idx="0">
                  <c:v> 1-3TƏSNİFAT VƏZİFƏLƏRDƏ ÇALIŞAN DÖVLƏT QULLUQÇULARI</c:v>
                </c:pt>
                <c:pt idx="1">
                  <c:v> 4-7 TƏSNİFAT VƏZİFƏLƏRDƏ ÇALIŞAN DÖVLƏT QULLUQÇULARI</c:v>
                </c:pt>
                <c:pt idx="2">
                  <c:v>YARDIMÇI VƏZİFƏLƏRDƏ ÇALIŞAN DÖVLƏT QULLUQÇULARI</c:v>
                </c:pt>
              </c:strCache>
            </c:strRef>
          </c:cat>
          <c:val>
            <c:numRef>
              <c:f>Sheet4!$D$18:$D$20</c:f>
              <c:numCache>
                <c:formatCode>0.0</c:formatCode>
                <c:ptCount val="3"/>
                <c:pt idx="0">
                  <c:v>3.7260181756984179</c:v>
                </c:pt>
                <c:pt idx="1">
                  <c:v>76.031639178727701</c:v>
                </c:pt>
                <c:pt idx="2">
                  <c:v>20.242342645573828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0.04541</cdr:x>
      <cdr:y>0.77039</cdr:y>
    </cdr:from>
    <cdr:to>
      <cdr:x>0.88933</cdr:x>
      <cdr:y>0.89959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588" y="3486851"/>
          <a:ext cx="6552658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 accordance with law civil servants are </a:t>
          </a:r>
          <a:r>
            <a:rPr lang="en-US" sz="1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employees of the apparatus of the </a:t>
          </a:r>
          <a:r>
            <a:rPr lang="en-US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legislative, </a:t>
          </a:r>
          <a:r>
            <a:rPr lang="en-US" sz="1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executive, judicial </a:t>
          </a:r>
          <a:r>
            <a:rPr lang="en-US" sz="1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powers.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32CDA-ACEB-49C1-BB77-7EE51F2BA397}" type="datetimeFigureOut">
              <a:rPr lang="az-Latn-AZ" smtClean="0"/>
              <a:pPr/>
              <a:t>16.02.2016</a:t>
            </a:fld>
            <a:endParaRPr lang="az-Latn-A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CCB49-97B9-457A-AC47-CA150CDED149}" type="slidenum">
              <a:rPr lang="az-Latn-AZ" smtClean="0"/>
              <a:pPr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74748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E788-C6BA-45C2-9446-A9970EDCB8A2}" type="datetimeFigureOut">
              <a:rPr lang="az-Latn-AZ" smtClean="0"/>
              <a:pPr/>
              <a:t>16.02.2016</a:t>
            </a:fld>
            <a:endParaRPr lang="az-Lat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Lat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F2CBB-BD2A-4D00-982D-6FDB50259B49}" type="slidenum">
              <a:rPr lang="az-Latn-AZ" smtClean="0"/>
              <a:pPr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407009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2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8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3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7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5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8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6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5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3FD8-FB31-4E33-B4AD-93461720BFB6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CE4F-A6AE-4FBE-B0D2-C6732CD157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68391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ivil service reforms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improving the efficiency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transparency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Civil Service in Azerbaijan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141964" y="3435846"/>
            <a:ext cx="86785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Afag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Huseyn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dos.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 head of the department, Civil Service Commission under The President of Azerbaijan Republic</a:t>
            </a:r>
          </a:p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a.huseyn@csc.gov.az</a:t>
            </a:r>
            <a:endParaRPr lang="az-Latn-AZ" sz="16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778002"/>
              </p:ext>
            </p:extLst>
          </p:nvPr>
        </p:nvGraphicFramePr>
        <p:xfrm>
          <a:off x="691052" y="493937"/>
          <a:ext cx="7764549" cy="452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1000100" y="483518"/>
            <a:ext cx="7643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US" sz="2160" b="1" i="0" u="none" strike="noStrike" kern="1200" baseline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en-US" dirty="0" smtClean="0">
                <a:solidFill>
                  <a:srgbClr val="C00000"/>
                </a:solidFill>
              </a:rPr>
              <a:t>Amount of </a:t>
            </a:r>
            <a:r>
              <a:rPr lang="en-US" dirty="0">
                <a:solidFill>
                  <a:srgbClr val="C00000"/>
                </a:solidFill>
              </a:rPr>
              <a:t>civil servants in Azerbaijan for </a:t>
            </a:r>
            <a:r>
              <a:rPr lang="en-US" dirty="0" smtClean="0">
                <a:solidFill>
                  <a:srgbClr val="C00000"/>
                </a:solidFill>
              </a:rPr>
              <a:t>2015 </a:t>
            </a:r>
            <a:r>
              <a:rPr lang="en-US" dirty="0">
                <a:solidFill>
                  <a:srgbClr val="C00000"/>
                </a:solidFill>
              </a:rPr>
              <a:t>is 30108 person, </a:t>
            </a:r>
            <a:r>
              <a:rPr lang="en-US" dirty="0" smtClean="0">
                <a:solidFill>
                  <a:srgbClr val="C00000"/>
                </a:solidFill>
              </a:rPr>
              <a:t>among them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7544" y="699542"/>
            <a:ext cx="8212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Service Commission was established according to the decree No 180 of the </a:t>
            </a:r>
            <a:r>
              <a:rPr lang="en-US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President from </a:t>
            </a:r>
            <a:r>
              <a:rPr lang="en-US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January 19, 2005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13" y="1503989"/>
            <a:ext cx="2381124" cy="24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015" y="1510643"/>
            <a:ext cx="2366114" cy="243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949116"/>
            <a:ext cx="82809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Service Commission </a:t>
            </a:r>
            <a:r>
              <a:rPr lang="en-US" sz="1400" b="1" dirty="0" smtClean="0">
                <a:solidFill>
                  <a:srgbClr val="4244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</a:t>
            </a:r>
            <a:r>
              <a:rPr lang="en-US" sz="1400" b="1" dirty="0">
                <a:solidFill>
                  <a:srgbClr val="4244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central executive power body </a:t>
            </a:r>
            <a:r>
              <a:rPr lang="en-US" sz="1400" b="1" dirty="0" smtClean="0">
                <a:solidFill>
                  <a:srgbClr val="4244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which is </a:t>
            </a:r>
            <a:r>
              <a:rPr lang="en-US" sz="1400" b="1" dirty="0">
                <a:solidFill>
                  <a:srgbClr val="4244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under direct subordination of the President and reports to the President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4244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212" y="119634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1" dirty="0" smtClean="0">
                <a:solidFill>
                  <a:srgbClr val="FF0000"/>
                </a:solidFill>
              </a:rPr>
              <a:t>    Basic </a:t>
            </a:r>
            <a:r>
              <a:rPr lang="en-US" sz="2400" b="1" dirty="0">
                <a:solidFill>
                  <a:srgbClr val="FF0000"/>
                </a:solidFill>
              </a:rPr>
              <a:t>function possibilities of register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56494"/>
            <a:ext cx="4824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Automation of storage and display of information about civil servants and public positions;</a:t>
            </a:r>
          </a:p>
          <a:p>
            <a:pPr fontAlgn="base">
              <a:buFont typeface="Arial"/>
              <a:buChar char="•"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Automation of changes in the register of civil servants with the change of personal information of civil servant;</a:t>
            </a:r>
          </a:p>
          <a:p>
            <a:pPr fontAlgn="base">
              <a:buFont typeface="Arial"/>
              <a:buChar char="•"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 the legality of the changes in the register of civil servants;</a:t>
            </a:r>
          </a:p>
          <a:p>
            <a:pPr fontAlgn="base"/>
            <a:endParaRPr lang="en-US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Automation of vacant positions</a:t>
            </a:r>
          </a:p>
          <a:p>
            <a:pPr fontAlgn="base">
              <a:buFont typeface="Arial"/>
              <a:buChar char="•"/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Automation of forming and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printing out statements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register of civil servants </a:t>
            </a:r>
          </a:p>
        </p:txBody>
      </p:sp>
      <p:pic>
        <p:nvPicPr>
          <p:cNvPr id="4" name="Picture 3" descr="Z:\Sevinc_Israfilova\Reye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150940"/>
            <a:ext cx="2636783" cy="352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444870" y="411512"/>
            <a:ext cx="815957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b="1" dirty="0">
              <a:solidFill>
                <a:srgbClr val="43808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Maintenance of the Civil Servant Register together 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Service Commission </a:t>
            </a:r>
            <a:r>
              <a:rPr lang="en-US" sz="1500" b="1" dirty="0" smtClean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 </a:t>
            </a:r>
            <a:r>
              <a:rPr lang="en-US" sz="1500" b="1" dirty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500" b="1" dirty="0" smtClean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Administration </a:t>
            </a:r>
            <a:r>
              <a:rPr lang="en-US" sz="1500" b="1" dirty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the President</a:t>
            </a:r>
          </a:p>
        </p:txBody>
      </p:sp>
    </p:spTree>
    <p:extLst>
      <p:ext uri="{BB962C8B-B14F-4D97-AF65-F5344CB8AC3E}">
        <p14:creationId xmlns:p14="http://schemas.microsoft.com/office/powerpoint/2010/main" val="466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528" y="699542"/>
            <a:ext cx="82826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z-Latn-AZ" sz="2000" b="1" dirty="0" smtClean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b="1" dirty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Development of Civil </a:t>
            </a:r>
            <a:r>
              <a:rPr lang="en-US" sz="2000" b="1" dirty="0" smtClean="0">
                <a:solidFill>
                  <a:srgbClr val="30309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Servants</a:t>
            </a:r>
            <a:endParaRPr lang="ru-RU" sz="700" b="1" dirty="0" smtClean="0">
              <a:solidFill>
                <a:srgbClr val="30309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8163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Coordination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state bodies’ activities</a:t>
            </a:r>
          </a:p>
          <a:p>
            <a:pPr marL="538163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az-Latn-AZ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Analyze training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 </a:t>
            </a:r>
            <a:r>
              <a:rPr lang="en-US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civil servants and development of training strategy</a:t>
            </a:r>
          </a:p>
          <a:p>
            <a:pPr marL="538163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Organization of short-term trainings and study visits on administration field, etc. </a:t>
            </a:r>
          </a:p>
          <a:p>
            <a:pPr marL="538163" indent="-18256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az-Latn-AZ" sz="16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3" descr="Untitl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08572"/>
            <a:ext cx="2400122" cy="22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Y:\Asef Eliyev\Stend uchun Fotolar\DSC_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6633"/>
            <a:ext cx="2520280" cy="22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:\NERMIN\PHOTO-since2006\Foto_regionlar\Sheki\Sheki 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505182"/>
            <a:ext cx="2642636" cy="221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2175416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870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41861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Direction of the reform in civil service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az-Latn-AZ" sz="24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Administrative and legislative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improvement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regulatory-legal framework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development civil service code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increasing control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strengthening the principles of meritocracy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Institutional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optimization of the structure and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number of CS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merging PB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418" y="1020884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Law of the Republic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Azerbaijan “on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Civil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Service” was adopted  on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of July in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2000 .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Law of the Republic of Azerbaijan “on F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ighting against Corruption” was adopted on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January in 2004 and came into force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Law of the Republic of Azerbaijan “on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Rules of Ethics Conduct of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ivil  Servants” was adopted on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May in 2007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Law of the Republic of Azerbaijan “on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 Appeal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adopted on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b="1" baseline="30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September in 2015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Anti-Corruption Action Plan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2012-2015)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6272" y="442211"/>
            <a:ext cx="4934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Legal Basis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79233"/>
              </p:ext>
            </p:extLst>
          </p:nvPr>
        </p:nvGraphicFramePr>
        <p:xfrm>
          <a:off x="107504" y="1131590"/>
          <a:ext cx="86106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0"/>
                <a:gridCol w="46482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Prosecutor’s Office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Justice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State Border Service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National Security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State Migration Service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Defense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State field-chasseur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Emergency Situations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State Custom Committee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Internal Affairs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413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National Bank of the Republic of Azerbaijan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303090"/>
                          </a:solidFill>
                        </a:rPr>
                        <a:t>Ministry of Taxes</a:t>
                      </a:r>
                      <a:endParaRPr lang="en-US" sz="2400" dirty="0" smtClean="0">
                        <a:solidFill>
                          <a:srgbClr val="30309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0">
                <a:tc vMerge="1">
                  <a:txBody>
                    <a:bodyPr/>
                    <a:lstStyle/>
                    <a:p>
                      <a:endParaRPr lang="az-Latn-AZ" sz="2000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Ministry of Foreign Affairs</a:t>
                      </a:r>
                      <a:endParaRPr lang="az-Latn-AZ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750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State bodies </a:t>
            </a:r>
            <a:r>
              <a:rPr lang="en-US" sz="3200" b="1" dirty="0">
                <a:solidFill>
                  <a:srgbClr val="303090"/>
                </a:solidFill>
              </a:rPr>
              <a:t>(Special type)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-1068" y="-92546"/>
            <a:ext cx="9141346" cy="523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534356"/>
              </p:ext>
            </p:extLst>
          </p:nvPr>
        </p:nvGraphicFramePr>
        <p:xfrm>
          <a:off x="198224" y="1099652"/>
          <a:ext cx="8750206" cy="35790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80027"/>
                <a:gridCol w="7770179"/>
              </a:tblGrid>
              <a:tr h="124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 body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Superior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Parliament, Constitutional Court, Cabinet of Ministers and  Administration of President,</a:t>
                      </a:r>
                      <a:r>
                        <a:rPr lang="en-US" sz="1050" b="0" kern="120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Supreme Court</a:t>
                      </a:r>
                      <a:endParaRPr lang="en-US" sz="1050" b="0" dirty="0" smtClean="0">
                        <a:solidFill>
                          <a:srgbClr val="30309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1200" b="1" kern="1200" baseline="300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st</a:t>
                      </a:r>
                      <a:r>
                        <a:rPr lang="en-US" sz="1050" b="1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Chamber of Accounts, Judicial-Law Council, Ombudsman of RA*; Parliament of NAR**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</a:tr>
              <a:tr h="561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200" b="1" kern="1200" baseline="300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nd</a:t>
                      </a:r>
                      <a:endParaRPr lang="en-US" sz="1200" b="1" dirty="0" smtClean="0">
                        <a:solidFill>
                          <a:srgbClr val="303090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Supreme Court, Cabinet of Ministers, Ombudsman NAR; Appeal Courts, Central Election Commission, Anti-Corruption Commission, National TV and Radio Council and Central Executive Bodies of 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200" b="1" kern="1200" baseline="300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rd</a:t>
                      </a: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 Services and Agencies under the Central Executive Bodies, Regional Centers of Ombudsman, Specialized Courts of RA; Central Election Commission, TV and Radio Council and Central Executive Bodies of NAR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</a:tr>
              <a:tr h="527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4</a:t>
                      </a:r>
                      <a:r>
                        <a:rPr lang="en-US" sz="1200" b="1" kern="1200" baseline="300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th</a:t>
                      </a: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Local executive bodies, local departments of central executive bodies, state bodies under the central executive bodies, local courts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 smtClean="0">
                        <a:solidFill>
                          <a:srgbClr val="30309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200" b="1" kern="1200" baseline="30000" dirty="0" smtClean="0">
                          <a:solidFill>
                            <a:srgbClr val="303090"/>
                          </a:solidFill>
                          <a:latin typeface="Tahoma" panose="020B0604030504040204" pitchFamily="34" charset="0"/>
                          <a:ea typeface="+mn-ea"/>
                          <a:cs typeface="Tahoma" panose="020B0604030504040204" pitchFamily="34" charset="0"/>
                        </a:rPr>
                        <a:t>th</a:t>
                      </a:r>
                      <a:endParaRPr lang="en-US" sz="1200" b="1" kern="1200" dirty="0" smtClean="0">
                        <a:solidFill>
                          <a:srgbClr val="303090"/>
                        </a:solidFill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30309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Local departments of the agencies, services or other state bodies under the central executive bodies, offices of the representatives of the heads of local executive bodies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5759" y="540683"/>
            <a:ext cx="888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State bodies </a:t>
            </a:r>
            <a:r>
              <a:rPr lang="en-US" sz="2800" b="1" dirty="0">
                <a:solidFill>
                  <a:srgbClr val="303090"/>
                </a:solidFill>
              </a:rPr>
              <a:t>(Law on Civil Service)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763" y="4672507"/>
            <a:ext cx="856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30309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  RA – Republic of Azerbaijan</a:t>
            </a:r>
          </a:p>
          <a:p>
            <a:r>
              <a:rPr lang="en-US" sz="1000" b="1" dirty="0">
                <a:solidFill>
                  <a:srgbClr val="30309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** NAR – </a:t>
            </a:r>
            <a:r>
              <a:rPr lang="en-US" sz="1000" b="1" dirty="0" err="1">
                <a:solidFill>
                  <a:srgbClr val="30309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Nakhichevan</a:t>
            </a:r>
            <a:r>
              <a:rPr lang="en-US" sz="1000" b="1" dirty="0">
                <a:solidFill>
                  <a:srgbClr val="30309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Autonomous Republic</a:t>
            </a:r>
          </a:p>
        </p:txBody>
      </p:sp>
    </p:spTree>
    <p:extLst>
      <p:ext uri="{BB962C8B-B14F-4D97-AF65-F5344CB8AC3E}">
        <p14:creationId xmlns:p14="http://schemas.microsoft.com/office/powerpoint/2010/main" val="42890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1890"/>
              </p:ext>
            </p:extLst>
          </p:nvPr>
        </p:nvGraphicFramePr>
        <p:xfrm>
          <a:off x="0" y="23766"/>
          <a:ext cx="9100442" cy="508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7093"/>
                <a:gridCol w="1457093"/>
                <a:gridCol w="2031722"/>
                <a:gridCol w="598082"/>
                <a:gridCol w="598082"/>
                <a:gridCol w="598082"/>
                <a:gridCol w="598082"/>
                <a:gridCol w="598082"/>
                <a:gridCol w="1164124"/>
              </a:tblGrid>
              <a:tr h="32815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Positions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Type of position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Recruitment</a:t>
                      </a:r>
                      <a:r>
                        <a:rPr lang="en-US" sz="1600" b="1" baseline="0" dirty="0" smtClean="0">
                          <a:solidFill>
                            <a:srgbClr val="303090"/>
                          </a:solidFill>
                        </a:rPr>
                        <a:t> type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Available</a:t>
                      </a:r>
                      <a:r>
                        <a:rPr lang="en-US" sz="1600" b="1" baseline="0" dirty="0" smtClean="0">
                          <a:solidFill>
                            <a:srgbClr val="303090"/>
                          </a:solidFill>
                        </a:rPr>
                        <a:t> in state bodies of grade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58">
                <a:tc v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S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1</a:t>
                      </a:r>
                      <a:r>
                        <a:rPr lang="en-US" sz="1600" b="1" baseline="30000" dirty="0" smtClean="0">
                          <a:solidFill>
                            <a:srgbClr val="303090"/>
                          </a:solidFill>
                        </a:rPr>
                        <a:t>st</a:t>
                      </a:r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2</a:t>
                      </a:r>
                      <a:r>
                        <a:rPr lang="en-US" sz="1600" b="1" baseline="30000" dirty="0" smtClean="0">
                          <a:solidFill>
                            <a:srgbClr val="303090"/>
                          </a:solidFill>
                        </a:rPr>
                        <a:t>nd</a:t>
                      </a:r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3</a:t>
                      </a:r>
                      <a:r>
                        <a:rPr lang="en-US" sz="1600" b="1" baseline="30000" dirty="0" smtClean="0">
                          <a:solidFill>
                            <a:srgbClr val="303090"/>
                          </a:solidFill>
                        </a:rPr>
                        <a:t>rd</a:t>
                      </a:r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4</a:t>
                      </a:r>
                      <a:r>
                        <a:rPr lang="en-US" sz="1600" b="1" baseline="30000" dirty="0" smtClean="0">
                          <a:solidFill>
                            <a:srgbClr val="303090"/>
                          </a:solidFill>
                        </a:rPr>
                        <a:t>th</a:t>
                      </a:r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5</a:t>
                      </a:r>
                      <a:r>
                        <a:rPr lang="en-US" sz="1600" b="1" baseline="30000" dirty="0" smtClean="0">
                          <a:solidFill>
                            <a:srgbClr val="303090"/>
                          </a:solidFill>
                        </a:rPr>
                        <a:t>th</a:t>
                      </a:r>
                      <a:r>
                        <a:rPr lang="en-US" sz="1600" b="1" dirty="0" smtClean="0">
                          <a:solidFill>
                            <a:srgbClr val="303090"/>
                          </a:solidFill>
                        </a:rPr>
                        <a:t> </a:t>
                      </a:r>
                      <a:endParaRPr lang="az-Latn-AZ" sz="1600" b="1" dirty="0">
                        <a:solidFill>
                          <a:srgbClr val="30309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  <a:endParaRPr lang="az-Latn-AZ" sz="2400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Promotion or interview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z-Latn-AZ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z-Latn-AZ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Competition 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CAdP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dirty="0">
                        <a:solidFill>
                          <a:srgbClr val="303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CAxP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Auxiliary </a:t>
                      </a:r>
                      <a:endParaRPr lang="az-Latn-AZ" sz="2400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No special recruitment procedures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CAxP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5799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CAxP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771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CAxP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8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394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89050"/>
              </p:ext>
            </p:extLst>
          </p:nvPr>
        </p:nvGraphicFramePr>
        <p:xfrm>
          <a:off x="-78015" y="30510"/>
          <a:ext cx="9252525" cy="5544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742"/>
                <a:gridCol w="814055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  <a:gridCol w="379894"/>
              </a:tblGrid>
              <a:tr h="130447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Professional ranks 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Given by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Administrative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Auxiliary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93">
                <a:tc vMerge="1">
                  <a:txBody>
                    <a:bodyPr/>
                    <a:lstStyle/>
                    <a:p>
                      <a:endParaRPr lang="az-Latn-AZ" dirty="0">
                        <a:ln>
                          <a:solidFill>
                            <a:srgbClr val="30309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az-Latn-AZ" sz="12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Full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President 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State </a:t>
                      </a:r>
                      <a:r>
                        <a:rPr lang="en-US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of the 1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sz="14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State </a:t>
                      </a:r>
                      <a:r>
                        <a:rPr lang="en-US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of the 2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sz="14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State </a:t>
                      </a:r>
                      <a:r>
                        <a:rPr lang="en-US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of the 3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az-Latn-AZ" sz="14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Chief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Head of the state body </a:t>
                      </a:r>
                      <a:endParaRPr lang="az-Latn-AZ" sz="16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Junior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counsellor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servant of the 1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servant of the 2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servant of the 3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Junior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servant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Chief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referent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Senior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z-Latn-AZ" sz="1300" b="1" kern="1200" dirty="0" err="1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az-Latn-AZ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referent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service referent of the 1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service referent of the 2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9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Civil service referent of the 3</a:t>
                      </a:r>
                      <a:r>
                        <a:rPr lang="en-US" sz="1300" b="1" kern="1200" baseline="300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 rank</a:t>
                      </a: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1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Junior civil service referent</a:t>
                      </a:r>
                      <a:endParaRPr lang="az-Latn-AZ" sz="1300" b="1" kern="1200" dirty="0" smtClean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kern="1200" dirty="0" smtClean="0">
                          <a:solidFill>
                            <a:srgbClr val="30309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az-Latn-AZ" sz="1300" b="1" kern="1200" dirty="0">
                        <a:solidFill>
                          <a:srgbClr val="30309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3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4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606257"/>
            <a:ext cx="8496944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chemeClr val="tx2"/>
              </a:solidFill>
            </a:endParaRP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The legal </a:t>
            </a:r>
            <a:r>
              <a:rPr lang="en-US" sz="2000" b="1" dirty="0" smtClean="0">
                <a:solidFill>
                  <a:schemeClr val="tx2"/>
                </a:solidFill>
              </a:rPr>
              <a:t>base of electronic state system </a:t>
            </a:r>
            <a:r>
              <a:rPr lang="en-US" sz="2000" b="1" dirty="0">
                <a:solidFill>
                  <a:schemeClr val="tx2"/>
                </a:solidFill>
              </a:rPr>
              <a:t>is created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  <a:p>
            <a:pPr marL="354013" indent="-354013">
              <a:buFont typeface="Arial" pitchFamily="34" charset="0"/>
              <a:buChar char="•"/>
            </a:pPr>
            <a:endParaRPr lang="ru-RU" sz="800" b="1" dirty="0">
              <a:solidFill>
                <a:schemeClr val="tx2"/>
              </a:solidFill>
            </a:endParaRP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By means </a:t>
            </a:r>
            <a:r>
              <a:rPr lang="en-US" sz="2000" b="1" dirty="0">
                <a:solidFill>
                  <a:schemeClr val="tx2"/>
                </a:solidFill>
              </a:rPr>
              <a:t>of  </a:t>
            </a:r>
            <a:r>
              <a:rPr lang="en-US" sz="2000" b="1" dirty="0" smtClean="0">
                <a:solidFill>
                  <a:schemeClr val="tx2"/>
                </a:solidFill>
              </a:rPr>
              <a:t>electronic government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E-government</a:t>
            </a:r>
            <a:r>
              <a:rPr lang="az-Latn-AZ" sz="2000" b="1" dirty="0" smtClean="0">
                <a:solidFill>
                  <a:schemeClr val="tx2"/>
                </a:solidFill>
              </a:rPr>
              <a:t>) </a:t>
            </a:r>
            <a:r>
              <a:rPr lang="en-US" sz="2000" b="1" dirty="0" smtClean="0">
                <a:solidFill>
                  <a:schemeClr val="tx2"/>
                </a:solidFill>
              </a:rPr>
              <a:t>portal more </a:t>
            </a:r>
            <a:r>
              <a:rPr lang="en-US" sz="2000" b="1" dirty="0">
                <a:solidFill>
                  <a:schemeClr val="tx2"/>
                </a:solidFill>
              </a:rPr>
              <a:t>than 400 electronic services are carried out. </a:t>
            </a:r>
            <a:endParaRPr lang="ru-RU" sz="800" b="1" dirty="0">
              <a:solidFill>
                <a:schemeClr val="tx2"/>
              </a:solidFill>
            </a:endParaRP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The </a:t>
            </a:r>
            <a:r>
              <a:rPr lang="en-US" sz="2000" b="1" dirty="0" smtClean="0">
                <a:solidFill>
                  <a:schemeClr val="tx2"/>
                </a:solidFill>
              </a:rPr>
              <a:t>subsystems </a:t>
            </a:r>
            <a:r>
              <a:rPr lang="en-US" sz="2000" b="1" dirty="0">
                <a:solidFill>
                  <a:schemeClr val="tx2"/>
                </a:solidFill>
              </a:rPr>
              <a:t>of the Electronic State operate- electronic government and electronic judicial authority.  </a:t>
            </a: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00152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algn="ctr"/>
            <a:r>
              <a:rPr lang="en-US" sz="3200" b="1" dirty="0">
                <a:solidFill>
                  <a:srgbClr val="FF0000"/>
                </a:solidFill>
              </a:rPr>
              <a:t>e.gov.az - ELECTRONIC </a:t>
            </a:r>
            <a:r>
              <a:rPr lang="en-US" sz="3200" b="1" dirty="0" smtClean="0">
                <a:solidFill>
                  <a:srgbClr val="FF0000"/>
                </a:solidFill>
              </a:rPr>
              <a:t>STATE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23131" r="2530" b="20941"/>
          <a:stretch/>
        </p:blipFill>
        <p:spPr bwMode="auto">
          <a:xfrm>
            <a:off x="2654" y="0"/>
            <a:ext cx="914134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940290"/>
            <a:ext cx="8496944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chemeClr val="tx2"/>
              </a:solidFill>
            </a:endParaRP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State Agency for </a:t>
            </a:r>
            <a:r>
              <a:rPr lang="en-US" sz="2000" b="1" dirty="0" smtClean="0">
                <a:solidFill>
                  <a:schemeClr val="tx2"/>
                </a:solidFill>
              </a:rPr>
              <a:t>Public Service and Social Innovations </a:t>
            </a:r>
            <a:r>
              <a:rPr lang="en-US" sz="2000" b="1" dirty="0">
                <a:solidFill>
                  <a:schemeClr val="tx2"/>
                </a:solidFill>
              </a:rPr>
              <a:t>under the President of Azerbaijan Republic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Established </a:t>
            </a:r>
            <a:r>
              <a:rPr lang="en-US" sz="2000" b="1" dirty="0">
                <a:solidFill>
                  <a:schemeClr val="tx2"/>
                </a:solidFill>
              </a:rPr>
              <a:t>by the Decree of the President of the Republic of Azerbaijan No.685 dated 13 July </a:t>
            </a:r>
            <a:r>
              <a:rPr lang="en-US" sz="2000" b="1" dirty="0" smtClean="0">
                <a:solidFill>
                  <a:schemeClr val="tx2"/>
                </a:solidFill>
              </a:rPr>
              <a:t>2012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C</a:t>
            </a:r>
            <a:r>
              <a:rPr lang="en-US" sz="2000" b="1" dirty="0" smtClean="0">
                <a:solidFill>
                  <a:schemeClr val="tx2"/>
                </a:solidFill>
              </a:rPr>
              <a:t>oordinates </a:t>
            </a:r>
            <a:r>
              <a:rPr lang="en-US" sz="2000" b="1" dirty="0">
                <a:solidFill>
                  <a:schemeClr val="tx2"/>
                </a:solidFill>
              </a:rPr>
              <a:t>and carries out an assessment of the state agencies providing </a:t>
            </a:r>
            <a:r>
              <a:rPr lang="en-US" sz="2000" b="1" dirty="0" smtClean="0">
                <a:solidFill>
                  <a:schemeClr val="tx2"/>
                </a:solidFill>
              </a:rPr>
              <a:t>services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For </a:t>
            </a:r>
            <a:r>
              <a:rPr lang="en-US" sz="2000" b="1" dirty="0">
                <a:solidFill>
                  <a:schemeClr val="tx2"/>
                </a:solidFill>
              </a:rPr>
              <a:t>the last 2 years  more than 4 million people benefited from </a:t>
            </a:r>
            <a:r>
              <a:rPr lang="en-US" sz="2000" b="1" dirty="0" smtClean="0">
                <a:solidFill>
                  <a:schemeClr val="tx2"/>
                </a:solidFill>
              </a:rPr>
              <a:t>the services </a:t>
            </a:r>
            <a:endParaRPr lang="en-US" sz="2000" b="1" dirty="0">
              <a:solidFill>
                <a:schemeClr val="tx2"/>
              </a:solidFill>
            </a:endParaRPr>
          </a:p>
          <a:p>
            <a:pPr marL="354013" indent="-354013">
              <a:buFont typeface="Arial" pitchFamily="34" charset="0"/>
              <a:buChar char="•"/>
            </a:pPr>
            <a:endParaRPr lang="ru-RU" sz="800" b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2753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algn="ctr"/>
            <a:r>
              <a:rPr lang="en-US" sz="3200" b="1" dirty="0">
                <a:solidFill>
                  <a:srgbClr val="FF0000"/>
                </a:solidFill>
              </a:rPr>
              <a:t>Principle of «single window»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C:\Users\user\Desktop\sabirab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08" y="3333016"/>
            <a:ext cx="2051782" cy="1381770"/>
          </a:xfrm>
          <a:prstGeom prst="rect">
            <a:avLst/>
          </a:prstGeom>
          <a:noFill/>
        </p:spPr>
      </p:pic>
      <p:pic>
        <p:nvPicPr>
          <p:cNvPr id="10" name="Picture 7" descr="C:\Users\user\Desktop\20130919_02_asan-xidmat-matbuat-konfran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792" y="3333016"/>
            <a:ext cx="2088232" cy="1390577"/>
          </a:xfrm>
          <a:prstGeom prst="rect">
            <a:avLst/>
          </a:prstGeom>
          <a:noFill/>
        </p:spPr>
      </p:pic>
      <p:pic>
        <p:nvPicPr>
          <p:cNvPr id="11" name="Picture 4" descr="C:\Users\user\Desktop\as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91830"/>
            <a:ext cx="2139462" cy="1419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4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1097</TotalTime>
  <Words>959</Words>
  <Application>Microsoft Office PowerPoint</Application>
  <PresentationFormat>On-screen Show (16:9)</PresentationFormat>
  <Paragraphs>211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Rauf</dc:creator>
  <cp:lastModifiedBy>Tural Alizade</cp:lastModifiedBy>
  <cp:revision>91</cp:revision>
  <cp:lastPrinted>2015-05-13T11:06:35Z</cp:lastPrinted>
  <dcterms:created xsi:type="dcterms:W3CDTF">2014-12-26T04:57:48Z</dcterms:created>
  <dcterms:modified xsi:type="dcterms:W3CDTF">2016-02-16T09:42:54Z</dcterms:modified>
</cp:coreProperties>
</file>