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sldIdLst>
    <p:sldId id="256" r:id="rId2"/>
    <p:sldId id="262" r:id="rId3"/>
    <p:sldId id="263" r:id="rId4"/>
    <p:sldId id="264" r:id="rId5"/>
    <p:sldId id="265" r:id="rId6"/>
    <p:sldId id="266" r:id="rId7"/>
    <p:sldId id="258" r:id="rId8"/>
    <p:sldId id="257" r:id="rId9"/>
    <p:sldId id="259" r:id="rId10"/>
    <p:sldId id="260" r:id="rId11"/>
    <p:sldId id="269" r:id="rId12"/>
    <p:sldId id="261" r:id="rId13"/>
    <p:sldId id="272" r:id="rId14"/>
    <p:sldId id="271" r:id="rId15"/>
    <p:sldId id="270"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37" d="100"/>
          <a:sy n="37" d="100"/>
        </p:scale>
        <p:origin x="-90" y="-7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7D0B83-9759-43F4-B0ED-718DCDEAD3F3}" type="doc">
      <dgm:prSet loTypeId="urn:microsoft.com/office/officeart/2005/8/layout/process4" loCatId="list" qsTypeId="urn:microsoft.com/office/officeart/2005/8/quickstyle/3d2" qsCatId="3D" csTypeId="urn:microsoft.com/office/officeart/2005/8/colors/accent1_2" csCatId="accent1" phldr="1"/>
      <dgm:spPr/>
      <dgm:t>
        <a:bodyPr/>
        <a:lstStyle/>
        <a:p>
          <a:endParaRPr lang="en-US"/>
        </a:p>
      </dgm:t>
    </dgm:pt>
    <dgm:pt modelId="{3F4E8238-2152-43D0-8A22-92C9FFC36969}">
      <dgm:prSet phldrT="[Text]" custT="1"/>
      <dgm:spPr>
        <a:scene3d>
          <a:camera prst="perspectiveHeroicExtremeLeftFacing"/>
          <a:lightRig rig="threePt" dir="t">
            <a:rot lat="0" lon="0" rev="7500000"/>
          </a:lightRig>
        </a:scene3d>
        <a:sp3d prstMaterial="plastic">
          <a:bevelT w="127000" h="25400" prst="relaxedInset"/>
        </a:sp3d>
      </dgm:spPr>
      <dgm:t>
        <a:bodyPr/>
        <a:lstStyle/>
        <a:p>
          <a:r>
            <a:rPr lang="en-US" sz="2400" dirty="0" smtClean="0"/>
            <a:t>Constitution</a:t>
          </a:r>
          <a:endParaRPr lang="en-US" sz="2400" dirty="0"/>
        </a:p>
      </dgm:t>
    </dgm:pt>
    <dgm:pt modelId="{239CE9DC-23F3-4275-A5D0-33B6C05460DE}" type="parTrans" cxnId="{04DBFD35-A641-42D1-9305-B803D85AEFA7}">
      <dgm:prSet/>
      <dgm:spPr/>
      <dgm:t>
        <a:bodyPr/>
        <a:lstStyle/>
        <a:p>
          <a:endParaRPr lang="en-US"/>
        </a:p>
      </dgm:t>
    </dgm:pt>
    <dgm:pt modelId="{1FBC9FC2-6B2F-4B21-BED9-A46257DDA27D}" type="sibTrans" cxnId="{04DBFD35-A641-42D1-9305-B803D85AEFA7}">
      <dgm:prSet/>
      <dgm:spPr/>
      <dgm:t>
        <a:bodyPr/>
        <a:lstStyle/>
        <a:p>
          <a:endParaRPr lang="en-US"/>
        </a:p>
      </dgm:t>
    </dgm:pt>
    <dgm:pt modelId="{55A76343-F63A-42E4-B862-2FBC164B06A0}">
      <dgm:prSet phldrT="[Text]" custT="1"/>
      <dgm:spPr/>
      <dgm:t>
        <a:bodyPr/>
        <a:lstStyle/>
        <a:p>
          <a:r>
            <a:rPr lang="en-US" sz="2000" dirty="0" smtClean="0"/>
            <a:t>European Charter of Local Self-Government</a:t>
          </a:r>
          <a:endParaRPr lang="en-US" sz="2000" dirty="0"/>
        </a:p>
      </dgm:t>
    </dgm:pt>
    <dgm:pt modelId="{08EB800A-1696-494C-8764-9677780580A2}" type="parTrans" cxnId="{0635A5EC-3314-4FF4-AC61-8E9015DE2AA7}">
      <dgm:prSet/>
      <dgm:spPr/>
      <dgm:t>
        <a:bodyPr/>
        <a:lstStyle/>
        <a:p>
          <a:endParaRPr lang="en-US"/>
        </a:p>
      </dgm:t>
    </dgm:pt>
    <dgm:pt modelId="{B257ECF2-A0D2-4C24-96E0-B9D75D8298A2}" type="sibTrans" cxnId="{0635A5EC-3314-4FF4-AC61-8E9015DE2AA7}">
      <dgm:prSet/>
      <dgm:spPr/>
      <dgm:t>
        <a:bodyPr/>
        <a:lstStyle/>
        <a:p>
          <a:endParaRPr lang="en-US"/>
        </a:p>
      </dgm:t>
    </dgm:pt>
    <dgm:pt modelId="{DDC36190-8482-41BD-A865-FA80CB8CAC4B}">
      <dgm:prSet phldrT="[Text]" custT="1"/>
      <dgm:spPr/>
      <dgm:t>
        <a:bodyPr/>
        <a:lstStyle/>
        <a:p>
          <a:r>
            <a:rPr lang="en-US" sz="1800" dirty="0" smtClean="0"/>
            <a:t>Organic Law of Georgia - Local Self-Government Code</a:t>
          </a:r>
          <a:endParaRPr lang="en-US" sz="1800" dirty="0"/>
        </a:p>
      </dgm:t>
    </dgm:pt>
    <dgm:pt modelId="{8E5077B0-D84F-4AB2-B469-4E998C533D17}" type="parTrans" cxnId="{BFF88430-E799-488D-B875-92330F761056}">
      <dgm:prSet/>
      <dgm:spPr/>
      <dgm:t>
        <a:bodyPr/>
        <a:lstStyle/>
        <a:p>
          <a:endParaRPr lang="en-US"/>
        </a:p>
      </dgm:t>
    </dgm:pt>
    <dgm:pt modelId="{6F1B1FE6-15AE-47CC-991B-BDD78AF8EC46}" type="sibTrans" cxnId="{BFF88430-E799-488D-B875-92330F761056}">
      <dgm:prSet/>
      <dgm:spPr/>
      <dgm:t>
        <a:bodyPr/>
        <a:lstStyle/>
        <a:p>
          <a:endParaRPr lang="en-US"/>
        </a:p>
      </dgm:t>
    </dgm:pt>
    <dgm:pt modelId="{D0833753-EA44-4AC1-8C21-53D8DF686D56}" type="pres">
      <dgm:prSet presAssocID="{2B7D0B83-9759-43F4-B0ED-718DCDEAD3F3}" presName="Name0" presStyleCnt="0">
        <dgm:presLayoutVars>
          <dgm:dir/>
          <dgm:animLvl val="lvl"/>
          <dgm:resizeHandles val="exact"/>
        </dgm:presLayoutVars>
      </dgm:prSet>
      <dgm:spPr/>
      <dgm:t>
        <a:bodyPr/>
        <a:lstStyle/>
        <a:p>
          <a:endParaRPr lang="en-US"/>
        </a:p>
      </dgm:t>
    </dgm:pt>
    <dgm:pt modelId="{98C41819-8A41-46BD-8FE8-A2505C0AABE7}" type="pres">
      <dgm:prSet presAssocID="{DDC36190-8482-41BD-A865-FA80CB8CAC4B}" presName="boxAndChildren" presStyleCnt="0"/>
      <dgm:spPr/>
    </dgm:pt>
    <dgm:pt modelId="{A9770562-873C-4406-9EFA-EBF7E7A6521B}" type="pres">
      <dgm:prSet presAssocID="{DDC36190-8482-41BD-A865-FA80CB8CAC4B}" presName="parentTextBox" presStyleLbl="node1" presStyleIdx="0" presStyleCnt="3"/>
      <dgm:spPr/>
      <dgm:t>
        <a:bodyPr/>
        <a:lstStyle/>
        <a:p>
          <a:endParaRPr lang="en-US"/>
        </a:p>
      </dgm:t>
    </dgm:pt>
    <dgm:pt modelId="{0CA7ABCC-6775-402B-8395-8E79C5D15FDC}" type="pres">
      <dgm:prSet presAssocID="{B257ECF2-A0D2-4C24-96E0-B9D75D8298A2}" presName="sp" presStyleCnt="0"/>
      <dgm:spPr/>
    </dgm:pt>
    <dgm:pt modelId="{149D5E4E-0452-4B99-B4AE-2D36BDDD777C}" type="pres">
      <dgm:prSet presAssocID="{55A76343-F63A-42E4-B862-2FBC164B06A0}" presName="arrowAndChildren" presStyleCnt="0"/>
      <dgm:spPr/>
    </dgm:pt>
    <dgm:pt modelId="{7D08A226-A664-4BD0-BCF6-FC528C783518}" type="pres">
      <dgm:prSet presAssocID="{55A76343-F63A-42E4-B862-2FBC164B06A0}" presName="parentTextArrow" presStyleLbl="node1" presStyleIdx="1" presStyleCnt="3"/>
      <dgm:spPr/>
      <dgm:t>
        <a:bodyPr/>
        <a:lstStyle/>
        <a:p>
          <a:endParaRPr lang="en-US"/>
        </a:p>
      </dgm:t>
    </dgm:pt>
    <dgm:pt modelId="{9D728C76-E20D-4150-BBD4-AB4761741AA6}" type="pres">
      <dgm:prSet presAssocID="{1FBC9FC2-6B2F-4B21-BED9-A46257DDA27D}" presName="sp" presStyleCnt="0"/>
      <dgm:spPr/>
    </dgm:pt>
    <dgm:pt modelId="{DA735E03-0BC6-4198-B237-5EE793EB6D56}" type="pres">
      <dgm:prSet presAssocID="{3F4E8238-2152-43D0-8A22-92C9FFC36969}" presName="arrowAndChildren" presStyleCnt="0"/>
      <dgm:spPr/>
    </dgm:pt>
    <dgm:pt modelId="{1A267C39-E874-40FC-B125-9A71646F3C0C}" type="pres">
      <dgm:prSet presAssocID="{3F4E8238-2152-43D0-8A22-92C9FFC36969}" presName="parentTextArrow" presStyleLbl="node1" presStyleIdx="2" presStyleCnt="3"/>
      <dgm:spPr/>
      <dgm:t>
        <a:bodyPr/>
        <a:lstStyle/>
        <a:p>
          <a:endParaRPr lang="en-US"/>
        </a:p>
      </dgm:t>
    </dgm:pt>
  </dgm:ptLst>
  <dgm:cxnLst>
    <dgm:cxn modelId="{C0BD688F-3AA3-45AC-B132-1D596A99BED5}" type="presOf" srcId="{DDC36190-8482-41BD-A865-FA80CB8CAC4B}" destId="{A9770562-873C-4406-9EFA-EBF7E7A6521B}" srcOrd="0" destOrd="0" presId="urn:microsoft.com/office/officeart/2005/8/layout/process4"/>
    <dgm:cxn modelId="{BFF88430-E799-488D-B875-92330F761056}" srcId="{2B7D0B83-9759-43F4-B0ED-718DCDEAD3F3}" destId="{DDC36190-8482-41BD-A865-FA80CB8CAC4B}" srcOrd="2" destOrd="0" parTransId="{8E5077B0-D84F-4AB2-B469-4E998C533D17}" sibTransId="{6F1B1FE6-15AE-47CC-991B-BDD78AF8EC46}"/>
    <dgm:cxn modelId="{0635A5EC-3314-4FF4-AC61-8E9015DE2AA7}" srcId="{2B7D0B83-9759-43F4-B0ED-718DCDEAD3F3}" destId="{55A76343-F63A-42E4-B862-2FBC164B06A0}" srcOrd="1" destOrd="0" parTransId="{08EB800A-1696-494C-8764-9677780580A2}" sibTransId="{B257ECF2-A0D2-4C24-96E0-B9D75D8298A2}"/>
    <dgm:cxn modelId="{A5DF916A-6440-4C2F-83E6-3F67F6BDC12B}" type="presOf" srcId="{2B7D0B83-9759-43F4-B0ED-718DCDEAD3F3}" destId="{D0833753-EA44-4AC1-8C21-53D8DF686D56}" srcOrd="0" destOrd="0" presId="urn:microsoft.com/office/officeart/2005/8/layout/process4"/>
    <dgm:cxn modelId="{04DBFD35-A641-42D1-9305-B803D85AEFA7}" srcId="{2B7D0B83-9759-43F4-B0ED-718DCDEAD3F3}" destId="{3F4E8238-2152-43D0-8A22-92C9FFC36969}" srcOrd="0" destOrd="0" parTransId="{239CE9DC-23F3-4275-A5D0-33B6C05460DE}" sibTransId="{1FBC9FC2-6B2F-4B21-BED9-A46257DDA27D}"/>
    <dgm:cxn modelId="{2D31938C-17A8-4400-AADB-3B6513D30361}" type="presOf" srcId="{55A76343-F63A-42E4-B862-2FBC164B06A0}" destId="{7D08A226-A664-4BD0-BCF6-FC528C783518}" srcOrd="0" destOrd="0" presId="urn:microsoft.com/office/officeart/2005/8/layout/process4"/>
    <dgm:cxn modelId="{305F5E20-6547-4966-9A0A-9DEDD04F05F7}" type="presOf" srcId="{3F4E8238-2152-43D0-8A22-92C9FFC36969}" destId="{1A267C39-E874-40FC-B125-9A71646F3C0C}" srcOrd="0" destOrd="0" presId="urn:microsoft.com/office/officeart/2005/8/layout/process4"/>
    <dgm:cxn modelId="{4263EC06-0E54-4D6D-A146-0045A44475AD}" type="presParOf" srcId="{D0833753-EA44-4AC1-8C21-53D8DF686D56}" destId="{98C41819-8A41-46BD-8FE8-A2505C0AABE7}" srcOrd="0" destOrd="0" presId="urn:microsoft.com/office/officeart/2005/8/layout/process4"/>
    <dgm:cxn modelId="{E061A144-E84B-48AE-9F42-D4FF00511BF9}" type="presParOf" srcId="{98C41819-8A41-46BD-8FE8-A2505C0AABE7}" destId="{A9770562-873C-4406-9EFA-EBF7E7A6521B}" srcOrd="0" destOrd="0" presId="urn:microsoft.com/office/officeart/2005/8/layout/process4"/>
    <dgm:cxn modelId="{EA87D9FC-27D4-4195-AA36-610AAD66FFC6}" type="presParOf" srcId="{D0833753-EA44-4AC1-8C21-53D8DF686D56}" destId="{0CA7ABCC-6775-402B-8395-8E79C5D15FDC}" srcOrd="1" destOrd="0" presId="urn:microsoft.com/office/officeart/2005/8/layout/process4"/>
    <dgm:cxn modelId="{BF81D1FB-44E5-4D1E-8A52-A50D059B5208}" type="presParOf" srcId="{D0833753-EA44-4AC1-8C21-53D8DF686D56}" destId="{149D5E4E-0452-4B99-B4AE-2D36BDDD777C}" srcOrd="2" destOrd="0" presId="urn:microsoft.com/office/officeart/2005/8/layout/process4"/>
    <dgm:cxn modelId="{C6155BB2-B8A7-4F78-8263-68DDCC0B5B4F}" type="presParOf" srcId="{149D5E4E-0452-4B99-B4AE-2D36BDDD777C}" destId="{7D08A226-A664-4BD0-BCF6-FC528C783518}" srcOrd="0" destOrd="0" presId="urn:microsoft.com/office/officeart/2005/8/layout/process4"/>
    <dgm:cxn modelId="{1D519549-BE69-4C40-9B18-7E4F140F5CC6}" type="presParOf" srcId="{D0833753-EA44-4AC1-8C21-53D8DF686D56}" destId="{9D728C76-E20D-4150-BBD4-AB4761741AA6}" srcOrd="3" destOrd="0" presId="urn:microsoft.com/office/officeart/2005/8/layout/process4"/>
    <dgm:cxn modelId="{D7876591-7BC1-4F39-B8A3-6B689B213A94}" type="presParOf" srcId="{D0833753-EA44-4AC1-8C21-53D8DF686D56}" destId="{DA735E03-0BC6-4198-B237-5EE793EB6D56}" srcOrd="4" destOrd="0" presId="urn:microsoft.com/office/officeart/2005/8/layout/process4"/>
    <dgm:cxn modelId="{03220022-F9D6-485D-B28A-EAB2D1BA372E}" type="presParOf" srcId="{DA735E03-0BC6-4198-B237-5EE793EB6D56}" destId="{1A267C39-E874-40FC-B125-9A71646F3C0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70562-873C-4406-9EFA-EBF7E7A6521B}">
      <dsp:nvSpPr>
        <dsp:cNvPr id="0" name=""/>
        <dsp:cNvSpPr/>
      </dsp:nvSpPr>
      <dsp:spPr>
        <a:xfrm>
          <a:off x="0" y="2325396"/>
          <a:ext cx="9547654" cy="763246"/>
        </a:xfrm>
        <a:prstGeom prst="rec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Organic Law of Georgia - Local Self-Government Code</a:t>
          </a:r>
          <a:endParaRPr lang="en-US" sz="1800" kern="1200" dirty="0"/>
        </a:p>
      </dsp:txBody>
      <dsp:txXfrm>
        <a:off x="0" y="2325396"/>
        <a:ext cx="9547654" cy="763246"/>
      </dsp:txXfrm>
    </dsp:sp>
    <dsp:sp modelId="{7D08A226-A664-4BD0-BCF6-FC528C783518}">
      <dsp:nvSpPr>
        <dsp:cNvPr id="0" name=""/>
        <dsp:cNvSpPr/>
      </dsp:nvSpPr>
      <dsp:spPr>
        <a:xfrm rot="10800000">
          <a:off x="0" y="1162971"/>
          <a:ext cx="9547654" cy="1173873"/>
        </a:xfrm>
        <a:prstGeom prst="upArrowCallou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European Charter of Local Self-Government</a:t>
          </a:r>
          <a:endParaRPr lang="en-US" sz="2000" kern="1200" dirty="0"/>
        </a:p>
      </dsp:txBody>
      <dsp:txXfrm rot="10800000">
        <a:off x="0" y="1162971"/>
        <a:ext cx="9547654" cy="762747"/>
      </dsp:txXfrm>
    </dsp:sp>
    <dsp:sp modelId="{1A267C39-E874-40FC-B125-9A71646F3C0C}">
      <dsp:nvSpPr>
        <dsp:cNvPr id="0" name=""/>
        <dsp:cNvSpPr/>
      </dsp:nvSpPr>
      <dsp:spPr>
        <a:xfrm rot="10800000">
          <a:off x="0" y="546"/>
          <a:ext cx="9547654" cy="1173873"/>
        </a:xfrm>
        <a:prstGeom prst="upArrowCallou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perspectiveHeroicExtremeLeftFacing"/>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Constitution</a:t>
          </a:r>
          <a:endParaRPr lang="en-US" sz="2400" kern="1200" dirty="0"/>
        </a:p>
      </dsp:txBody>
      <dsp:txXfrm rot="10800000">
        <a:off x="0" y="546"/>
        <a:ext cx="9547654" cy="76274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8FD07F-620E-4B2F-9CEE-4FA125C4699F}" type="datetimeFigureOut">
              <a:rPr lang="en-US" smtClean="0"/>
              <a:t>9/7/2017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51CC0-EC8F-4FA3-8F66-B89CDC409CED}" type="slidenum">
              <a:rPr lang="en-US" smtClean="0"/>
              <a:t>‹#›</a:t>
            </a:fld>
            <a:endParaRPr lang="en-US"/>
          </a:p>
        </p:txBody>
      </p:sp>
    </p:spTree>
    <p:extLst>
      <p:ext uri="{BB962C8B-B14F-4D97-AF65-F5344CB8AC3E}">
        <p14:creationId xmlns:p14="http://schemas.microsoft.com/office/powerpoint/2010/main" val="1813628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951CC0-EC8F-4FA3-8F66-B89CDC409CED}" type="slidenum">
              <a:rPr lang="en-US" smtClean="0"/>
              <a:t>1</a:t>
            </a:fld>
            <a:endParaRPr lang="en-US"/>
          </a:p>
        </p:txBody>
      </p:sp>
    </p:spTree>
    <p:extLst>
      <p:ext uri="{BB962C8B-B14F-4D97-AF65-F5344CB8AC3E}">
        <p14:creationId xmlns:p14="http://schemas.microsoft.com/office/powerpoint/2010/main" val="199715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8732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C7759AF-FEA6-46D7-9881-499A56D419E1}" type="datetimeFigureOut">
              <a:rPr lang="en-US" smtClean="0"/>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1173792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2193930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68168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2222452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84461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4064267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3143083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3482334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334274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759AF-FEA6-46D7-9881-499A56D419E1}"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30315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7759AF-FEA6-46D7-9881-499A56D419E1}" type="datetimeFigureOut">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142508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7759AF-FEA6-46D7-9881-499A56D419E1}" type="datetimeFigureOut">
              <a:rPr lang="en-US" smtClean="0"/>
              <a:t>9/7/2017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28940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7759AF-FEA6-46D7-9881-499A56D419E1}" type="datetimeFigureOut">
              <a:rPr lang="en-US" smtClean="0"/>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2352874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759AF-FEA6-46D7-9881-499A56D419E1}" type="datetimeFigureOut">
              <a:rPr lang="en-US" smtClean="0"/>
              <a:t>9/7/2017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1210443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7759AF-FEA6-46D7-9881-499A56D419E1}" type="datetimeFigureOut">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806916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7759AF-FEA6-46D7-9881-499A56D419E1}" type="datetimeFigureOut">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338070-A181-421E-AB12-EB1A787C7CB9}" type="slidenum">
              <a:rPr lang="en-US" smtClean="0"/>
              <a:t>‹#›</a:t>
            </a:fld>
            <a:endParaRPr lang="en-US"/>
          </a:p>
        </p:txBody>
      </p:sp>
    </p:spTree>
    <p:extLst>
      <p:ext uri="{BB962C8B-B14F-4D97-AF65-F5344CB8AC3E}">
        <p14:creationId xmlns:p14="http://schemas.microsoft.com/office/powerpoint/2010/main" val="1638415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C7759AF-FEA6-46D7-9881-499A56D419E1}" type="datetimeFigureOut">
              <a:rPr lang="en-US" smtClean="0"/>
              <a:t>9/7/2017</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1338070-A181-421E-AB12-EB1A787C7CB9}" type="slidenum">
              <a:rPr lang="en-US" smtClean="0"/>
              <a:t>‹#›</a:t>
            </a:fld>
            <a:endParaRPr lang="en-US"/>
          </a:p>
        </p:txBody>
      </p:sp>
    </p:spTree>
    <p:extLst>
      <p:ext uri="{BB962C8B-B14F-4D97-AF65-F5344CB8AC3E}">
        <p14:creationId xmlns:p14="http://schemas.microsoft.com/office/powerpoint/2010/main" val="1995936985"/>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81448"/>
            <a:ext cx="9144000" cy="1755304"/>
          </a:xfrm>
          <a:effectLst>
            <a:reflection blurRad="6350" stA="50000" endA="300" endPos="38500" dist="50800" dir="5400000" sy="-100000" algn="bl" rotWithShape="0"/>
          </a:effectLst>
        </p:spPr>
        <p:txBody>
          <a:bodyPr>
            <a:normAutofit fontScale="90000"/>
          </a:bodyPr>
          <a:lstStyle/>
          <a:p>
            <a:r>
              <a:rPr lang="en-US" b="1" i="1" dirty="0">
                <a:solidFill>
                  <a:srgbClr val="1F497D"/>
                </a:solidFill>
                <a:latin typeface="Calibri" panose="020F0502020204030204" pitchFamily="34" charset="0"/>
                <a:ea typeface="Calibri" panose="020F0502020204030204" pitchFamily="34" charset="0"/>
              </a:rPr>
              <a:t>P</a:t>
            </a:r>
            <a:r>
              <a:rPr lang="en-US" b="1" i="1" dirty="0" smtClean="0">
                <a:solidFill>
                  <a:srgbClr val="1F497D"/>
                </a:solidFill>
                <a:effectLst/>
                <a:latin typeface="Calibri" panose="020F0502020204030204" pitchFamily="34" charset="0"/>
                <a:ea typeface="Calibri" panose="020F0502020204030204" pitchFamily="34" charset="0"/>
              </a:rPr>
              <a:t>ublic administration reform and decentralization of power </a:t>
            </a:r>
            <a:endParaRPr lang="en-US" dirty="0"/>
          </a:p>
        </p:txBody>
      </p:sp>
      <p:sp>
        <p:nvSpPr>
          <p:cNvPr id="3" name="Subtitle 2"/>
          <p:cNvSpPr>
            <a:spLocks noGrp="1"/>
          </p:cNvSpPr>
          <p:nvPr>
            <p:ph type="subTitle" idx="1"/>
          </p:nvPr>
        </p:nvSpPr>
        <p:spPr>
          <a:xfrm>
            <a:off x="947352" y="4201296"/>
            <a:ext cx="9144000" cy="2555791"/>
          </a:xfrm>
          <a:scene3d>
            <a:camera prst="perspectiveContrastingRightFacing"/>
            <a:lightRig rig="threePt" dir="t"/>
          </a:scene3d>
        </p:spPr>
        <p:txBody>
          <a:bodyPr>
            <a:normAutofit/>
          </a:bodyPr>
          <a:lstStyle/>
          <a:p>
            <a:r>
              <a:rPr lang="en-US" sz="3200" b="1" i="1" dirty="0" smtClean="0">
                <a:solidFill>
                  <a:srgbClr val="1F497D"/>
                </a:solidFill>
                <a:effectLst/>
                <a:latin typeface="Calibri" panose="020F0502020204030204" pitchFamily="34" charset="0"/>
                <a:ea typeface="Calibri" panose="020F0502020204030204" pitchFamily="34" charset="0"/>
              </a:rPr>
              <a:t>Georgia's experience</a:t>
            </a:r>
            <a:endParaRPr lang="en-US" sz="3200" dirty="0"/>
          </a:p>
        </p:txBody>
      </p:sp>
      <p:sp>
        <p:nvSpPr>
          <p:cNvPr id="4" name="Footer Placeholder 3"/>
          <p:cNvSpPr>
            <a:spLocks noGrp="1"/>
          </p:cNvSpPr>
          <p:nvPr>
            <p:ph type="ftr" sz="quarter" idx="11"/>
          </p:nvPr>
        </p:nvSpPr>
        <p:spPr>
          <a:xfrm>
            <a:off x="2547552" y="5906529"/>
            <a:ext cx="7543800" cy="700217"/>
          </a:xfrm>
        </p:spPr>
        <p:txBody>
          <a:bodyPr/>
          <a:lstStyle/>
          <a:p>
            <a:pPr algn="ctr"/>
            <a:r>
              <a:rPr lang="en-US" sz="1100" dirty="0" smtClean="0"/>
              <a:t>Kiev 2017</a:t>
            </a:r>
          </a:p>
          <a:p>
            <a:pPr algn="ctr"/>
            <a:r>
              <a:rPr lang="en-US" sz="1100" dirty="0" smtClean="0"/>
              <a:t>Seminar</a:t>
            </a:r>
          </a:p>
          <a:p>
            <a:pPr algn="ctr"/>
            <a:r>
              <a:rPr lang="en-GB" dirty="0" smtClean="0"/>
              <a:t>“</a:t>
            </a:r>
            <a:r>
              <a:rPr lang="en-GB" dirty="0"/>
              <a:t>Professionalization of Service in Local Self-Government Authorities in the Context of Public Administration Reform and Decentralization of Power”</a:t>
            </a:r>
            <a:endParaRPr lang="en-US" dirty="0"/>
          </a:p>
        </p:txBody>
      </p:sp>
    </p:spTree>
    <p:extLst>
      <p:ext uri="{BB962C8B-B14F-4D97-AF65-F5344CB8AC3E}">
        <p14:creationId xmlns:p14="http://schemas.microsoft.com/office/powerpoint/2010/main" val="360723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Citizens’ Participation</a:t>
            </a:r>
            <a:endParaRPr lang="en-US" dirty="0"/>
          </a:p>
        </p:txBody>
      </p:sp>
      <p:sp>
        <p:nvSpPr>
          <p:cNvPr id="3" name="Content Placeholder 2"/>
          <p:cNvSpPr>
            <a:spLocks noGrp="1"/>
          </p:cNvSpPr>
          <p:nvPr>
            <p:ph idx="1"/>
          </p:nvPr>
        </p:nvSpPr>
        <p:spPr/>
        <p:txBody>
          <a:bodyPr/>
          <a:lstStyle/>
          <a:p>
            <a:endParaRPr lang="ka-GE" dirty="0" smtClean="0"/>
          </a:p>
          <a:p>
            <a:r>
              <a:rPr lang="en-US" dirty="0" smtClean="0"/>
              <a:t>General </a:t>
            </a:r>
            <a:r>
              <a:rPr lang="en-US" dirty="0"/>
              <a:t>Assembly of a </a:t>
            </a:r>
            <a:r>
              <a:rPr lang="en-US" dirty="0" smtClean="0"/>
              <a:t>settlement</a:t>
            </a:r>
            <a:endParaRPr lang="ka-GE" dirty="0" smtClean="0"/>
          </a:p>
          <a:p>
            <a:endParaRPr lang="ka-GE" dirty="0"/>
          </a:p>
          <a:p>
            <a:r>
              <a:rPr lang="en-US" dirty="0" smtClean="0"/>
              <a:t>Petition</a:t>
            </a:r>
          </a:p>
          <a:p>
            <a:endParaRPr lang="en-US" dirty="0"/>
          </a:p>
          <a:p>
            <a:r>
              <a:rPr lang="en-US" dirty="0" smtClean="0"/>
              <a:t>Council </a:t>
            </a:r>
            <a:r>
              <a:rPr lang="en-US" dirty="0"/>
              <a:t>of civil </a:t>
            </a:r>
            <a:r>
              <a:rPr lang="en-US" dirty="0" smtClean="0"/>
              <a:t>advisors</a:t>
            </a:r>
          </a:p>
          <a:p>
            <a:endParaRPr lang="en-US" dirty="0"/>
          </a:p>
        </p:txBody>
      </p:sp>
    </p:spTree>
    <p:extLst>
      <p:ext uri="{BB962C8B-B14F-4D97-AF65-F5344CB8AC3E}">
        <p14:creationId xmlns:p14="http://schemas.microsoft.com/office/powerpoint/2010/main" val="471900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060" y="162467"/>
            <a:ext cx="8534400" cy="1032019"/>
          </a:xfrm>
        </p:spPr>
        <p:txBody>
          <a:bodyPr>
            <a:normAutofit/>
          </a:bodyPr>
          <a:lstStyle/>
          <a:p>
            <a:pPr algn="ctr">
              <a:spcBef>
                <a:spcPct val="20000"/>
              </a:spcBef>
              <a:spcAft>
                <a:spcPts val="600"/>
              </a:spcAft>
              <a:buClr>
                <a:schemeClr val="tx1"/>
              </a:buClr>
              <a:buSzPct val="80000"/>
            </a:pPr>
            <a:r>
              <a:rPr lang="en-US" sz="2400" b="1" cap="none" dirty="0">
                <a:solidFill>
                  <a:schemeClr val="bg2">
                    <a:lumMod val="75000"/>
                  </a:schemeClr>
                </a:solidFill>
                <a:latin typeface="+mn-lt"/>
                <a:ea typeface="+mn-ea"/>
                <a:cs typeface="+mn-cs"/>
              </a:rPr>
              <a:t>10 Categories of Civil Service Reform</a:t>
            </a:r>
            <a:br>
              <a:rPr lang="en-US" sz="2400" b="1" cap="none" dirty="0">
                <a:solidFill>
                  <a:schemeClr val="bg2">
                    <a:lumMod val="75000"/>
                  </a:schemeClr>
                </a:solidFill>
                <a:latin typeface="+mn-lt"/>
                <a:ea typeface="+mn-ea"/>
                <a:cs typeface="+mn-cs"/>
              </a:rPr>
            </a:br>
            <a:endParaRPr lang="en-US" sz="2400" b="1" cap="none" dirty="0">
              <a:solidFill>
                <a:schemeClr val="bg2">
                  <a:lumMod val="75000"/>
                </a:schemeClr>
              </a:solidFill>
              <a:latin typeface="+mn-lt"/>
              <a:ea typeface="+mn-ea"/>
              <a:cs typeface="+mn-cs"/>
            </a:endParaRPr>
          </a:p>
        </p:txBody>
      </p:sp>
      <p:sp>
        <p:nvSpPr>
          <p:cNvPr id="4" name="TextBox 3"/>
          <p:cNvSpPr txBox="1"/>
          <p:nvPr/>
        </p:nvSpPr>
        <p:spPr>
          <a:xfrm>
            <a:off x="601362" y="1066088"/>
            <a:ext cx="3855308" cy="4247317"/>
          </a:xfrm>
          <a:prstGeom prst="rect">
            <a:avLst/>
          </a:prstGeom>
          <a:noFill/>
        </p:spPr>
        <p:txBody>
          <a:bodyPr wrap="square" rtlCol="0">
            <a:spAutoFit/>
          </a:bodyPr>
          <a:lstStyle/>
          <a:p>
            <a:pPr indent="-231775">
              <a:spcBef>
                <a:spcPts val="0"/>
              </a:spcBef>
              <a:buFont typeface="+mj-lt"/>
              <a:buAutoNum type="arabicPeriod"/>
              <a:tabLst>
                <a:tab pos="109538" algn="l"/>
              </a:tabLst>
              <a:defRPr/>
            </a:pPr>
            <a:r>
              <a:rPr lang="en-US" dirty="0">
                <a:latin typeface="Sylfaen" pitchFamily="18" charset="0"/>
              </a:rPr>
              <a:t> </a:t>
            </a:r>
            <a:r>
              <a:rPr lang="en-US" dirty="0"/>
              <a:t>Definition of Civil Service </a:t>
            </a:r>
          </a:p>
          <a:p>
            <a:pPr indent="-231775">
              <a:spcBef>
                <a:spcPts val="0"/>
              </a:spcBef>
              <a:buFont typeface="+mj-lt"/>
              <a:buAutoNum type="arabicPeriod"/>
              <a:tabLst>
                <a:tab pos="109538" algn="l"/>
              </a:tabLst>
              <a:defRPr/>
            </a:pPr>
            <a:r>
              <a:rPr lang="en-US" dirty="0"/>
              <a:t> Scope of Civil Service </a:t>
            </a:r>
          </a:p>
          <a:p>
            <a:pPr indent="-231775">
              <a:spcBef>
                <a:spcPts val="0"/>
              </a:spcBef>
              <a:buFont typeface="+mj-lt"/>
              <a:buAutoNum type="arabicPeriod"/>
              <a:tabLst>
                <a:tab pos="109538" algn="l"/>
              </a:tabLst>
              <a:defRPr/>
            </a:pPr>
            <a:r>
              <a:rPr lang="en-US" dirty="0"/>
              <a:t> Central System for Management </a:t>
            </a:r>
          </a:p>
          <a:p>
            <a:pPr indent="-231775">
              <a:spcBef>
                <a:spcPts val="0"/>
              </a:spcBef>
              <a:buFont typeface="+mj-lt"/>
              <a:buAutoNum type="arabicPeriod"/>
              <a:tabLst>
                <a:tab pos="109538" algn="l"/>
              </a:tabLst>
              <a:defRPr/>
            </a:pPr>
            <a:r>
              <a:rPr lang="en-US" dirty="0"/>
              <a:t> Entry into the Civil Service System </a:t>
            </a:r>
          </a:p>
          <a:p>
            <a:pPr indent="-231775">
              <a:spcBef>
                <a:spcPts val="0"/>
              </a:spcBef>
              <a:buFont typeface="+mj-lt"/>
              <a:buAutoNum type="arabicPeriod"/>
              <a:tabLst>
                <a:tab pos="109538" algn="l"/>
              </a:tabLst>
              <a:defRPr/>
            </a:pPr>
            <a:r>
              <a:rPr lang="en-US" dirty="0"/>
              <a:t> System of Classification  </a:t>
            </a:r>
          </a:p>
          <a:p>
            <a:pPr indent="-231775">
              <a:spcBef>
                <a:spcPts val="0"/>
              </a:spcBef>
              <a:buFont typeface="+mj-lt"/>
              <a:buAutoNum type="arabicPeriod"/>
              <a:tabLst>
                <a:tab pos="109538" algn="l"/>
              </a:tabLst>
              <a:defRPr/>
            </a:pPr>
            <a:r>
              <a:rPr lang="en-US" dirty="0"/>
              <a:t> System of Remuneration  </a:t>
            </a:r>
          </a:p>
          <a:p>
            <a:pPr indent="-231775">
              <a:spcBef>
                <a:spcPts val="0"/>
              </a:spcBef>
              <a:buFont typeface="+mj-lt"/>
              <a:buAutoNum type="arabicPeriod"/>
              <a:tabLst>
                <a:tab pos="109538" algn="l"/>
              </a:tabLst>
              <a:defRPr/>
            </a:pPr>
            <a:r>
              <a:rPr lang="en-US" dirty="0"/>
              <a:t> Management of Civil Servants </a:t>
            </a:r>
          </a:p>
          <a:p>
            <a:pPr indent="-231775">
              <a:spcBef>
                <a:spcPts val="0"/>
              </a:spcBef>
              <a:buFont typeface="+mj-lt"/>
              <a:buAutoNum type="arabicPeriod"/>
              <a:defRPr/>
            </a:pPr>
            <a:r>
              <a:rPr lang="en-US" dirty="0"/>
              <a:t> Rights and Duties of Civil Servants</a:t>
            </a:r>
          </a:p>
          <a:p>
            <a:pPr indent="-231775">
              <a:spcBef>
                <a:spcPts val="0"/>
              </a:spcBef>
              <a:buFont typeface="+mj-lt"/>
              <a:buAutoNum type="arabicPeriod"/>
              <a:defRPr/>
            </a:pPr>
            <a:r>
              <a:rPr lang="en-US" dirty="0"/>
              <a:t> Training and Professional Development </a:t>
            </a:r>
          </a:p>
          <a:p>
            <a:pPr indent="-231775">
              <a:spcBef>
                <a:spcPts val="0"/>
              </a:spcBef>
              <a:buFont typeface="+mj-lt"/>
              <a:buAutoNum type="arabicPeriod"/>
              <a:defRPr/>
            </a:pPr>
            <a:r>
              <a:rPr lang="en-US" dirty="0"/>
              <a:t>Gender Equity in Civil Service </a:t>
            </a:r>
          </a:p>
          <a:p>
            <a:endParaRPr lang="en-US" dirty="0"/>
          </a:p>
        </p:txBody>
      </p:sp>
      <p:sp>
        <p:nvSpPr>
          <p:cNvPr id="5" name="TextBox 4"/>
          <p:cNvSpPr txBox="1"/>
          <p:nvPr/>
        </p:nvSpPr>
        <p:spPr>
          <a:xfrm>
            <a:off x="6639697" y="1035311"/>
            <a:ext cx="3624649" cy="4278094"/>
          </a:xfrm>
          <a:prstGeom prst="rect">
            <a:avLst/>
          </a:prstGeom>
          <a:noFill/>
        </p:spPr>
        <p:txBody>
          <a:bodyPr wrap="square" rtlCol="0">
            <a:spAutoFit/>
          </a:bodyPr>
          <a:lstStyle/>
          <a:p>
            <a:r>
              <a:rPr lang="en-US" sz="2000" b="1" dirty="0"/>
              <a:t>Objectives</a:t>
            </a:r>
            <a:r>
              <a:rPr lang="en-US" sz="2000" b="1" dirty="0" smtClean="0"/>
              <a:t>:</a:t>
            </a:r>
          </a:p>
          <a:p>
            <a:endParaRPr lang="en-US" b="1" dirty="0"/>
          </a:p>
          <a:p>
            <a:r>
              <a:rPr lang="en-US" dirty="0"/>
              <a:t>•The civil service model is based on the so-called “classical” approach i.e. career-based professional civil service.</a:t>
            </a:r>
          </a:p>
          <a:p>
            <a:r>
              <a:rPr lang="en-US" dirty="0"/>
              <a:t>•A strong, restructured and multifunctional CSB.</a:t>
            </a:r>
          </a:p>
          <a:p>
            <a:r>
              <a:rPr lang="en-US" dirty="0"/>
              <a:t>•Civil servants trained through a unified training system based on the training needs assessment. The CSB sets the standards.</a:t>
            </a:r>
          </a:p>
          <a:p>
            <a:endParaRPr lang="en-US" dirty="0"/>
          </a:p>
        </p:txBody>
      </p:sp>
      <p:sp>
        <p:nvSpPr>
          <p:cNvPr id="6" name="Right Arrow 5"/>
          <p:cNvSpPr/>
          <p:nvPr/>
        </p:nvSpPr>
        <p:spPr>
          <a:xfrm>
            <a:off x="4934936" y="2910327"/>
            <a:ext cx="1057275" cy="828675"/>
          </a:xfrm>
          <a:prstGeom prst="rightArrow">
            <a:avLst/>
          </a:prstGeom>
          <a:solidFill>
            <a:schemeClr val="accent1">
              <a:lumMod val="75000"/>
            </a:schemeClr>
          </a:solidFill>
          <a:ln>
            <a:solidFill>
              <a:schemeClr val="accent1">
                <a:lumMod val="60000"/>
                <a:lumOff val="4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977080" y="5142484"/>
            <a:ext cx="7883611" cy="1862048"/>
          </a:xfrm>
          <a:prstGeom prst="rect">
            <a:avLst/>
          </a:prstGeom>
          <a:noFill/>
        </p:spPr>
        <p:txBody>
          <a:bodyPr wrap="square" rtlCol="0">
            <a:spAutoFit/>
          </a:bodyPr>
          <a:lstStyle/>
          <a:p>
            <a:pPr marL="28575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2000" dirty="0">
                <a:ln w="3175" cmpd="sng">
                  <a:noFill/>
                </a:ln>
                <a:solidFill>
                  <a:schemeClr val="bg2">
                    <a:lumMod val="75000"/>
                  </a:schemeClr>
                </a:solidFill>
              </a:rPr>
              <a:t>Civil Service Reform Concept adopted </a:t>
            </a:r>
          </a:p>
          <a:p>
            <a:pPr marL="28575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2000" dirty="0">
                <a:ln w="3175" cmpd="sng">
                  <a:noFill/>
                </a:ln>
                <a:solidFill>
                  <a:schemeClr val="bg2">
                    <a:lumMod val="75000"/>
                  </a:schemeClr>
                </a:solidFill>
              </a:rPr>
              <a:t>New Law on Civil Service/Secondary Legislation</a:t>
            </a:r>
          </a:p>
          <a:p>
            <a:pPr marL="28575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2000" dirty="0">
                <a:ln w="3175" cmpd="sng">
                  <a:noFill/>
                </a:ln>
                <a:solidFill>
                  <a:schemeClr val="bg2">
                    <a:lumMod val="75000"/>
                  </a:schemeClr>
                </a:solidFill>
              </a:rPr>
              <a:t>The return of the training component under the umbrella of a CSB</a:t>
            </a:r>
          </a:p>
          <a:p>
            <a:endParaRPr lang="en-US" sz="2000" b="1" dirty="0"/>
          </a:p>
        </p:txBody>
      </p:sp>
    </p:spTree>
    <p:extLst>
      <p:ext uri="{BB962C8B-B14F-4D97-AF65-F5344CB8AC3E}">
        <p14:creationId xmlns:p14="http://schemas.microsoft.com/office/powerpoint/2010/main" val="1748605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0099" y="527222"/>
            <a:ext cx="8534400" cy="5865340"/>
          </a:xfrm>
        </p:spPr>
        <p:txBody>
          <a:bodyPr>
            <a:normAutofit/>
          </a:bodyPr>
          <a:lstStyle/>
          <a:p>
            <a:endParaRPr lang="en-US" dirty="0" smtClean="0"/>
          </a:p>
          <a:p>
            <a:endParaRPr lang="en-US" dirty="0"/>
          </a:p>
          <a:p>
            <a:endParaRPr lang="en-US" sz="2400" dirty="0" smtClean="0"/>
          </a:p>
          <a:p>
            <a:pPr marL="0" indent="0" algn="ctr">
              <a:buNone/>
            </a:pPr>
            <a:r>
              <a:rPr lang="en-US" sz="2400" b="1" dirty="0" smtClean="0"/>
              <a:t>Results of the Civil Service Reform</a:t>
            </a:r>
            <a:endParaRPr lang="en-US" sz="2400" b="1" dirty="0"/>
          </a:p>
          <a:p>
            <a:r>
              <a:rPr lang="en-US" sz="2400" dirty="0" smtClean="0"/>
              <a:t>Unified public service in Georgia</a:t>
            </a:r>
            <a:endParaRPr lang="ka-GE" sz="2400" dirty="0" smtClean="0"/>
          </a:p>
          <a:p>
            <a:pPr lvl="1"/>
            <a:r>
              <a:rPr lang="en-US" dirty="0" smtClean="0"/>
              <a:t>The same </a:t>
            </a:r>
            <a:r>
              <a:rPr lang="en-US" dirty="0"/>
              <a:t>legal status and social </a:t>
            </a:r>
            <a:r>
              <a:rPr lang="en-US" dirty="0" smtClean="0"/>
              <a:t>guarantees for all civil servants</a:t>
            </a:r>
            <a:endParaRPr lang="ka-GE" dirty="0" smtClean="0"/>
          </a:p>
          <a:p>
            <a:pPr lvl="2"/>
            <a:r>
              <a:rPr lang="en-US" dirty="0" smtClean="0"/>
              <a:t>e.g</a:t>
            </a:r>
            <a:r>
              <a:rPr lang="en-US" dirty="0"/>
              <a:t>. Safe and necessary </a:t>
            </a:r>
            <a:r>
              <a:rPr lang="en-US" dirty="0" smtClean="0"/>
              <a:t>working conditions, remuneration, annual leave/leave for professional development/maternity leave, etc.</a:t>
            </a:r>
          </a:p>
          <a:p>
            <a:r>
              <a:rPr lang="en-US" sz="2400" dirty="0"/>
              <a:t>Career promotion of local self-government officials</a:t>
            </a:r>
          </a:p>
          <a:p>
            <a:pPr lvl="2">
              <a:buClr>
                <a:prstClr val="white"/>
              </a:buClr>
            </a:pPr>
            <a:r>
              <a:rPr lang="en-US" dirty="0"/>
              <a:t>e.g. Sending an officer on a business trip, evaluation of the civil servant, professional development to facilitate their professional development and ensure proper functioning of public </a:t>
            </a:r>
            <a:r>
              <a:rPr lang="en-US" dirty="0" smtClean="0"/>
              <a:t>institutions, mobility, etc.</a:t>
            </a:r>
          </a:p>
          <a:p>
            <a:pPr marL="285750" lvl="2"/>
            <a:r>
              <a:rPr lang="en-US" sz="2400" dirty="0"/>
              <a:t>P</a:t>
            </a:r>
            <a:r>
              <a:rPr lang="en-US" sz="2400" dirty="0" smtClean="0"/>
              <a:t>rofessional development of the local self-government officials</a:t>
            </a:r>
          </a:p>
          <a:p>
            <a:pPr marL="0" lvl="2" indent="0">
              <a:buNone/>
            </a:pPr>
            <a:endParaRPr lang="en-US" sz="2400" dirty="0" smtClean="0"/>
          </a:p>
          <a:p>
            <a:pPr marL="0" lvl="2" indent="0">
              <a:buNone/>
            </a:pPr>
            <a:endParaRPr lang="en-US" sz="2400" dirty="0"/>
          </a:p>
          <a:p>
            <a:pPr lvl="2">
              <a:buClr>
                <a:prstClr val="white"/>
              </a:buClr>
            </a:pPr>
            <a:endParaRPr lang="en-US" dirty="0">
              <a:solidFill>
                <a:srgbClr val="146194">
                  <a:lumMod val="75000"/>
                </a:srgbClr>
              </a:solidFill>
            </a:endParaRPr>
          </a:p>
          <a:p>
            <a:pPr marL="0" indent="0">
              <a:buNone/>
            </a:pPr>
            <a:endParaRPr lang="en-US" dirty="0" smtClean="0">
              <a:solidFill>
                <a:schemeClr val="accent6"/>
              </a:solidFill>
            </a:endParaRPr>
          </a:p>
          <a:p>
            <a:pPr marL="0" indent="0">
              <a:buNone/>
            </a:pPr>
            <a:endParaRPr lang="en-US" dirty="0" smtClean="0">
              <a:solidFill>
                <a:schemeClr val="accent6"/>
              </a:solidFill>
            </a:endParaRPr>
          </a:p>
          <a:p>
            <a:endParaRPr lang="en-US" dirty="0"/>
          </a:p>
        </p:txBody>
      </p:sp>
    </p:spTree>
    <p:extLst>
      <p:ext uri="{BB962C8B-B14F-4D97-AF65-F5344CB8AC3E}">
        <p14:creationId xmlns:p14="http://schemas.microsoft.com/office/powerpoint/2010/main" val="1880703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014784"/>
          </a:xfrm>
        </p:spPr>
        <p:txBody>
          <a:bodyPr>
            <a:normAutofit fontScale="77500" lnSpcReduction="20000"/>
          </a:bodyPr>
          <a:lstStyle/>
          <a:p>
            <a:pPr marL="0" indent="0" algn="ctr">
              <a:buNone/>
            </a:pPr>
            <a:r>
              <a:rPr lang="en-US" sz="2600" b="1" dirty="0"/>
              <a:t>The main challenges by the CSB </a:t>
            </a:r>
            <a:r>
              <a:rPr lang="en-US" sz="2600" b="1" dirty="0" smtClean="0"/>
              <a:t>in terms of the professional development of civil servants </a:t>
            </a:r>
            <a:endParaRPr lang="en-US" sz="2600" b="1" dirty="0"/>
          </a:p>
          <a:p>
            <a:r>
              <a:rPr lang="en-US" sz="3100" dirty="0" smtClean="0"/>
              <a:t>The complexity and the sheer magnitude of the tasks associated with the training of civil servants;</a:t>
            </a:r>
          </a:p>
          <a:p>
            <a:r>
              <a:rPr lang="en-US" sz="3100" dirty="0" smtClean="0"/>
              <a:t>Training institutions – their legal nature and missions</a:t>
            </a:r>
            <a:endParaRPr lang="en-US" sz="3100" dirty="0"/>
          </a:p>
          <a:p>
            <a:r>
              <a:rPr lang="en-US" sz="3100" dirty="0" smtClean="0"/>
              <a:t>Establish a professional development system where career, skills, performance and training are inter twined</a:t>
            </a:r>
            <a:r>
              <a:rPr lang="en-US" sz="3100" dirty="0"/>
              <a:t>;</a:t>
            </a:r>
          </a:p>
          <a:p>
            <a:r>
              <a:rPr lang="en-US" sz="3100" dirty="0" smtClean="0"/>
              <a:t>The decentralization policy promoted by the </a:t>
            </a:r>
            <a:r>
              <a:rPr lang="en-US" sz="3100" dirty="0" err="1" smtClean="0"/>
              <a:t>GoG</a:t>
            </a:r>
            <a:r>
              <a:rPr lang="en-US" sz="3100" dirty="0" smtClean="0"/>
              <a:t> and the lack of resources of the municipalities</a:t>
            </a:r>
            <a:r>
              <a:rPr lang="en-US" sz="3100" dirty="0"/>
              <a:t>;</a:t>
            </a:r>
          </a:p>
          <a:p>
            <a:r>
              <a:rPr lang="en-US" sz="3100" dirty="0" smtClean="0"/>
              <a:t>Submitted for adoption so called “umbrella decree”-“Training Needs Assessment, Standards and Rules for Professional Development of Civil Servants”</a:t>
            </a:r>
            <a:endParaRPr lang="en-US" sz="3100" dirty="0"/>
          </a:p>
          <a:p>
            <a:endParaRPr lang="en-US" dirty="0"/>
          </a:p>
        </p:txBody>
      </p:sp>
    </p:spTree>
    <p:extLst>
      <p:ext uri="{BB962C8B-B14F-4D97-AF65-F5344CB8AC3E}">
        <p14:creationId xmlns:p14="http://schemas.microsoft.com/office/powerpoint/2010/main" val="2111164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731" y="393127"/>
            <a:ext cx="8534400" cy="1106159"/>
          </a:xfrm>
        </p:spPr>
        <p:txBody>
          <a:bodyPr>
            <a:normAutofit/>
          </a:bodyPr>
          <a:lstStyle/>
          <a:p>
            <a:pPr algn="ctr">
              <a:spcBef>
                <a:spcPct val="20000"/>
              </a:spcBef>
              <a:spcAft>
                <a:spcPts val="600"/>
              </a:spcAft>
              <a:buClr>
                <a:schemeClr val="tx1"/>
              </a:buClr>
              <a:buSzPct val="80000"/>
            </a:pPr>
            <a:r>
              <a:rPr lang="en-US" sz="2400" b="1" cap="none" dirty="0" smtClean="0">
                <a:solidFill>
                  <a:schemeClr val="bg2">
                    <a:lumMod val="75000"/>
                  </a:schemeClr>
                </a:solidFill>
                <a:latin typeface="+mn-lt"/>
                <a:ea typeface="+mn-ea"/>
                <a:cs typeface="+mn-cs"/>
              </a:rPr>
              <a:t>Ethics and </a:t>
            </a:r>
            <a:r>
              <a:rPr lang="en-US" sz="2400" b="1" cap="none" dirty="0">
                <a:solidFill>
                  <a:schemeClr val="bg2">
                    <a:lumMod val="75000"/>
                  </a:schemeClr>
                </a:solidFill>
                <a:latin typeface="+mn-lt"/>
                <a:ea typeface="+mn-ea"/>
                <a:cs typeface="+mn-cs"/>
              </a:rPr>
              <a:t>code of conduct</a:t>
            </a:r>
            <a:r>
              <a:rPr lang="ka-GE" sz="2400" b="1" cap="none" dirty="0">
                <a:solidFill>
                  <a:schemeClr val="bg2">
                    <a:lumMod val="75000"/>
                  </a:schemeClr>
                </a:solidFill>
                <a:latin typeface="+mn-lt"/>
                <a:ea typeface="+mn-ea"/>
                <a:cs typeface="+mn-cs"/>
              </a:rPr>
              <a:t> </a:t>
            </a:r>
            <a:r>
              <a:rPr lang="en-US" sz="2400" b="1" cap="none" dirty="0">
                <a:solidFill>
                  <a:schemeClr val="bg2">
                    <a:lumMod val="75000"/>
                  </a:schemeClr>
                </a:solidFill>
                <a:latin typeface="+mn-lt"/>
                <a:ea typeface="+mn-ea"/>
                <a:cs typeface="+mn-cs"/>
              </a:rPr>
              <a:t>in Civil Service</a:t>
            </a:r>
          </a:p>
        </p:txBody>
      </p:sp>
      <p:sp>
        <p:nvSpPr>
          <p:cNvPr id="3" name="TextBox 2"/>
          <p:cNvSpPr txBox="1"/>
          <p:nvPr/>
        </p:nvSpPr>
        <p:spPr>
          <a:xfrm>
            <a:off x="840731" y="1688757"/>
            <a:ext cx="7388869" cy="3719480"/>
          </a:xfrm>
          <a:prstGeom prst="rect">
            <a:avLst/>
          </a:prstGeom>
          <a:noFill/>
        </p:spPr>
        <p:txBody>
          <a:bodyPr wrap="square" rtlCol="0">
            <a:spAutoFit/>
          </a:bodyPr>
          <a:lstStyle/>
          <a:p>
            <a:pPr>
              <a:buNone/>
            </a:pPr>
            <a:r>
              <a:rPr lang="en-US" sz="2000" b="1" dirty="0"/>
              <a:t>Implemented Activities since 2015:</a:t>
            </a:r>
          </a:p>
          <a:p>
            <a:pPr marL="285750" lvl="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1900" dirty="0">
                <a:ln w="3175" cmpd="sng">
                  <a:noFill/>
                </a:ln>
                <a:solidFill>
                  <a:schemeClr val="bg2">
                    <a:lumMod val="75000"/>
                  </a:schemeClr>
                </a:solidFill>
              </a:rPr>
              <a:t>Delivered trainings for at least two representatives from each local self-government body each year</a:t>
            </a:r>
          </a:p>
          <a:p>
            <a:pPr marL="285750" lvl="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1900" dirty="0">
                <a:ln w="3175" cmpd="sng">
                  <a:noFill/>
                </a:ln>
                <a:solidFill>
                  <a:schemeClr val="bg2">
                    <a:lumMod val="75000"/>
                  </a:schemeClr>
                </a:solidFill>
              </a:rPr>
              <a:t>Published and then updated handbook on “Ethics and General Rules of Conduct in Civil Service</a:t>
            </a:r>
            <a:r>
              <a:rPr lang="en-US" sz="1900" dirty="0" smtClean="0">
                <a:ln w="3175" cmpd="sng">
                  <a:noFill/>
                </a:ln>
                <a:solidFill>
                  <a:schemeClr val="bg2">
                    <a:lumMod val="75000"/>
                  </a:schemeClr>
                </a:solidFill>
              </a:rPr>
              <a:t>”</a:t>
            </a:r>
          </a:p>
          <a:p>
            <a:pPr marL="285750" lvl="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1900" dirty="0" smtClean="0">
                <a:ln w="3175" cmpd="sng">
                  <a:noFill/>
                </a:ln>
                <a:solidFill>
                  <a:schemeClr val="bg2">
                    <a:lumMod val="75000"/>
                  </a:schemeClr>
                </a:solidFill>
              </a:rPr>
              <a:t>Adopted Code of Ethics </a:t>
            </a:r>
          </a:p>
          <a:p>
            <a:pPr marL="285750" lvl="0" indent="-285750" defTabSz="457200">
              <a:lnSpc>
                <a:spcPct val="90000"/>
              </a:lnSpc>
              <a:spcBef>
                <a:spcPct val="20000"/>
              </a:spcBef>
              <a:spcAft>
                <a:spcPts val="600"/>
              </a:spcAft>
              <a:buClr>
                <a:schemeClr val="tx1"/>
              </a:buClr>
              <a:buSzPct val="80000"/>
              <a:buFont typeface="Wingdings 3" panose="05040102010807070707" pitchFamily="18" charset="2"/>
              <a:buChar char=""/>
            </a:pPr>
            <a:endParaRPr lang="en-US" sz="1900" dirty="0" smtClean="0">
              <a:ln w="3175" cmpd="sng">
                <a:noFill/>
              </a:ln>
              <a:solidFill>
                <a:schemeClr val="bg2">
                  <a:lumMod val="75000"/>
                </a:schemeClr>
              </a:solidFill>
            </a:endParaRPr>
          </a:p>
          <a:p>
            <a:pPr marL="285750" lvl="0" indent="-285750" defTabSz="457200">
              <a:lnSpc>
                <a:spcPct val="90000"/>
              </a:lnSpc>
              <a:spcBef>
                <a:spcPct val="20000"/>
              </a:spcBef>
              <a:spcAft>
                <a:spcPts val="600"/>
              </a:spcAft>
              <a:buClr>
                <a:schemeClr val="tx1"/>
              </a:buClr>
              <a:buSzPct val="80000"/>
              <a:buFont typeface="Wingdings 3" panose="05040102010807070707" pitchFamily="18" charset="2"/>
              <a:buChar char=""/>
            </a:pPr>
            <a:endParaRPr lang="en-US" sz="1900" dirty="0">
              <a:ln w="3175" cmpd="sng">
                <a:noFill/>
              </a:ln>
              <a:solidFill>
                <a:schemeClr val="bg2">
                  <a:lumMod val="75000"/>
                </a:schemeClr>
              </a:solidFill>
            </a:endParaRPr>
          </a:p>
          <a:p>
            <a:pPr lvl="0" algn="just"/>
            <a:endParaRPr lang="en-US" sz="1600" dirty="0"/>
          </a:p>
          <a:p>
            <a:endParaRPr lang="en-US" dirty="0" smtClean="0"/>
          </a:p>
          <a:p>
            <a:endParaRPr lang="en-US" dirty="0"/>
          </a:p>
        </p:txBody>
      </p:sp>
    </p:spTree>
    <p:extLst>
      <p:ext uri="{BB962C8B-B14F-4D97-AF65-F5344CB8AC3E}">
        <p14:creationId xmlns:p14="http://schemas.microsoft.com/office/powerpoint/2010/main" val="2014805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8082" y="351937"/>
            <a:ext cx="8534400" cy="1507067"/>
          </a:xfrm>
        </p:spPr>
        <p:txBody>
          <a:bodyPr>
            <a:normAutofit/>
          </a:bodyPr>
          <a:lstStyle/>
          <a:p>
            <a:pPr algn="ctr">
              <a:spcBef>
                <a:spcPct val="20000"/>
              </a:spcBef>
              <a:spcAft>
                <a:spcPts val="600"/>
              </a:spcAft>
              <a:buClr>
                <a:schemeClr val="tx1"/>
              </a:buClr>
              <a:buSzPct val="80000"/>
            </a:pPr>
            <a:r>
              <a:rPr lang="en-US" sz="2400" b="1" cap="none" dirty="0">
                <a:solidFill>
                  <a:schemeClr val="bg2">
                    <a:lumMod val="75000"/>
                  </a:schemeClr>
                </a:solidFill>
                <a:latin typeface="+mn-lt"/>
                <a:ea typeface="+mn-ea"/>
                <a:cs typeface="+mn-cs"/>
              </a:rPr>
              <a:t>Institutional Analysis of the Local Self-Government Institutions</a:t>
            </a:r>
          </a:p>
        </p:txBody>
      </p:sp>
      <p:sp>
        <p:nvSpPr>
          <p:cNvPr id="3" name="TextBox 2"/>
          <p:cNvSpPr txBox="1"/>
          <p:nvPr/>
        </p:nvSpPr>
        <p:spPr>
          <a:xfrm>
            <a:off x="1318054" y="2215978"/>
            <a:ext cx="9193427" cy="3459409"/>
          </a:xfrm>
          <a:prstGeom prst="rect">
            <a:avLst/>
          </a:prstGeom>
          <a:noFill/>
        </p:spPr>
        <p:txBody>
          <a:bodyPr wrap="square" rtlCol="0">
            <a:spAutoFit/>
          </a:bodyPr>
          <a:lstStyle/>
          <a:p>
            <a:r>
              <a:rPr lang="en-US" sz="2000" b="1" dirty="0" smtClean="0"/>
              <a:t>Implemented Activities in 2017:</a:t>
            </a:r>
            <a:endParaRPr lang="en-US" sz="2000" b="1" dirty="0"/>
          </a:p>
          <a:p>
            <a:pPr marL="28575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1900" dirty="0" smtClean="0">
                <a:ln w="3175" cmpd="sng">
                  <a:noFill/>
                </a:ln>
                <a:solidFill>
                  <a:schemeClr val="bg2">
                    <a:lumMod val="75000"/>
                  </a:schemeClr>
                </a:solidFill>
              </a:rPr>
              <a:t>Involvement </a:t>
            </a:r>
            <a:r>
              <a:rPr lang="en-US" sz="1900" dirty="0">
                <a:ln w="3175" cmpd="sng">
                  <a:noFill/>
                </a:ln>
                <a:solidFill>
                  <a:schemeClr val="bg2">
                    <a:lumMod val="75000"/>
                  </a:schemeClr>
                </a:solidFill>
              </a:rPr>
              <a:t>of </a:t>
            </a:r>
            <a:r>
              <a:rPr lang="en-US" sz="1900" dirty="0" smtClean="0">
                <a:ln w="3175" cmpd="sng">
                  <a:noFill/>
                </a:ln>
                <a:solidFill>
                  <a:schemeClr val="bg2">
                    <a:lumMod val="75000"/>
                  </a:schemeClr>
                </a:solidFill>
              </a:rPr>
              <a:t>the local consulting company to provide advice and assistance to the CSB task force</a:t>
            </a:r>
          </a:p>
          <a:p>
            <a:pPr marL="28575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1900" dirty="0" smtClean="0">
                <a:ln w="3175" cmpd="sng">
                  <a:noFill/>
                </a:ln>
                <a:solidFill>
                  <a:schemeClr val="bg2">
                    <a:lumMod val="75000"/>
                  </a:schemeClr>
                </a:solidFill>
              </a:rPr>
              <a:t>Consultation with representatives of the Ministry of Regional Development and Infrastructure</a:t>
            </a:r>
          </a:p>
          <a:p>
            <a:pPr marL="28575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1900" dirty="0" smtClean="0">
                <a:ln w="3175" cmpd="sng">
                  <a:noFill/>
                </a:ln>
                <a:solidFill>
                  <a:schemeClr val="bg2">
                    <a:lumMod val="75000"/>
                  </a:schemeClr>
                </a:solidFill>
              </a:rPr>
              <a:t>Elaboration of the initial principles </a:t>
            </a:r>
          </a:p>
          <a:p>
            <a:pPr marL="285750" indent="-285750" defTabSz="457200">
              <a:lnSpc>
                <a:spcPct val="90000"/>
              </a:lnSpc>
              <a:spcBef>
                <a:spcPct val="20000"/>
              </a:spcBef>
              <a:spcAft>
                <a:spcPts val="600"/>
              </a:spcAft>
              <a:buClr>
                <a:schemeClr val="tx1"/>
              </a:buClr>
              <a:buSzPct val="80000"/>
              <a:buFont typeface="Wingdings 3" panose="05040102010807070707" pitchFamily="18" charset="2"/>
              <a:buChar char=""/>
            </a:pPr>
            <a:r>
              <a:rPr lang="en-US" sz="1900" dirty="0" smtClean="0">
                <a:ln w="3175" cmpd="sng">
                  <a:noFill/>
                </a:ln>
                <a:solidFill>
                  <a:schemeClr val="bg2">
                    <a:lumMod val="75000"/>
                  </a:schemeClr>
                </a:solidFill>
              </a:rPr>
              <a:t>Order of the head of the CSB on guiding principles of the organizational arrangement of </a:t>
            </a:r>
            <a:r>
              <a:rPr lang="en-US" sz="1900" smtClean="0">
                <a:ln w="3175" cmpd="sng">
                  <a:noFill/>
                </a:ln>
                <a:solidFill>
                  <a:schemeClr val="bg2">
                    <a:lumMod val="75000"/>
                  </a:schemeClr>
                </a:solidFill>
              </a:rPr>
              <a:t>public agencies</a:t>
            </a:r>
            <a:endParaRPr lang="en-US" sz="1900" dirty="0" smtClean="0">
              <a:ln w="3175" cmpd="sng">
                <a:noFill/>
              </a:ln>
              <a:solidFill>
                <a:schemeClr val="bg2">
                  <a:lumMod val="75000"/>
                </a:schemeClr>
              </a:solidFill>
            </a:endParaRPr>
          </a:p>
          <a:p>
            <a:pPr defTabSz="457200">
              <a:lnSpc>
                <a:spcPct val="90000"/>
              </a:lnSpc>
              <a:spcBef>
                <a:spcPct val="20000"/>
              </a:spcBef>
              <a:spcAft>
                <a:spcPts val="600"/>
              </a:spcAft>
              <a:buClr>
                <a:schemeClr val="tx1"/>
              </a:buClr>
              <a:buSzPct val="80000"/>
            </a:pPr>
            <a:endParaRPr lang="en-US" sz="1900" dirty="0" smtClean="0">
              <a:ln w="3175" cmpd="sng">
                <a:noFill/>
              </a:ln>
              <a:solidFill>
                <a:schemeClr val="bg2">
                  <a:lumMod val="75000"/>
                </a:schemeClr>
              </a:solidFill>
            </a:endParaRPr>
          </a:p>
          <a:p>
            <a:endParaRPr lang="en-US" b="1" dirty="0"/>
          </a:p>
        </p:txBody>
      </p:sp>
    </p:spTree>
    <p:extLst>
      <p:ext uri="{BB962C8B-B14F-4D97-AF65-F5344CB8AC3E}">
        <p14:creationId xmlns:p14="http://schemas.microsoft.com/office/powerpoint/2010/main" val="3017695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8670" y="2411398"/>
            <a:ext cx="9325233" cy="1507067"/>
          </a:xfrm>
        </p:spPr>
        <p:txBody>
          <a:bodyPr>
            <a:normAutofit/>
          </a:bodyPr>
          <a:lstStyle/>
          <a:p>
            <a:pPr algn="ctr"/>
            <a:r>
              <a:rPr lang="en-US" sz="2800" dirty="0" smtClean="0">
                <a:solidFill>
                  <a:schemeClr val="bg2">
                    <a:lumMod val="75000"/>
                  </a:schemeClr>
                </a:solidFill>
              </a:rPr>
              <a:t>Thank </a:t>
            </a:r>
            <a:r>
              <a:rPr lang="en-US" sz="2000" dirty="0" smtClean="0">
                <a:solidFill>
                  <a:schemeClr val="bg2">
                    <a:lumMod val="75000"/>
                  </a:schemeClr>
                </a:solidFill>
              </a:rPr>
              <a:t>you </a:t>
            </a:r>
            <a:r>
              <a:rPr lang="en-US" sz="1600" dirty="0" smtClean="0">
                <a:solidFill>
                  <a:schemeClr val="bg2">
                    <a:lumMod val="75000"/>
                  </a:schemeClr>
                </a:solidFill>
              </a:rPr>
              <a:t>for</a:t>
            </a:r>
            <a:r>
              <a:rPr lang="en-US" sz="2400" dirty="0" smtClean="0">
                <a:solidFill>
                  <a:schemeClr val="bg2">
                    <a:lumMod val="75000"/>
                  </a:schemeClr>
                </a:solidFill>
              </a:rPr>
              <a:t> </a:t>
            </a:r>
            <a:r>
              <a:rPr lang="en-US" sz="2000" dirty="0" smtClean="0">
                <a:solidFill>
                  <a:schemeClr val="bg2">
                    <a:lumMod val="75000"/>
                  </a:schemeClr>
                </a:solidFill>
              </a:rPr>
              <a:t>your</a:t>
            </a:r>
            <a:r>
              <a:rPr lang="en-US" sz="2400" dirty="0" smtClean="0">
                <a:solidFill>
                  <a:schemeClr val="bg2">
                    <a:lumMod val="75000"/>
                  </a:schemeClr>
                </a:solidFill>
              </a:rPr>
              <a:t> </a:t>
            </a:r>
            <a:r>
              <a:rPr lang="en-US" sz="2800" dirty="0" smtClean="0">
                <a:solidFill>
                  <a:schemeClr val="bg2">
                    <a:lumMod val="75000"/>
                  </a:schemeClr>
                </a:solidFill>
              </a:rPr>
              <a:t>attention!</a:t>
            </a:r>
            <a:endParaRPr lang="en-US" sz="2800" dirty="0">
              <a:solidFill>
                <a:schemeClr val="bg2">
                  <a:lumMod val="75000"/>
                </a:schemeClr>
              </a:solidFill>
            </a:endParaRPr>
          </a:p>
        </p:txBody>
      </p:sp>
    </p:spTree>
    <p:extLst>
      <p:ext uri="{BB962C8B-B14F-4D97-AF65-F5344CB8AC3E}">
        <p14:creationId xmlns:p14="http://schemas.microsoft.com/office/powerpoint/2010/main" val="2502798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8655" y="306860"/>
            <a:ext cx="8534400" cy="681681"/>
          </a:xfrm>
        </p:spPr>
        <p:txBody>
          <a:bodyPr>
            <a:noAutofit/>
          </a:bodyPr>
          <a:lstStyle/>
          <a:p>
            <a:pPr marL="0" indent="0" algn="ctr">
              <a:buNone/>
            </a:pPr>
            <a:r>
              <a:rPr lang="en-US" sz="2800" dirty="0" smtClean="0"/>
              <a:t>Organization of </a:t>
            </a:r>
            <a:r>
              <a:rPr lang="en-US" sz="2800" dirty="0"/>
              <a:t>local self-government in Georgia</a:t>
            </a:r>
          </a:p>
        </p:txBody>
      </p:sp>
      <p:graphicFrame>
        <p:nvGraphicFramePr>
          <p:cNvPr id="4" name="Diagram 3"/>
          <p:cNvGraphicFramePr/>
          <p:nvPr>
            <p:extLst>
              <p:ext uri="{D42A27DB-BD31-4B8C-83A1-F6EECF244321}">
                <p14:modId xmlns:p14="http://schemas.microsoft.com/office/powerpoint/2010/main" val="1010455748"/>
              </p:ext>
            </p:extLst>
          </p:nvPr>
        </p:nvGraphicFramePr>
        <p:xfrm>
          <a:off x="1334530" y="2356022"/>
          <a:ext cx="9547654" cy="3089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Arrow 4"/>
          <p:cNvSpPr/>
          <p:nvPr/>
        </p:nvSpPr>
        <p:spPr>
          <a:xfrm>
            <a:off x="5763539" y="1186249"/>
            <a:ext cx="484632" cy="978408"/>
          </a:xfrm>
          <a:prstGeom prst="downArrow">
            <a:avLst/>
          </a:prstGeom>
          <a:scene3d>
            <a:camera prst="isometricLeftDown"/>
            <a:lightRig rig="threePt" dir="t"/>
          </a:scene3d>
          <a:sp3d prstMaterial="plastic">
            <a:bevelT w="25400" h="2540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3064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5174" y="529283"/>
            <a:ext cx="8534400" cy="681680"/>
          </a:xfrm>
          <a:effectLst>
            <a:outerShdw blurRad="50800" dist="38100" dir="18900000" algn="bl" rotWithShape="0">
              <a:prstClr val="black">
                <a:alpha val="40000"/>
              </a:prstClr>
            </a:outerShdw>
          </a:effectLst>
        </p:spPr>
        <p:txBody>
          <a:bodyPr>
            <a:normAutofit/>
          </a:bodyPr>
          <a:lstStyle/>
          <a:p>
            <a:pPr marL="0" indent="0" algn="ctr">
              <a:buNone/>
            </a:pPr>
            <a:r>
              <a:rPr lang="en-GB" sz="2400" dirty="0" smtClean="0"/>
              <a:t>Short historical </a:t>
            </a:r>
            <a:r>
              <a:rPr lang="en-GB" sz="2400" dirty="0"/>
              <a:t>Introduction</a:t>
            </a:r>
            <a:endParaRPr lang="en-US" sz="2400" dirty="0"/>
          </a:p>
        </p:txBody>
      </p:sp>
      <p:sp>
        <p:nvSpPr>
          <p:cNvPr id="4" name="Rounded Rectangle 3"/>
          <p:cNvSpPr/>
          <p:nvPr/>
        </p:nvSpPr>
        <p:spPr>
          <a:xfrm>
            <a:off x="1276865" y="1886465"/>
            <a:ext cx="9547653" cy="1845276"/>
          </a:xfrm>
          <a:prstGeom prst="roundRect">
            <a:avLst/>
          </a:prstGeom>
          <a:scene3d>
            <a:camera prst="perspectiveContrastingLeftFacing"/>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Year 2014</a:t>
            </a:r>
          </a:p>
          <a:p>
            <a:pPr algn="ctr"/>
            <a:endParaRPr lang="en-GB" dirty="0"/>
          </a:p>
          <a:p>
            <a:pPr algn="ctr"/>
            <a:r>
              <a:rPr lang="en-GB" dirty="0" smtClean="0"/>
              <a:t>Adoption </a:t>
            </a:r>
            <a:r>
              <a:rPr lang="en-GB" dirty="0"/>
              <a:t>of the Organic Law of Georgia on Local Self-Government as a Code</a:t>
            </a:r>
            <a:endParaRPr lang="en-US" dirty="0"/>
          </a:p>
        </p:txBody>
      </p:sp>
      <p:sp>
        <p:nvSpPr>
          <p:cNvPr id="5" name="Rectangle 4"/>
          <p:cNvSpPr/>
          <p:nvPr/>
        </p:nvSpPr>
        <p:spPr>
          <a:xfrm>
            <a:off x="856735" y="5123935"/>
            <a:ext cx="10495005" cy="1276865"/>
          </a:xfrm>
          <a:prstGeom prst="rect">
            <a:avLst/>
          </a:prstGeom>
          <a:scene3d>
            <a:camera prst="perspectiveRight"/>
            <a:lightRig rig="threePt" dir="t"/>
          </a:scene3d>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GB" dirty="0"/>
              <a:t>C</a:t>
            </a:r>
            <a:r>
              <a:rPr lang="en-GB" dirty="0" smtClean="0"/>
              <a:t>ollisions </a:t>
            </a:r>
            <a:r>
              <a:rPr lang="en-GB" dirty="0"/>
              <a:t>among the </a:t>
            </a:r>
            <a:r>
              <a:rPr lang="en-GB" dirty="0" smtClean="0"/>
              <a:t>norms </a:t>
            </a:r>
          </a:p>
          <a:p>
            <a:pPr algn="ctr"/>
            <a:r>
              <a:rPr lang="en-US" dirty="0" smtClean="0"/>
              <a:t>                      Scattered </a:t>
            </a:r>
            <a:r>
              <a:rPr lang="en-US" dirty="0"/>
              <a:t>and </a:t>
            </a:r>
            <a:r>
              <a:rPr lang="en-GB" dirty="0"/>
              <a:t>disseminated </a:t>
            </a:r>
            <a:r>
              <a:rPr lang="en-GB" dirty="0" smtClean="0"/>
              <a:t>norms</a:t>
            </a:r>
          </a:p>
          <a:p>
            <a:pPr algn="ctr"/>
            <a:r>
              <a:rPr lang="en-GB" dirty="0" smtClean="0"/>
              <a:t>                                           Constitutional requirement</a:t>
            </a:r>
          </a:p>
          <a:p>
            <a:pPr algn="ctr"/>
            <a:r>
              <a:rPr lang="en-GB" dirty="0" smtClean="0"/>
              <a:t>                                                                          Codification </a:t>
            </a:r>
            <a:r>
              <a:rPr lang="en-GB" dirty="0"/>
              <a:t>of norms</a:t>
            </a:r>
          </a:p>
          <a:p>
            <a:pPr algn="ctr"/>
            <a:endParaRPr lang="en-US" dirty="0"/>
          </a:p>
        </p:txBody>
      </p:sp>
    </p:spTree>
    <p:extLst>
      <p:ext uri="{BB962C8B-B14F-4D97-AF65-F5344CB8AC3E}">
        <p14:creationId xmlns:p14="http://schemas.microsoft.com/office/powerpoint/2010/main" val="1711729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41" y="1664043"/>
            <a:ext cx="10733432" cy="4390767"/>
          </a:xfrm>
        </p:spPr>
        <p:txBody>
          <a:bodyPr>
            <a:noAutofit/>
          </a:bodyPr>
          <a:lstStyle/>
          <a:p>
            <a:pPr algn="just"/>
            <a:r>
              <a:rPr lang="en-GB" sz="1400" dirty="0" smtClean="0"/>
              <a:t>        </a:t>
            </a:r>
            <a:r>
              <a:rPr lang="en-GB" sz="1400" dirty="0" smtClean="0">
                <a:solidFill>
                  <a:schemeClr val="accent1">
                    <a:lumMod val="75000"/>
                  </a:schemeClr>
                </a:solidFill>
              </a:rPr>
              <a:t>,, </a:t>
            </a:r>
            <a:r>
              <a:rPr lang="en-GB" sz="1400" dirty="0">
                <a:solidFill>
                  <a:schemeClr val="accent1">
                    <a:lumMod val="75000"/>
                  </a:schemeClr>
                </a:solidFill>
              </a:rPr>
              <a:t>Citizens of Georgia shall arrange local issues/cases through local self-government, in accordance with Georgian legislation</a:t>
            </a:r>
            <a:r>
              <a:rPr lang="ka-GE" sz="1400" dirty="0">
                <a:solidFill>
                  <a:schemeClr val="accent1">
                    <a:lumMod val="75000"/>
                  </a:schemeClr>
                </a:solidFill>
              </a:rPr>
              <a:t>.</a:t>
            </a:r>
            <a:r>
              <a:rPr lang="en-US" sz="1400" dirty="0">
                <a:solidFill>
                  <a:schemeClr val="accent1">
                    <a:lumMod val="75000"/>
                  </a:schemeClr>
                </a:solidFill>
              </a:rPr>
              <a:t> The separation of powers between state authorities and self-governing entities is based on the principle of subsidiarity. The State shall ensure the compliance of the financial resources of the municipality with its powers determined by the Organic Law. </a:t>
            </a:r>
            <a:r>
              <a:rPr lang="en-US" sz="1400" dirty="0" smtClean="0">
                <a:solidFill>
                  <a:schemeClr val="accent1">
                    <a:lumMod val="75000"/>
                  </a:schemeClr>
                </a:solidFill>
              </a:rPr>
              <a:t>‘‘</a:t>
            </a: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t>
            </a:r>
            <a:r>
              <a:rPr lang="en-US" sz="1400" dirty="0" smtClean="0">
                <a:solidFill>
                  <a:schemeClr val="accent1">
                    <a:lumMod val="75000"/>
                  </a:schemeClr>
                </a:solidFill>
              </a:rPr>
              <a:t>,,</a:t>
            </a:r>
            <a:r>
              <a:rPr lang="en-US" sz="1400" dirty="0">
                <a:solidFill>
                  <a:schemeClr val="accent1">
                    <a:lumMod val="75000"/>
                  </a:schemeClr>
                </a:solidFill>
              </a:rPr>
              <a:t>The powers defined by the Organic Law are full and exclusive</a:t>
            </a:r>
            <a:r>
              <a:rPr lang="en-US" sz="1400" dirty="0" smtClean="0">
                <a:solidFill>
                  <a:schemeClr val="accent1">
                    <a:lumMod val="75000"/>
                  </a:schemeClr>
                </a:solidFill>
              </a:rPr>
              <a:t>‘‘</a:t>
            </a:r>
            <a:r>
              <a:rPr lang="en-US" sz="1400" dirty="0" smtClean="0"/>
              <a:t/>
            </a:r>
            <a:br>
              <a:rPr lang="en-US" sz="1400" dirty="0" smtClean="0"/>
            </a:br>
            <a:r>
              <a:rPr lang="en-US" sz="1400" dirty="0"/>
              <a:t/>
            </a:r>
            <a:br>
              <a:rPr lang="en-US" sz="1400" dirty="0"/>
            </a:br>
            <a:r>
              <a:rPr lang="en-US" sz="1400" dirty="0" smtClean="0"/>
              <a:t> </a:t>
            </a:r>
            <a:br>
              <a:rPr lang="en-US" sz="1400" dirty="0" smtClean="0"/>
            </a:br>
            <a:r>
              <a:rPr lang="en-US" sz="1400" dirty="0"/>
              <a:t/>
            </a:r>
            <a:br>
              <a:rPr lang="en-US" sz="1400" dirty="0"/>
            </a:br>
            <a:r>
              <a:rPr lang="en-US" sz="1400" dirty="0" smtClean="0"/>
              <a:t>        </a:t>
            </a:r>
            <a:r>
              <a:rPr lang="en-US" sz="1400" dirty="0" smtClean="0">
                <a:solidFill>
                  <a:schemeClr val="accent1">
                    <a:lumMod val="75000"/>
                  </a:schemeClr>
                </a:solidFill>
              </a:rPr>
              <a:t>,,</a:t>
            </a:r>
            <a:r>
              <a:rPr lang="en-US" sz="1400" dirty="0">
                <a:solidFill>
                  <a:schemeClr val="accent1">
                    <a:lumMod val="75000"/>
                  </a:schemeClr>
                </a:solidFill>
              </a:rPr>
              <a:t>Municipality, according to the organic law, independently establishes its organizational arrangement (structure) and independently makes personnel decisions in accordance with the organic law and legislation regulating the Public Service.‘‘</a:t>
            </a:r>
          </a:p>
        </p:txBody>
      </p:sp>
      <p:sp>
        <p:nvSpPr>
          <p:cNvPr id="3" name="Content Placeholder 2"/>
          <p:cNvSpPr>
            <a:spLocks noGrp="1"/>
          </p:cNvSpPr>
          <p:nvPr>
            <p:ph idx="1"/>
          </p:nvPr>
        </p:nvSpPr>
        <p:spPr>
          <a:xfrm>
            <a:off x="1821033" y="339812"/>
            <a:ext cx="8534400" cy="1250092"/>
          </a:xfrm>
        </p:spPr>
        <p:txBody>
          <a:bodyPr>
            <a:normAutofit/>
          </a:bodyPr>
          <a:lstStyle/>
          <a:p>
            <a:pPr marL="0" indent="0" algn="ctr">
              <a:buNone/>
            </a:pPr>
            <a:r>
              <a:rPr lang="en-US" sz="2400" dirty="0"/>
              <a:t>Amendments to the Constitution </a:t>
            </a:r>
          </a:p>
        </p:txBody>
      </p:sp>
      <p:sp>
        <p:nvSpPr>
          <p:cNvPr id="4" name="Oval 3"/>
          <p:cNvSpPr/>
          <p:nvPr/>
        </p:nvSpPr>
        <p:spPr>
          <a:xfrm>
            <a:off x="1070916" y="3859426"/>
            <a:ext cx="123567" cy="172994"/>
          </a:xfrm>
          <a:prstGeom prst="ellipse">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070915" y="4724399"/>
            <a:ext cx="123567" cy="172994"/>
          </a:xfrm>
          <a:prstGeom prst="ellipse">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070915" y="2372498"/>
            <a:ext cx="123567" cy="172994"/>
          </a:xfrm>
          <a:prstGeom prst="ellipse">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745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730" y="1606379"/>
            <a:ext cx="10132539" cy="4445686"/>
          </a:xfrm>
        </p:spPr>
        <p:txBody>
          <a:bodyPr>
            <a:normAutofit/>
          </a:bodyPr>
          <a:lstStyle/>
          <a:p>
            <a:r>
              <a:rPr lang="en-US" sz="1800" dirty="0">
                <a:solidFill>
                  <a:schemeClr val="bg2">
                    <a:lumMod val="75000"/>
                  </a:schemeClr>
                </a:solidFill>
              </a:rPr>
              <a:t>Institutional </a:t>
            </a:r>
            <a:r>
              <a:rPr lang="en-US" sz="1800" dirty="0" smtClean="0">
                <a:solidFill>
                  <a:schemeClr val="bg2">
                    <a:lumMod val="75000"/>
                  </a:schemeClr>
                </a:solidFill>
              </a:rPr>
              <a:t>changes</a:t>
            </a:r>
            <a:br>
              <a:rPr lang="en-US" sz="1800" dirty="0" smtClean="0">
                <a:solidFill>
                  <a:schemeClr val="bg2">
                    <a:lumMod val="75000"/>
                  </a:schemeClr>
                </a:solidFill>
              </a:rPr>
            </a:br>
            <a:r>
              <a:rPr lang="en-US" sz="1800" dirty="0" smtClean="0">
                <a:solidFill>
                  <a:schemeClr val="bg2">
                    <a:lumMod val="75000"/>
                  </a:schemeClr>
                </a:solidFill>
              </a:rPr>
              <a:t/>
            </a:r>
            <a:br>
              <a:rPr lang="en-US" sz="1800" dirty="0" smtClean="0">
                <a:solidFill>
                  <a:schemeClr val="bg2">
                    <a:lumMod val="75000"/>
                  </a:schemeClr>
                </a:solidFill>
              </a:rPr>
            </a:br>
            <a:r>
              <a:rPr lang="en-US" sz="1800" dirty="0">
                <a:solidFill>
                  <a:schemeClr val="bg2">
                    <a:lumMod val="75000"/>
                  </a:schemeClr>
                </a:solidFill>
              </a:rPr>
              <a:t/>
            </a:r>
            <a:br>
              <a:rPr lang="en-US" sz="1800" dirty="0">
                <a:solidFill>
                  <a:schemeClr val="bg2">
                    <a:lumMod val="75000"/>
                  </a:schemeClr>
                </a:solidFill>
              </a:rPr>
            </a:br>
            <a:r>
              <a:rPr lang="en-US" sz="1800" dirty="0">
                <a:solidFill>
                  <a:schemeClr val="bg2">
                    <a:lumMod val="75000"/>
                  </a:schemeClr>
                </a:solidFill>
              </a:rPr>
              <a:t>improvement of different </a:t>
            </a:r>
            <a:r>
              <a:rPr lang="en-US" sz="1800" dirty="0" smtClean="0">
                <a:solidFill>
                  <a:schemeClr val="bg2">
                    <a:lumMod val="75000"/>
                  </a:schemeClr>
                </a:solidFill>
              </a:rPr>
              <a:t>instruments</a:t>
            </a:r>
            <a:br>
              <a:rPr lang="en-US" sz="1800" dirty="0" smtClean="0">
                <a:solidFill>
                  <a:schemeClr val="bg2">
                    <a:lumMod val="75000"/>
                  </a:schemeClr>
                </a:solidFill>
              </a:rPr>
            </a:br>
            <a:r>
              <a:rPr lang="en-US" sz="1800" dirty="0">
                <a:solidFill>
                  <a:schemeClr val="bg2">
                    <a:lumMod val="75000"/>
                  </a:schemeClr>
                </a:solidFill>
              </a:rPr>
              <a:t/>
            </a:r>
            <a:br>
              <a:rPr lang="en-US" sz="1800" dirty="0">
                <a:solidFill>
                  <a:schemeClr val="bg2">
                    <a:lumMod val="75000"/>
                  </a:schemeClr>
                </a:solidFill>
              </a:rPr>
            </a:br>
            <a:r>
              <a:rPr lang="en-US" sz="1800" dirty="0" smtClean="0">
                <a:solidFill>
                  <a:schemeClr val="bg2">
                    <a:lumMod val="75000"/>
                  </a:schemeClr>
                </a:solidFill>
              </a:rPr>
              <a:t/>
            </a:r>
            <a:br>
              <a:rPr lang="en-US" sz="1800" dirty="0" smtClean="0">
                <a:solidFill>
                  <a:schemeClr val="bg2">
                    <a:lumMod val="75000"/>
                  </a:schemeClr>
                </a:solidFill>
              </a:rPr>
            </a:br>
            <a:r>
              <a:rPr lang="en-US" sz="1800" dirty="0" smtClean="0">
                <a:solidFill>
                  <a:schemeClr val="bg2">
                    <a:lumMod val="75000"/>
                  </a:schemeClr>
                </a:solidFill>
              </a:rPr>
              <a:t>institution </a:t>
            </a:r>
            <a:r>
              <a:rPr lang="en-US" sz="1800" dirty="0">
                <a:solidFill>
                  <a:schemeClr val="bg2">
                    <a:lumMod val="75000"/>
                  </a:schemeClr>
                </a:solidFill>
              </a:rPr>
              <a:t>of inter-municipal cooperation </a:t>
            </a:r>
          </a:p>
        </p:txBody>
      </p:sp>
      <p:sp>
        <p:nvSpPr>
          <p:cNvPr id="3" name="Content Placeholder 2"/>
          <p:cNvSpPr>
            <a:spLocks noGrp="1"/>
          </p:cNvSpPr>
          <p:nvPr>
            <p:ph idx="1"/>
          </p:nvPr>
        </p:nvSpPr>
        <p:spPr>
          <a:xfrm>
            <a:off x="1804558" y="486033"/>
            <a:ext cx="8534400" cy="782594"/>
          </a:xfrm>
        </p:spPr>
        <p:txBody>
          <a:bodyPr>
            <a:normAutofit/>
          </a:bodyPr>
          <a:lstStyle/>
          <a:p>
            <a:pPr marL="0" indent="0" algn="ctr">
              <a:buNone/>
            </a:pPr>
            <a:r>
              <a:rPr lang="en-US" sz="2400" dirty="0"/>
              <a:t>Amendments to the Local Self-Government Code </a:t>
            </a:r>
          </a:p>
        </p:txBody>
      </p:sp>
    </p:spTree>
    <p:extLst>
      <p:ext uri="{BB962C8B-B14F-4D97-AF65-F5344CB8AC3E}">
        <p14:creationId xmlns:p14="http://schemas.microsoft.com/office/powerpoint/2010/main" val="1316687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217" y="1474573"/>
            <a:ext cx="10610334" cy="4316628"/>
          </a:xfrm>
        </p:spPr>
        <p:txBody>
          <a:bodyPr>
            <a:noAutofit/>
          </a:bodyPr>
          <a:lstStyle/>
          <a:p>
            <a:r>
              <a:rPr lang="en-US" sz="1600" dirty="0" smtClean="0">
                <a:solidFill>
                  <a:schemeClr val="bg2">
                    <a:lumMod val="75000"/>
                  </a:schemeClr>
                </a:solidFill>
              </a:rPr>
              <a:t>objectives:</a:t>
            </a:r>
            <a:r>
              <a:rPr lang="en-US" sz="1600" dirty="0" smtClean="0"/>
              <a:t/>
            </a:r>
            <a:br>
              <a:rPr lang="en-US" sz="1600" dirty="0" smtClean="0"/>
            </a:br>
            <a:r>
              <a:rPr lang="en-US" sz="1600" dirty="0"/>
              <a:t/>
            </a:r>
            <a:br>
              <a:rPr lang="en-US" sz="1600" dirty="0"/>
            </a:br>
            <a:r>
              <a:rPr lang="en-US" sz="1600" dirty="0"/>
              <a:t/>
            </a:r>
            <a:br>
              <a:rPr lang="en-US" sz="1600" dirty="0"/>
            </a:br>
            <a:r>
              <a:rPr lang="ka-GE" sz="1400" dirty="0" err="1">
                <a:solidFill>
                  <a:schemeClr val="bg2">
                    <a:lumMod val="75000"/>
                  </a:schemeClr>
                </a:solidFill>
              </a:rPr>
              <a:t>Ensuring</a:t>
            </a:r>
            <a:r>
              <a:rPr lang="ka-GE" sz="1400" dirty="0">
                <a:solidFill>
                  <a:schemeClr val="bg2">
                    <a:lumMod val="75000"/>
                  </a:schemeClr>
                </a:solidFill>
              </a:rPr>
              <a:t> </a:t>
            </a:r>
            <a:r>
              <a:rPr lang="ka-GE" sz="1400" dirty="0" err="1">
                <a:solidFill>
                  <a:schemeClr val="bg2">
                    <a:lumMod val="75000"/>
                  </a:schemeClr>
                </a:solidFill>
              </a:rPr>
              <a:t>comprehensive</a:t>
            </a:r>
            <a:r>
              <a:rPr lang="ka-GE" sz="1400" dirty="0">
                <a:solidFill>
                  <a:schemeClr val="bg2">
                    <a:lumMod val="75000"/>
                  </a:schemeClr>
                </a:solidFill>
              </a:rPr>
              <a:t> </a:t>
            </a:r>
            <a:r>
              <a:rPr lang="en-US" sz="1400" dirty="0">
                <a:solidFill>
                  <a:schemeClr val="bg2">
                    <a:lumMod val="75000"/>
                  </a:schemeClr>
                </a:solidFill>
              </a:rPr>
              <a:t>powers</a:t>
            </a:r>
            <a:r>
              <a:rPr lang="ka-GE" sz="1400" dirty="0">
                <a:solidFill>
                  <a:schemeClr val="bg2">
                    <a:lumMod val="75000"/>
                  </a:schemeClr>
                </a:solidFill>
              </a:rPr>
              <a:t> </a:t>
            </a:r>
            <a:r>
              <a:rPr lang="ka-GE" sz="1400" dirty="0" err="1">
                <a:solidFill>
                  <a:schemeClr val="bg2">
                    <a:lumMod val="75000"/>
                  </a:schemeClr>
                </a:solidFill>
              </a:rPr>
              <a:t>of</a:t>
            </a:r>
            <a:r>
              <a:rPr lang="ka-GE" sz="1400" dirty="0">
                <a:solidFill>
                  <a:schemeClr val="bg2">
                    <a:lumMod val="75000"/>
                  </a:schemeClr>
                </a:solidFill>
              </a:rPr>
              <a:t> </a:t>
            </a:r>
            <a:r>
              <a:rPr lang="ka-GE" sz="1400" dirty="0" err="1">
                <a:solidFill>
                  <a:schemeClr val="bg2">
                    <a:lumMod val="75000"/>
                  </a:schemeClr>
                </a:solidFill>
              </a:rPr>
              <a:t>local</a:t>
            </a:r>
            <a:r>
              <a:rPr lang="ka-GE" sz="1400" dirty="0">
                <a:solidFill>
                  <a:schemeClr val="bg2">
                    <a:lumMod val="75000"/>
                  </a:schemeClr>
                </a:solidFill>
              </a:rPr>
              <a:t> </a:t>
            </a:r>
            <a:r>
              <a:rPr lang="ka-GE" sz="1400" dirty="0" err="1">
                <a:solidFill>
                  <a:schemeClr val="bg2">
                    <a:lumMod val="75000"/>
                  </a:schemeClr>
                </a:solidFill>
              </a:rPr>
              <a:t>self-government</a:t>
            </a:r>
            <a:r>
              <a:rPr lang="ka-GE" sz="1400" dirty="0">
                <a:solidFill>
                  <a:schemeClr val="bg2">
                    <a:lumMod val="75000"/>
                  </a:schemeClr>
                </a:solidFill>
              </a:rPr>
              <a:t>, </a:t>
            </a:r>
            <a:r>
              <a:rPr lang="ka-GE" sz="1400" dirty="0" err="1">
                <a:solidFill>
                  <a:schemeClr val="bg2">
                    <a:lumMod val="75000"/>
                  </a:schemeClr>
                </a:solidFill>
              </a:rPr>
              <a:t>which</a:t>
            </a:r>
            <a:r>
              <a:rPr lang="ka-GE" sz="1400" dirty="0">
                <a:solidFill>
                  <a:schemeClr val="bg2">
                    <a:lumMod val="75000"/>
                  </a:schemeClr>
                </a:solidFill>
              </a:rPr>
              <a:t> </a:t>
            </a:r>
            <a:r>
              <a:rPr lang="ka-GE" sz="1400" dirty="0" err="1">
                <a:solidFill>
                  <a:schemeClr val="bg2">
                    <a:lumMod val="75000"/>
                  </a:schemeClr>
                </a:solidFill>
              </a:rPr>
              <a:t>implies</a:t>
            </a:r>
            <a:r>
              <a:rPr lang="ka-GE" sz="1400" dirty="0">
                <a:solidFill>
                  <a:schemeClr val="bg2">
                    <a:lumMod val="75000"/>
                  </a:schemeClr>
                </a:solidFill>
              </a:rPr>
              <a:t> </a:t>
            </a:r>
            <a:r>
              <a:rPr lang="ka-GE" sz="1400" dirty="0" err="1">
                <a:solidFill>
                  <a:schemeClr val="bg2">
                    <a:lumMod val="75000"/>
                  </a:schemeClr>
                </a:solidFill>
              </a:rPr>
              <a:t>the</a:t>
            </a:r>
            <a:r>
              <a:rPr lang="ka-GE" sz="1400" dirty="0">
                <a:solidFill>
                  <a:schemeClr val="bg2">
                    <a:lumMod val="75000"/>
                  </a:schemeClr>
                </a:solidFill>
              </a:rPr>
              <a:t> </a:t>
            </a:r>
            <a:r>
              <a:rPr lang="ka-GE" sz="1400" dirty="0" err="1">
                <a:solidFill>
                  <a:schemeClr val="bg2">
                    <a:lumMod val="75000"/>
                  </a:schemeClr>
                </a:solidFill>
              </a:rPr>
              <a:t>complete</a:t>
            </a:r>
            <a:r>
              <a:rPr lang="ka-GE" sz="1400" dirty="0">
                <a:solidFill>
                  <a:schemeClr val="bg2">
                    <a:lumMod val="75000"/>
                  </a:schemeClr>
                </a:solidFill>
              </a:rPr>
              <a:t> </a:t>
            </a:r>
            <a:r>
              <a:rPr lang="ka-GE" sz="1400" dirty="0" err="1">
                <a:solidFill>
                  <a:schemeClr val="bg2">
                    <a:lumMod val="75000"/>
                  </a:schemeClr>
                </a:solidFill>
              </a:rPr>
              <a:t>fulfillment</a:t>
            </a:r>
            <a:r>
              <a:rPr lang="ka-GE" sz="1400" dirty="0">
                <a:solidFill>
                  <a:schemeClr val="bg2">
                    <a:lumMod val="75000"/>
                  </a:schemeClr>
                </a:solidFill>
              </a:rPr>
              <a:t> </a:t>
            </a:r>
            <a:r>
              <a:rPr lang="ka-GE" sz="1400" dirty="0" err="1">
                <a:solidFill>
                  <a:schemeClr val="bg2">
                    <a:lumMod val="75000"/>
                  </a:schemeClr>
                </a:solidFill>
              </a:rPr>
              <a:t>of</a:t>
            </a:r>
            <a:r>
              <a:rPr lang="ka-GE" sz="1400" dirty="0">
                <a:solidFill>
                  <a:schemeClr val="bg2">
                    <a:lumMod val="75000"/>
                  </a:schemeClr>
                </a:solidFill>
              </a:rPr>
              <a:t> </a:t>
            </a:r>
            <a:r>
              <a:rPr lang="ka-GE" sz="1400" dirty="0" err="1">
                <a:solidFill>
                  <a:schemeClr val="bg2">
                    <a:lumMod val="75000"/>
                  </a:schemeClr>
                </a:solidFill>
              </a:rPr>
              <a:t>policy</a:t>
            </a:r>
            <a:r>
              <a:rPr lang="ka-GE" sz="1400" dirty="0">
                <a:solidFill>
                  <a:schemeClr val="bg2">
                    <a:lumMod val="75000"/>
                  </a:schemeClr>
                </a:solidFill>
              </a:rPr>
              <a:t> </a:t>
            </a:r>
            <a:r>
              <a:rPr lang="ka-GE" sz="1400" dirty="0" err="1">
                <a:solidFill>
                  <a:schemeClr val="bg2">
                    <a:lumMod val="75000"/>
                  </a:schemeClr>
                </a:solidFill>
              </a:rPr>
              <a:t>determination</a:t>
            </a:r>
            <a:r>
              <a:rPr lang="ka-GE" sz="1400" dirty="0">
                <a:solidFill>
                  <a:schemeClr val="bg2">
                    <a:lumMod val="75000"/>
                  </a:schemeClr>
                </a:solidFill>
              </a:rPr>
              <a:t>, </a:t>
            </a:r>
            <a:r>
              <a:rPr lang="ka-GE" sz="1400" dirty="0" err="1">
                <a:solidFill>
                  <a:schemeClr val="bg2">
                    <a:lumMod val="75000"/>
                  </a:schemeClr>
                </a:solidFill>
              </a:rPr>
              <a:t>public</a:t>
            </a:r>
            <a:r>
              <a:rPr lang="ka-GE" sz="1400" dirty="0">
                <a:solidFill>
                  <a:schemeClr val="bg2">
                    <a:lumMod val="75000"/>
                  </a:schemeClr>
                </a:solidFill>
              </a:rPr>
              <a:t> </a:t>
            </a:r>
            <a:r>
              <a:rPr lang="ka-GE" sz="1400" dirty="0" err="1">
                <a:solidFill>
                  <a:schemeClr val="bg2">
                    <a:lumMod val="75000"/>
                  </a:schemeClr>
                </a:solidFill>
              </a:rPr>
              <a:t>investment</a:t>
            </a:r>
            <a:r>
              <a:rPr lang="ka-GE" sz="1400" dirty="0">
                <a:solidFill>
                  <a:schemeClr val="bg2">
                    <a:lumMod val="75000"/>
                  </a:schemeClr>
                </a:solidFill>
              </a:rPr>
              <a:t>, </a:t>
            </a:r>
            <a:r>
              <a:rPr lang="ka-GE" sz="1400" dirty="0" err="1">
                <a:solidFill>
                  <a:schemeClr val="bg2">
                    <a:lumMod val="75000"/>
                  </a:schemeClr>
                </a:solidFill>
              </a:rPr>
              <a:t>regulation</a:t>
            </a:r>
            <a:r>
              <a:rPr lang="ka-GE" sz="1400" dirty="0">
                <a:solidFill>
                  <a:schemeClr val="bg2">
                    <a:lumMod val="75000"/>
                  </a:schemeClr>
                </a:solidFill>
              </a:rPr>
              <a:t> </a:t>
            </a:r>
            <a:r>
              <a:rPr lang="ka-GE" sz="1400" dirty="0" err="1">
                <a:solidFill>
                  <a:schemeClr val="bg2">
                    <a:lumMod val="75000"/>
                  </a:schemeClr>
                </a:solidFill>
              </a:rPr>
              <a:t>and</a:t>
            </a:r>
            <a:r>
              <a:rPr lang="ka-GE" sz="1400" dirty="0">
                <a:solidFill>
                  <a:schemeClr val="bg2">
                    <a:lumMod val="75000"/>
                  </a:schemeClr>
                </a:solidFill>
              </a:rPr>
              <a:t> </a:t>
            </a:r>
            <a:r>
              <a:rPr lang="ka-GE" sz="1400" dirty="0" err="1">
                <a:solidFill>
                  <a:schemeClr val="bg2">
                    <a:lumMod val="75000"/>
                  </a:schemeClr>
                </a:solidFill>
              </a:rPr>
              <a:t>monitoring</a:t>
            </a:r>
            <a:r>
              <a:rPr lang="ka-GE" sz="1400" dirty="0">
                <a:solidFill>
                  <a:schemeClr val="bg2">
                    <a:lumMod val="75000"/>
                  </a:schemeClr>
                </a:solidFill>
              </a:rPr>
              <a:t> </a:t>
            </a:r>
            <a:r>
              <a:rPr lang="ka-GE" sz="1400" dirty="0" err="1">
                <a:solidFill>
                  <a:schemeClr val="bg2">
                    <a:lumMod val="75000"/>
                  </a:schemeClr>
                </a:solidFill>
              </a:rPr>
              <a:t>of</a:t>
            </a:r>
            <a:r>
              <a:rPr lang="ka-GE" sz="1400" dirty="0">
                <a:solidFill>
                  <a:schemeClr val="bg2">
                    <a:lumMod val="75000"/>
                  </a:schemeClr>
                </a:solidFill>
              </a:rPr>
              <a:t> </a:t>
            </a:r>
            <a:r>
              <a:rPr lang="en-US" sz="1400" dirty="0">
                <a:solidFill>
                  <a:schemeClr val="bg2">
                    <a:lumMod val="75000"/>
                  </a:schemeClr>
                </a:solidFill>
              </a:rPr>
              <a:t>duties and powers</a:t>
            </a:r>
            <a:r>
              <a:rPr lang="en-US" sz="1400" dirty="0" smtClean="0">
                <a:solidFill>
                  <a:schemeClr val="bg2">
                    <a:lumMod val="75000"/>
                  </a:schemeClr>
                </a:solidFill>
              </a:rPr>
              <a:t>; </a:t>
            </a:r>
            <a:br>
              <a:rPr lang="en-US" sz="1400" dirty="0" smtClean="0">
                <a:solidFill>
                  <a:schemeClr val="bg2">
                    <a:lumMod val="75000"/>
                  </a:schemeClr>
                </a:solidFill>
              </a:rPr>
            </a:br>
            <a:r>
              <a:rPr lang="en-US" sz="1400" dirty="0">
                <a:solidFill>
                  <a:schemeClr val="bg2">
                    <a:lumMod val="75000"/>
                  </a:schemeClr>
                </a:solidFill>
              </a:rPr>
              <a:t/>
            </a:r>
            <a:br>
              <a:rPr lang="en-US" sz="1400" dirty="0">
                <a:solidFill>
                  <a:schemeClr val="bg2">
                    <a:lumMod val="75000"/>
                  </a:schemeClr>
                </a:solidFill>
              </a:rPr>
            </a:br>
            <a:r>
              <a:rPr lang="en-US" sz="1400" dirty="0">
                <a:solidFill>
                  <a:schemeClr val="bg2">
                    <a:lumMod val="75000"/>
                  </a:schemeClr>
                </a:solidFill>
              </a:rPr>
              <a:t>Provision of proportionate financial resources and property in order to implement increased powers of  local self-government </a:t>
            </a:r>
            <a:r>
              <a:rPr lang="en-US" sz="1400" dirty="0" smtClean="0">
                <a:solidFill>
                  <a:schemeClr val="bg2">
                    <a:lumMod val="75000"/>
                  </a:schemeClr>
                </a:solidFill>
              </a:rPr>
              <a:t/>
            </a:r>
            <a:br>
              <a:rPr lang="en-US" sz="1400" dirty="0" smtClean="0">
                <a:solidFill>
                  <a:schemeClr val="bg2">
                    <a:lumMod val="75000"/>
                  </a:schemeClr>
                </a:solidFill>
              </a:rPr>
            </a:br>
            <a:r>
              <a:rPr lang="en-US" sz="1400" dirty="0">
                <a:solidFill>
                  <a:schemeClr val="bg2">
                    <a:lumMod val="75000"/>
                  </a:schemeClr>
                </a:solidFill>
              </a:rPr>
              <a:t/>
            </a:r>
            <a:br>
              <a:rPr lang="en-US" sz="1400" dirty="0">
                <a:solidFill>
                  <a:schemeClr val="bg2">
                    <a:lumMod val="75000"/>
                  </a:schemeClr>
                </a:solidFill>
              </a:rPr>
            </a:br>
            <a:r>
              <a:rPr lang="en-US" sz="1400" dirty="0">
                <a:solidFill>
                  <a:schemeClr val="bg2">
                    <a:lumMod val="75000"/>
                  </a:schemeClr>
                </a:solidFill>
              </a:rPr>
              <a:t>Implementation of effective and sustainable mechanisms for involvement of local population and </a:t>
            </a:r>
            <a:r>
              <a:rPr lang="en-US" sz="1400" dirty="0" smtClean="0">
                <a:solidFill>
                  <a:schemeClr val="bg2">
                    <a:lumMod val="75000"/>
                  </a:schemeClr>
                </a:solidFill>
              </a:rPr>
              <a:t>stakeholders</a:t>
            </a:r>
            <a:br>
              <a:rPr lang="en-US" sz="1400" dirty="0" smtClean="0">
                <a:solidFill>
                  <a:schemeClr val="bg2">
                    <a:lumMod val="75000"/>
                  </a:schemeClr>
                </a:solidFill>
              </a:rPr>
            </a:br>
            <a:r>
              <a:rPr lang="en-US" sz="1400" dirty="0">
                <a:solidFill>
                  <a:schemeClr val="bg2">
                    <a:lumMod val="75000"/>
                  </a:schemeClr>
                </a:solidFill>
              </a:rPr>
              <a:t/>
            </a:r>
            <a:br>
              <a:rPr lang="en-US" sz="1400" dirty="0">
                <a:solidFill>
                  <a:schemeClr val="bg2">
                    <a:lumMod val="75000"/>
                  </a:schemeClr>
                </a:solidFill>
              </a:rPr>
            </a:br>
            <a:r>
              <a:rPr lang="en-US" sz="1400" dirty="0">
                <a:solidFill>
                  <a:schemeClr val="bg2">
                    <a:lumMod val="75000"/>
                  </a:schemeClr>
                </a:solidFill>
              </a:rPr>
              <a:t>Institutional strengthening of local self-governance and improvement of management systems (including capacity building</a:t>
            </a:r>
            <a:r>
              <a:rPr lang="en-US" sz="1400" dirty="0" smtClean="0">
                <a:solidFill>
                  <a:schemeClr val="bg2">
                    <a:lumMod val="75000"/>
                  </a:schemeClr>
                </a:solidFill>
              </a:rPr>
              <a:t>). </a:t>
            </a:r>
            <a:r>
              <a:rPr lang="en-US" sz="1600" dirty="0"/>
              <a:t/>
            </a:r>
            <a:br>
              <a:rPr lang="en-US" sz="1600" dirty="0"/>
            </a:br>
            <a:endParaRPr lang="en-US" sz="1600" dirty="0"/>
          </a:p>
        </p:txBody>
      </p:sp>
      <p:sp>
        <p:nvSpPr>
          <p:cNvPr id="3" name="Content Placeholder 2"/>
          <p:cNvSpPr>
            <a:spLocks noGrp="1"/>
          </p:cNvSpPr>
          <p:nvPr>
            <p:ph idx="1"/>
          </p:nvPr>
        </p:nvSpPr>
        <p:spPr>
          <a:xfrm>
            <a:off x="1853985" y="521044"/>
            <a:ext cx="8534400" cy="772298"/>
          </a:xfrm>
        </p:spPr>
        <p:txBody>
          <a:bodyPr/>
          <a:lstStyle/>
          <a:p>
            <a:pPr marL="0" indent="0" algn="ctr">
              <a:buNone/>
            </a:pPr>
            <a:r>
              <a:rPr lang="en-US" dirty="0"/>
              <a:t>,,State Strategy of Decentralization 2018 – 2027</a:t>
            </a:r>
            <a:r>
              <a:rPr lang="en-US" dirty="0" smtClean="0"/>
              <a:t>‘‘ </a:t>
            </a:r>
            <a:endParaRPr lang="en-US" dirty="0"/>
          </a:p>
        </p:txBody>
      </p:sp>
    </p:spTree>
    <p:extLst>
      <p:ext uri="{BB962C8B-B14F-4D97-AF65-F5344CB8AC3E}">
        <p14:creationId xmlns:p14="http://schemas.microsoft.com/office/powerpoint/2010/main" val="2624171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aspects of decentralization</a:t>
            </a:r>
            <a:endParaRPr lang="en-US" dirty="0"/>
          </a:p>
        </p:txBody>
      </p:sp>
      <p:sp>
        <p:nvSpPr>
          <p:cNvPr id="3" name="Content Placeholder 2"/>
          <p:cNvSpPr>
            <a:spLocks noGrp="1"/>
          </p:cNvSpPr>
          <p:nvPr>
            <p:ph idx="1"/>
          </p:nvPr>
        </p:nvSpPr>
        <p:spPr/>
        <p:txBody>
          <a:bodyPr/>
          <a:lstStyle/>
          <a:p>
            <a:r>
              <a:rPr lang="en-US" dirty="0" smtClean="0"/>
              <a:t>Decentralization of powers</a:t>
            </a:r>
          </a:p>
          <a:p>
            <a:endParaRPr lang="en-US" dirty="0"/>
          </a:p>
          <a:p>
            <a:endParaRPr lang="en-US" dirty="0" smtClean="0"/>
          </a:p>
          <a:p>
            <a:r>
              <a:rPr lang="en-US" dirty="0" smtClean="0"/>
              <a:t>Fiscal Decentralization</a:t>
            </a:r>
          </a:p>
          <a:p>
            <a:endParaRPr lang="en-US" dirty="0"/>
          </a:p>
          <a:p>
            <a:endParaRPr lang="en-US" dirty="0" smtClean="0"/>
          </a:p>
          <a:p>
            <a:r>
              <a:rPr lang="en-US" dirty="0" smtClean="0"/>
              <a:t>Citizen participation</a:t>
            </a:r>
            <a:endParaRPr lang="en-US" dirty="0"/>
          </a:p>
        </p:txBody>
      </p:sp>
    </p:spTree>
    <p:extLst>
      <p:ext uri="{BB962C8B-B14F-4D97-AF65-F5344CB8AC3E}">
        <p14:creationId xmlns:p14="http://schemas.microsoft.com/office/powerpoint/2010/main" val="520852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Decentralization of Powers</a:t>
            </a:r>
            <a:endParaRPr lang="en-US" dirty="0"/>
          </a:p>
        </p:txBody>
      </p:sp>
      <p:sp>
        <p:nvSpPr>
          <p:cNvPr id="5" name="Content Placeholder 4"/>
          <p:cNvSpPr>
            <a:spLocks noGrp="1"/>
          </p:cNvSpPr>
          <p:nvPr>
            <p:ph idx="1"/>
          </p:nvPr>
        </p:nvSpPr>
        <p:spPr/>
        <p:txBody>
          <a:bodyPr>
            <a:normAutofit fontScale="92500" lnSpcReduction="20000"/>
          </a:bodyPr>
          <a:lstStyle/>
          <a:p>
            <a:endParaRPr lang="en-US" dirty="0" smtClean="0"/>
          </a:p>
          <a:p>
            <a:r>
              <a:rPr lang="en-US" dirty="0" smtClean="0"/>
              <a:t>Own/Exclusive Powers </a:t>
            </a:r>
          </a:p>
          <a:p>
            <a:pPr lvl="2"/>
            <a:r>
              <a:rPr lang="en-US" dirty="0" smtClean="0"/>
              <a:t>Independently</a:t>
            </a:r>
          </a:p>
          <a:p>
            <a:pPr lvl="2"/>
            <a:r>
              <a:rPr lang="en-US" dirty="0" smtClean="0"/>
              <a:t>Under their responsibility</a:t>
            </a:r>
          </a:p>
          <a:p>
            <a:pPr lvl="1"/>
            <a:r>
              <a:rPr lang="en-US" dirty="0" smtClean="0"/>
              <a:t>e.g</a:t>
            </a:r>
            <a:r>
              <a:rPr lang="en-US" dirty="0"/>
              <a:t>. drafting, discussion and approval the municipal budget, management and disposal of property owned by the municipality, imposition and abolition of local taxes and fees, spatial and territorial planning of the </a:t>
            </a:r>
            <a:r>
              <a:rPr lang="en-US" dirty="0" smtClean="0"/>
              <a:t>municipality, </a:t>
            </a:r>
            <a:r>
              <a:rPr lang="en-US" dirty="0"/>
              <a:t>municipal waste </a:t>
            </a:r>
            <a:r>
              <a:rPr lang="en-US" dirty="0" smtClean="0"/>
              <a:t>management, water supply and etc.</a:t>
            </a:r>
            <a:endParaRPr lang="en-US" dirty="0"/>
          </a:p>
          <a:p>
            <a:r>
              <a:rPr lang="en-US" dirty="0" smtClean="0"/>
              <a:t>Delegated Powers</a:t>
            </a:r>
          </a:p>
          <a:p>
            <a:pPr lvl="2"/>
            <a:r>
              <a:rPr lang="en-US" dirty="0"/>
              <a:t>in accordance with the law or an agreement </a:t>
            </a:r>
            <a:endParaRPr lang="en-US" dirty="0" smtClean="0"/>
          </a:p>
          <a:p>
            <a:pPr lvl="2"/>
            <a:r>
              <a:rPr lang="en-US" dirty="0"/>
              <a:t>material and financial </a:t>
            </a:r>
            <a:r>
              <a:rPr lang="en-US" dirty="0" smtClean="0"/>
              <a:t>resources</a:t>
            </a:r>
          </a:p>
          <a:p>
            <a:endParaRPr lang="en-US" dirty="0"/>
          </a:p>
        </p:txBody>
      </p:sp>
    </p:spTree>
    <p:extLst>
      <p:ext uri="{BB962C8B-B14F-4D97-AF65-F5344CB8AC3E}">
        <p14:creationId xmlns:p14="http://schemas.microsoft.com/office/powerpoint/2010/main" val="4099212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Decentralization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a:t>
            </a:r>
            <a:r>
              <a:rPr lang="en-US" dirty="0"/>
              <a:t>wn budget, disposal of budgetary </a:t>
            </a:r>
            <a:r>
              <a:rPr lang="en-US" dirty="0" smtClean="0"/>
              <a:t>funds</a:t>
            </a:r>
          </a:p>
          <a:p>
            <a:r>
              <a:rPr lang="en-US" dirty="0" smtClean="0"/>
              <a:t>Own income and assets</a:t>
            </a:r>
          </a:p>
          <a:p>
            <a:r>
              <a:rPr lang="en-US" dirty="0" smtClean="0"/>
              <a:t>Imposition/abolition local taxes</a:t>
            </a:r>
            <a:endParaRPr lang="ka-GE" dirty="0" smtClean="0"/>
          </a:p>
          <a:p>
            <a:r>
              <a:rPr lang="en-US" dirty="0" smtClean="0"/>
              <a:t>Attraction of investment</a:t>
            </a:r>
          </a:p>
          <a:p>
            <a:endParaRPr lang="en-US" dirty="0"/>
          </a:p>
          <a:p>
            <a:pPr marL="0" indent="0">
              <a:buNone/>
            </a:pPr>
            <a:r>
              <a:rPr lang="en-US" dirty="0" smtClean="0"/>
              <a:t>On the other hand,</a:t>
            </a:r>
          </a:p>
          <a:p>
            <a:pPr lvl="1"/>
            <a:r>
              <a:rPr lang="en-US" dirty="0" smtClean="0"/>
              <a:t>Capital transfers</a:t>
            </a:r>
          </a:p>
          <a:p>
            <a:pPr lvl="1"/>
            <a:r>
              <a:rPr lang="en-US" dirty="0" smtClean="0"/>
              <a:t>Special transfers</a:t>
            </a:r>
          </a:p>
          <a:p>
            <a:pPr lvl="1"/>
            <a:r>
              <a:rPr lang="en-US" dirty="0" smtClean="0"/>
              <a:t>Targeted </a:t>
            </a:r>
            <a:r>
              <a:rPr lang="en-US" dirty="0"/>
              <a:t>transfers.</a:t>
            </a:r>
            <a:endParaRPr lang="en-US" dirty="0" smtClean="0"/>
          </a:p>
          <a:p>
            <a:endParaRPr lang="en-US" dirty="0"/>
          </a:p>
        </p:txBody>
      </p:sp>
    </p:spTree>
    <p:extLst>
      <p:ext uri="{BB962C8B-B14F-4D97-AF65-F5344CB8AC3E}">
        <p14:creationId xmlns:p14="http://schemas.microsoft.com/office/powerpoint/2010/main" val="2516097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706</TotalTime>
  <Words>724</Words>
  <Application>Microsoft Office PowerPoint</Application>
  <PresentationFormat>Произвольный</PresentationFormat>
  <Paragraphs>112</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Slice</vt:lpstr>
      <vt:lpstr>Public administration reform and decentralization of power </vt:lpstr>
      <vt:lpstr>Презентация PowerPoint</vt:lpstr>
      <vt:lpstr>Презентация PowerPoint</vt:lpstr>
      <vt:lpstr>        ,, Citizens of Georgia shall arrange local issues/cases through local self-government, in accordance with Georgian legislation. The separation of powers between state authorities and self-governing entities is based on the principle of subsidiarity. The State shall ensure the compliance of the financial resources of the municipality with its powers determined by the Organic Law. ‘‘            ,,The powers defined by the Organic Law are full and exclusive‘‘             ,,Municipality, according to the organic law, independently establishes its organizational arrangement (structure) and independently makes personnel decisions in accordance with the organic law and legislation regulating the Public Service.‘‘</vt:lpstr>
      <vt:lpstr>Institutional changes   improvement of different instruments   institution of inter-municipal cooperation </vt:lpstr>
      <vt:lpstr>objectives:   Ensuring comprehensive powers of local self-government, which implies the complete fulfillment of policy determination, public investment, regulation and monitoring of duties and powers;   Provision of proportionate financial resources and property in order to implement increased powers of  local self-government   Implementation of effective and sustainable mechanisms for involvement of local population and stakeholders  Institutional strengthening of local self-governance and improvement of management systems (including capacity building).  </vt:lpstr>
      <vt:lpstr>Major aspects of decentralization</vt:lpstr>
      <vt:lpstr>Decentralization of Powers</vt:lpstr>
      <vt:lpstr>Fiscal Decentralization</vt:lpstr>
      <vt:lpstr>Citizens’ Participation</vt:lpstr>
      <vt:lpstr>10 Categories of Civil Service Reform </vt:lpstr>
      <vt:lpstr>Презентация PowerPoint</vt:lpstr>
      <vt:lpstr>Презентация PowerPoint</vt:lpstr>
      <vt:lpstr>Ethics and code of conduct in Civil Service</vt:lpstr>
      <vt:lpstr>Institutional Analysis of the Local Self-Government Institutions</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administration reform and decentralization of power</dc:title>
  <dc:creator>Khatia Shapakidze</dc:creator>
  <cp:lastModifiedBy>Олена Рачинська</cp:lastModifiedBy>
  <cp:revision>77</cp:revision>
  <dcterms:created xsi:type="dcterms:W3CDTF">2017-09-01T05:02:49Z</dcterms:created>
  <dcterms:modified xsi:type="dcterms:W3CDTF">2017-09-07T05:58:56Z</dcterms:modified>
</cp:coreProperties>
</file>