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6" r:id="rId2"/>
    <p:sldId id="282" r:id="rId3"/>
    <p:sldId id="276" r:id="rId4"/>
    <p:sldId id="283" r:id="rId5"/>
    <p:sldId id="280" r:id="rId6"/>
    <p:sldId id="264" r:id="rId7"/>
    <p:sldId id="265" r:id="rId8"/>
    <p:sldId id="273" r:id="rId9"/>
    <p:sldId id="278" r:id="rId10"/>
    <p:sldId id="284" r:id="rId11"/>
    <p:sldId id="281" r:id="rId12"/>
    <p:sldId id="267" r:id="rId13"/>
    <p:sldId id="268" r:id="rId14"/>
    <p:sldId id="269" r:id="rId15"/>
    <p:sldId id="27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9966"/>
    <a:srgbClr val="FF6699"/>
    <a:srgbClr val="FF9933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u="sng" dirty="0">
                <a:solidFill>
                  <a:schemeClr val="tx1"/>
                </a:solidFill>
              </a:rPr>
              <a:t>Состав </a:t>
            </a:r>
            <a:r>
              <a:rPr lang="ru-RU" b="1" u="sng" dirty="0" smtClean="0">
                <a:solidFill>
                  <a:schemeClr val="tx1"/>
                </a:solidFill>
              </a:rPr>
              <a:t>по </a:t>
            </a:r>
            <a:r>
              <a:rPr lang="ru-RU" b="1" u="sng" dirty="0">
                <a:solidFill>
                  <a:schemeClr val="tx1"/>
                </a:solidFill>
              </a:rPr>
              <a:t>категориям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ln>
              <a:solidFill>
                <a:srgbClr val="002060"/>
              </a:solidFill>
            </a:ln>
          </c:spPr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rgbClr val="002060"/>
                </a:solidFill>
              </a:ln>
              <a:effectLst/>
              <a:sp3d contourW="25400">
                <a:contourClr>
                  <a:srgbClr val="00206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403-4757-803B-B131014B15BE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rgbClr val="002060"/>
                </a:solidFill>
              </a:ln>
              <a:effectLst/>
              <a:sp3d contourW="25400">
                <a:contourClr>
                  <a:srgbClr val="00206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403-4757-803B-B131014B15BE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25400">
                <a:solidFill>
                  <a:srgbClr val="002060"/>
                </a:solidFill>
              </a:ln>
              <a:effectLst/>
              <a:sp3d contourW="25400">
                <a:contourClr>
                  <a:srgbClr val="00206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403-4757-803B-B131014B15BE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rgbClr val="002060"/>
                </a:solidFill>
              </a:ln>
              <a:effectLst/>
              <a:sp3d contourW="25400">
                <a:contourClr>
                  <a:srgbClr val="00206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403-4757-803B-B131014B15BE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rgbClr val="002060"/>
                </a:solidFill>
              </a:ln>
              <a:effectLst/>
              <a:sp3d contourW="25400">
                <a:contourClr>
                  <a:srgbClr val="00206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403-4757-803B-B131014B15BE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86%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03-4757-803B-B131014B15BE}"/>
                </c:ext>
              </c:extLst>
            </c:dLbl>
            <c:dLbl>
              <c:idx val="2"/>
              <c:layout>
                <c:manualLayout>
                  <c:x val="0.12166084157059968"/>
                  <c:y val="0.1326915573361035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03-4757-803B-B131014B15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'[Диаграмма в Microsoft PowerPoint]Лист1'!$A$1:$A$5</c:f>
              <c:strCache>
                <c:ptCount val="3"/>
                <c:pt idx="1">
                  <c:v>Специалисты</c:v>
                </c:pt>
                <c:pt idx="2">
                  <c:v>Студенты</c:v>
                </c:pt>
              </c:strCache>
            </c:strRef>
          </c:cat>
          <c:val>
            <c:numRef>
              <c:f>'[Диаграмма в Microsoft PowerPoint]Лист1'!$B$1:$B$5</c:f>
              <c:numCache>
                <c:formatCode>General</c:formatCode>
                <c:ptCount val="5"/>
                <c:pt idx="1">
                  <c:v>1332</c:v>
                </c:pt>
                <c:pt idx="2">
                  <c:v>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403-4757-803B-B131014B15BE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3"/>
        <c:delete val="1"/>
      </c:legendEntry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0" b="1" i="0" u="sng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60" b="1" i="0" u="sng" dirty="0" smtClean="0">
                <a:solidFill>
                  <a:schemeClr val="tx1"/>
                </a:solidFill>
              </a:rPr>
              <a:t>Гендерный</a:t>
            </a:r>
            <a:r>
              <a:rPr lang="ru-RU" sz="1860" b="1" i="0" u="sng" baseline="0" dirty="0" smtClean="0">
                <a:solidFill>
                  <a:schemeClr val="tx1"/>
                </a:solidFill>
              </a:rPr>
              <a:t> состав</a:t>
            </a:r>
            <a:endParaRPr lang="ru-RU" sz="1860" b="1" i="0" u="sng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0" b="1" i="0" u="sng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754015269725338E-2"/>
          <c:y val="0.21202822669994148"/>
          <c:w val="0.86883436047465668"/>
          <c:h val="0.5388610812070631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39D-4347-ABC4-A154F89EBA79}"/>
              </c:ext>
            </c:extLst>
          </c:dPt>
          <c:dPt>
            <c:idx val="1"/>
            <c:bubble3D val="0"/>
            <c:spPr>
              <a:solidFill>
                <a:srgbClr val="E7E6E6">
                  <a:lumMod val="75000"/>
                </a:srgbClr>
              </a:solidFill>
              <a:ln w="25400">
                <a:solidFill>
                  <a:sysClr val="windowText" lastClr="000000"/>
                </a:solidFill>
              </a:ln>
              <a:effectLst/>
              <a:sp3d contourW="25400">
                <a:contourClr>
                  <a:sysClr val="windowText" lastClr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39D-4347-ABC4-A154F89EBA79}"/>
              </c:ext>
            </c:extLst>
          </c:dPt>
          <c:dPt>
            <c:idx val="2"/>
            <c:bubble3D val="0"/>
            <c:spPr>
              <a:solidFill>
                <a:srgbClr val="FF6699"/>
              </a:solidFill>
              <a:ln w="25400">
                <a:solidFill>
                  <a:sysClr val="windowText" lastClr="000000"/>
                </a:solidFill>
              </a:ln>
              <a:effectLst/>
              <a:sp3d contourW="25400">
                <a:contourClr>
                  <a:sysClr val="windowText" lastClr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39D-4347-ABC4-A154F89EBA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39D-4347-ABC4-A154F89EBA7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39D-4347-ABC4-A154F89EBA79}"/>
              </c:ext>
            </c:extLst>
          </c:dPt>
          <c:dLbls>
            <c:dLbl>
              <c:idx val="1"/>
              <c:layout>
                <c:manualLayout>
                  <c:x val="-0.25544919185134651"/>
                  <c:y val="2.84039972795595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48%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9D-4347-ABC4-A154F89EBA79}"/>
                </c:ext>
              </c:extLst>
            </c:dLbl>
            <c:dLbl>
              <c:idx val="2"/>
              <c:layout>
                <c:manualLayout>
                  <c:x val="0.26412707676226688"/>
                  <c:y val="-8.76418517729369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52%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9D-4347-ABC4-A154F89EBA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'[Диаграмма в Microsoft PowerPoint]Лист1'!$A$1:$A$5</c:f>
              <c:strCache>
                <c:ptCount val="3"/>
                <c:pt idx="1">
                  <c:v>Мужчины</c:v>
                </c:pt>
                <c:pt idx="2">
                  <c:v>Женщины</c:v>
                </c:pt>
              </c:strCache>
            </c:strRef>
          </c:cat>
          <c:val>
            <c:numRef>
              <c:f>'[Диаграмма в Microsoft PowerPoint]Лист1'!$B$1:$B$5</c:f>
              <c:numCache>
                <c:formatCode>General</c:formatCode>
                <c:ptCount val="5"/>
                <c:pt idx="1">
                  <c:v>744</c:v>
                </c:pt>
                <c:pt idx="2">
                  <c:v>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39D-4347-ABC4-A154F89EBA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2225927073127866"/>
          <c:y val="0.80111994433956246"/>
          <c:w val="0.55481434262793472"/>
          <c:h val="0.11139397172661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0" b="1" i="0" u="sng" strike="noStrike" kern="1200" spc="0" normalizeH="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pPr>
            <a:r>
              <a:rPr lang="ru-RU" sz="1860" u="sng" dirty="0">
                <a:solidFill>
                  <a:schemeClr val="tx1"/>
                </a:solidFill>
                <a:latin typeface="+mn-lt"/>
              </a:rPr>
              <a:t>Ведомственная принадлежность</a:t>
            </a:r>
          </a:p>
        </c:rich>
      </c:tx>
      <c:layout>
        <c:manualLayout>
          <c:xMode val="edge"/>
          <c:yMode val="edge"/>
          <c:x val="0.13929708187994552"/>
          <c:y val="3.63446896493299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0" b="1" i="0" u="sng" strike="noStrike" kern="1200" spc="0" normalizeH="0" baseline="0">
              <a:solidFill>
                <a:schemeClr val="tx1"/>
              </a:solidFill>
              <a:latin typeface="+mn-lt"/>
              <a:ea typeface="+mj-ea"/>
              <a:cs typeface="+mj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9947284806009576E-2"/>
          <c:y val="0.15805219195478368"/>
          <c:w val="0.50211432828280667"/>
          <c:h val="0.689747098929166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3175">
                <a:solidFill>
                  <a:schemeClr val="tx1"/>
                </a:solidFill>
              </a:ln>
              <a:effectLst/>
              <a:sp3d contourW="3175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42A-411A-9404-45B990D7828B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3175">
                <a:solidFill>
                  <a:schemeClr val="tx1"/>
                </a:solidFill>
              </a:ln>
              <a:effectLst/>
              <a:sp3d contourW="3175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42A-411A-9404-45B990D7828B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3175">
                <a:solidFill>
                  <a:schemeClr val="tx1"/>
                </a:solidFill>
              </a:ln>
              <a:effectLst/>
              <a:sp3d contourW="3175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42A-411A-9404-45B990D7828B}"/>
              </c:ext>
            </c:extLst>
          </c:dPt>
          <c:dLbls>
            <c:dLbl>
              <c:idx val="0"/>
              <c:layout>
                <c:manualLayout>
                  <c:x val="-0.20535421474228618"/>
                  <c:y val="6.0619257531436248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2A-411A-9404-45B990D7828B}"/>
                </c:ext>
              </c:extLst>
            </c:dLbl>
            <c:dLbl>
              <c:idx val="1"/>
              <c:layout>
                <c:manualLayout>
                  <c:x val="0.18808231259606201"/>
                  <c:y val="-0.10935112797388917"/>
                </c:manualLayout>
              </c:layout>
              <c:tx>
                <c:rich>
                  <a:bodyPr/>
                  <a:lstStyle/>
                  <a:p>
                    <a:fld id="{23ABD409-058F-4962-BC2B-F85EFE80F295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42A-411A-9404-45B990D7828B}"/>
                </c:ext>
              </c:extLst>
            </c:dLbl>
            <c:dLbl>
              <c:idx val="2"/>
              <c:layout>
                <c:manualLayout>
                  <c:x val="6.9509532351770112E-2"/>
                  <c:y val="8.0165893453767789E-2"/>
                </c:manualLayout>
              </c:layout>
              <c:tx>
                <c:rich>
                  <a:bodyPr/>
                  <a:lstStyle/>
                  <a:p>
                    <a:fld id="{5BB06839-15A6-46D9-986D-A7BC95AC3E1F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42A-411A-9404-45B990D782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республиканские органы госуправления</c:v>
                </c:pt>
                <c:pt idx="1">
                  <c:v>местные органы госуправления</c:v>
                </c:pt>
                <c:pt idx="2">
                  <c:v>иные госорганы и организации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49</c:v>
                </c:pt>
                <c:pt idx="1">
                  <c:v>39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42A-411A-9404-45B990D782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>
              <a:spcBef>
                <a:spcPts val="600"/>
              </a:spcBef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spcBef>
                <a:spcPts val="0"/>
              </a:spcBef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052205266458405"/>
          <c:y val="0.23097104222933695"/>
          <c:w val="0.34148917040925109"/>
          <c:h val="0.65217406857572136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E02D7D-1D63-4ED3-98FF-2C27D6420F49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BD597B-EF98-4D8C-BDBC-43E586F2B807}">
      <dgm:prSet phldrT="[Текст]"/>
      <dgm:spPr>
        <a:xfrm rot="10800000">
          <a:off x="1432953" y="4962"/>
          <a:ext cx="4501029" cy="792716"/>
        </a:xfrm>
        <a:prstGeom prst="homePlat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Персональная информация</a:t>
          </a:r>
        </a:p>
      </dgm:t>
    </dgm:pt>
    <dgm:pt modelId="{3F064DD6-5DB2-4935-8203-F20A0DF4CAFA}" type="parTrans" cxnId="{9CEF8A32-967A-4B57-9DF5-38F0A1AB22E5}">
      <dgm:prSet/>
      <dgm:spPr/>
      <dgm:t>
        <a:bodyPr/>
        <a:lstStyle/>
        <a:p>
          <a:endParaRPr lang="ru-RU"/>
        </a:p>
      </dgm:t>
    </dgm:pt>
    <dgm:pt modelId="{3771462D-CD9A-4881-920F-D373FF63F915}" type="sibTrans" cxnId="{9CEF8A32-967A-4B57-9DF5-38F0A1AB22E5}">
      <dgm:prSet/>
      <dgm:spPr/>
      <dgm:t>
        <a:bodyPr/>
        <a:lstStyle/>
        <a:p>
          <a:endParaRPr lang="ru-RU"/>
        </a:p>
      </dgm:t>
    </dgm:pt>
    <dgm:pt modelId="{CCAC0CD4-078A-41DE-A31F-DA56F010EABC}">
      <dgm:prSet phldrT="[Текст]"/>
      <dgm:spPr>
        <a:xfrm rot="10800000">
          <a:off x="1453412" y="1299910"/>
          <a:ext cx="4501029" cy="792716"/>
        </a:xfrm>
        <a:prstGeom prst="homePlat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Данные для составления отчетов и программ</a:t>
          </a:r>
        </a:p>
      </dgm:t>
    </dgm:pt>
    <dgm:pt modelId="{968BEEC5-9921-4F83-ABD3-FC857650BD3D}" type="parTrans" cxnId="{67DA025D-C52C-4F4D-8A56-1D922F73FBBF}">
      <dgm:prSet/>
      <dgm:spPr/>
      <dgm:t>
        <a:bodyPr/>
        <a:lstStyle/>
        <a:p>
          <a:endParaRPr lang="ru-RU"/>
        </a:p>
      </dgm:t>
    </dgm:pt>
    <dgm:pt modelId="{2958FA80-0F55-46A5-A9EB-489ACF59E830}" type="sibTrans" cxnId="{67DA025D-C52C-4F4D-8A56-1D922F73FBBF}">
      <dgm:prSet/>
      <dgm:spPr/>
      <dgm:t>
        <a:bodyPr/>
        <a:lstStyle/>
        <a:p>
          <a:endParaRPr lang="ru-RU"/>
        </a:p>
      </dgm:t>
    </dgm:pt>
    <dgm:pt modelId="{E3ADEF48-64BF-44FC-ADD2-5168EAE198F5}">
      <dgm:prSet phldrT="[Текст]"/>
      <dgm:spPr>
        <a:xfrm rot="10800000">
          <a:off x="1457612" y="2519348"/>
          <a:ext cx="4501029" cy="792716"/>
        </a:xfrm>
        <a:prstGeom prst="homePlat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Справочно-аналитическая информация </a:t>
          </a:r>
        </a:p>
      </dgm:t>
    </dgm:pt>
    <dgm:pt modelId="{C5E55955-145E-4075-96E3-D27A33A8E456}" type="parTrans" cxnId="{0FCF4F9D-A15B-4C9A-AA61-CAE39717F031}">
      <dgm:prSet/>
      <dgm:spPr/>
      <dgm:t>
        <a:bodyPr/>
        <a:lstStyle/>
        <a:p>
          <a:endParaRPr lang="ru-RU"/>
        </a:p>
      </dgm:t>
    </dgm:pt>
    <dgm:pt modelId="{1CFBD1F0-D851-42C8-AA41-75CE3282CB2C}" type="sibTrans" cxnId="{0FCF4F9D-A15B-4C9A-AA61-CAE39717F031}">
      <dgm:prSet/>
      <dgm:spPr/>
      <dgm:t>
        <a:bodyPr/>
        <a:lstStyle/>
        <a:p>
          <a:endParaRPr lang="ru-RU"/>
        </a:p>
      </dgm:t>
    </dgm:pt>
    <dgm:pt modelId="{62877A3C-FCEC-4F57-B5B6-4D69A8B45C8B}">
      <dgm:prSet phldrT="[Текст]"/>
      <dgm:spPr>
        <a:xfrm rot="10800000">
          <a:off x="1460880" y="3724454"/>
          <a:ext cx="4501029" cy="792716"/>
        </a:xfrm>
        <a:prstGeom prst="homePlat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Статистические сведения</a:t>
          </a:r>
        </a:p>
      </dgm:t>
    </dgm:pt>
    <dgm:pt modelId="{F8666987-392E-4DA8-A81B-D363837F2F69}" type="parTrans" cxnId="{A3C713AC-31B7-417B-8BB9-4D219DA58667}">
      <dgm:prSet/>
      <dgm:spPr/>
      <dgm:t>
        <a:bodyPr/>
        <a:lstStyle/>
        <a:p>
          <a:endParaRPr lang="ru-RU"/>
        </a:p>
      </dgm:t>
    </dgm:pt>
    <dgm:pt modelId="{E64D7E66-90CB-4FD1-A88A-4A6E337F6D71}" type="sibTrans" cxnId="{A3C713AC-31B7-417B-8BB9-4D219DA58667}">
      <dgm:prSet/>
      <dgm:spPr/>
      <dgm:t>
        <a:bodyPr/>
        <a:lstStyle/>
        <a:p>
          <a:endParaRPr lang="ru-RU"/>
        </a:p>
      </dgm:t>
    </dgm:pt>
    <dgm:pt modelId="{9D6D851E-10BA-4056-B96E-981306FC4872}" type="pres">
      <dgm:prSet presAssocID="{75E02D7D-1D63-4ED3-98FF-2C27D6420F4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20F6A3-17DD-4671-8460-00C6520E9E64}" type="pres">
      <dgm:prSet presAssocID="{2BBD597B-EF98-4D8C-BDBC-43E586F2B807}" presName="composite" presStyleCnt="0"/>
      <dgm:spPr/>
    </dgm:pt>
    <dgm:pt modelId="{7411D7AA-C878-4E49-89C3-92BBDC231C0C}" type="pres">
      <dgm:prSet presAssocID="{2BBD597B-EF98-4D8C-BDBC-43E586F2B807}" presName="imgShp" presStyleLbl="fgImgPlace1" presStyleIdx="0" presStyleCnt="4" custScaleX="163802" custScaleY="122803" custLinFactNeighborX="-28164" custLinFactNeighborY="2611"/>
      <dgm:spPr>
        <a:xfrm>
          <a:off x="585835" y="20717"/>
          <a:ext cx="1298485" cy="97348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13FB5DCE-5E2D-4396-B7B7-3762B4FB0CB4}" type="pres">
      <dgm:prSet presAssocID="{2BBD597B-EF98-4D8C-BDBC-43E586F2B807}" presName="txShp" presStyleLbl="node1" presStyleIdx="0" presStyleCnt="4" custLinFactNeighborX="-384" custLinFactNeighborY="-844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EA38BC64-9AFB-47B8-8AB8-BC0FC40258A3}" type="pres">
      <dgm:prSet presAssocID="{3771462D-CD9A-4881-920F-D373FF63F915}" presName="spacing" presStyleCnt="0"/>
      <dgm:spPr/>
    </dgm:pt>
    <dgm:pt modelId="{AA612BE5-A79A-4BFB-B904-9B22003195CD}" type="pres">
      <dgm:prSet presAssocID="{CCAC0CD4-078A-41DE-A31F-DA56F010EABC}" presName="composite" presStyleCnt="0"/>
      <dgm:spPr/>
    </dgm:pt>
    <dgm:pt modelId="{9ACF2E2D-1E41-4BB3-B9D1-5BA0E28969EE}" type="pres">
      <dgm:prSet presAssocID="{CCAC0CD4-078A-41DE-A31F-DA56F010EABC}" presName="imgShp" presStyleLbl="fgImgPlace1" presStyleIdx="1" presStyleCnt="4" custScaleX="161316" custScaleY="122651" custLinFactNeighborX="-28786" custLinFactNeighborY="8546"/>
      <dgm:spPr>
        <a:xfrm>
          <a:off x="585831" y="1277877"/>
          <a:ext cx="1278779" cy="97227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47C28B0A-57CC-4635-99CF-D6B802411843}" type="pres">
      <dgm:prSet presAssocID="{CCAC0CD4-078A-41DE-A31F-DA56F010EABC}" presName="txShp" presStyleLbl="node1" presStyleIdx="1" presStyleCnt="4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A7D2938B-E803-4106-AA7F-F0EED3C0FC30}" type="pres">
      <dgm:prSet presAssocID="{2958FA80-0F55-46A5-A9EB-489ACF59E830}" presName="spacing" presStyleCnt="0"/>
      <dgm:spPr/>
    </dgm:pt>
    <dgm:pt modelId="{94F36B9B-2216-428F-AA27-78AC1BF114F0}" type="pres">
      <dgm:prSet presAssocID="{E3ADEF48-64BF-44FC-ADD2-5168EAE198F5}" presName="composite" presStyleCnt="0"/>
      <dgm:spPr/>
    </dgm:pt>
    <dgm:pt modelId="{4F363500-CB70-4CF1-8064-7F8054ECF8FF}" type="pres">
      <dgm:prSet presAssocID="{E3ADEF48-64BF-44FC-ADD2-5168EAE198F5}" presName="imgShp" presStyleLbl="fgImgPlace1" presStyleIdx="2" presStyleCnt="4" custScaleX="163435" custScaleY="125308" custLinFactNeighborX="-28256" custLinFactNeighborY="-4079"/>
      <dgm:spPr>
        <a:xfrm>
          <a:off x="585833" y="2386703"/>
          <a:ext cx="1295576" cy="99333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E301AC01-FEC5-46DB-9F1A-9DEF06684B77}" type="pres">
      <dgm:prSet presAssocID="{E3ADEF48-64BF-44FC-ADD2-5168EAE198F5}" presName="txShp" presStyleLbl="node1" presStyleIdx="2" presStyleCnt="4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6E83FF2E-D740-4CE6-ADAC-8C0EE579F48A}" type="pres">
      <dgm:prSet presAssocID="{1CFBD1F0-D851-42C8-AA41-75CE3282CB2C}" presName="spacing" presStyleCnt="0"/>
      <dgm:spPr/>
    </dgm:pt>
    <dgm:pt modelId="{84CE3C88-AC6D-48EC-A7BF-4276B4F0B245}" type="pres">
      <dgm:prSet presAssocID="{62877A3C-FCEC-4F57-B5B6-4D69A8B45C8B}" presName="composite" presStyleCnt="0"/>
      <dgm:spPr/>
    </dgm:pt>
    <dgm:pt modelId="{227E8EA2-5D41-4033-A984-75C97BF5D996}" type="pres">
      <dgm:prSet presAssocID="{62877A3C-FCEC-4F57-B5B6-4D69A8B45C8B}" presName="imgShp" presStyleLbl="fgImgPlace1" presStyleIdx="3" presStyleCnt="4" custScaleX="165084" custScaleY="119035" custLinFactNeighborX="-25064" custLinFactNeighborY="-6798"/>
      <dgm:spPr>
        <a:xfrm>
          <a:off x="607869" y="3595119"/>
          <a:ext cx="1308648" cy="943610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626A7ECC-DED0-4E1E-9473-8DBF69A64E7E}" type="pres">
      <dgm:prSet presAssocID="{62877A3C-FCEC-4F57-B5B6-4D69A8B45C8B}" presName="txShp" presStyleLbl="node1" presStyleIdx="3" presStyleCnt="4" custLinFactNeighborX="1067" custLinFactNeighborY="-9979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</dgm:ptLst>
  <dgm:cxnLst>
    <dgm:cxn modelId="{BE3E2362-7C71-47A9-A605-E5BE56B0C140}" type="presOf" srcId="{CCAC0CD4-078A-41DE-A31F-DA56F010EABC}" destId="{47C28B0A-57CC-4635-99CF-D6B802411843}" srcOrd="0" destOrd="0" presId="urn:microsoft.com/office/officeart/2005/8/layout/vList3"/>
    <dgm:cxn modelId="{67DA025D-C52C-4F4D-8A56-1D922F73FBBF}" srcId="{75E02D7D-1D63-4ED3-98FF-2C27D6420F49}" destId="{CCAC0CD4-078A-41DE-A31F-DA56F010EABC}" srcOrd="1" destOrd="0" parTransId="{968BEEC5-9921-4F83-ABD3-FC857650BD3D}" sibTransId="{2958FA80-0F55-46A5-A9EB-489ACF59E830}"/>
    <dgm:cxn modelId="{A3C713AC-31B7-417B-8BB9-4D219DA58667}" srcId="{75E02D7D-1D63-4ED3-98FF-2C27D6420F49}" destId="{62877A3C-FCEC-4F57-B5B6-4D69A8B45C8B}" srcOrd="3" destOrd="0" parTransId="{F8666987-392E-4DA8-A81B-D363837F2F69}" sibTransId="{E64D7E66-90CB-4FD1-A88A-4A6E337F6D71}"/>
    <dgm:cxn modelId="{0FCF4F9D-A15B-4C9A-AA61-CAE39717F031}" srcId="{75E02D7D-1D63-4ED3-98FF-2C27D6420F49}" destId="{E3ADEF48-64BF-44FC-ADD2-5168EAE198F5}" srcOrd="2" destOrd="0" parTransId="{C5E55955-145E-4075-96E3-D27A33A8E456}" sibTransId="{1CFBD1F0-D851-42C8-AA41-75CE3282CB2C}"/>
    <dgm:cxn modelId="{1C6ECEAC-BF9B-4F05-BDA1-6457FB103C8B}" type="presOf" srcId="{75E02D7D-1D63-4ED3-98FF-2C27D6420F49}" destId="{9D6D851E-10BA-4056-B96E-981306FC4872}" srcOrd="0" destOrd="0" presId="urn:microsoft.com/office/officeart/2005/8/layout/vList3"/>
    <dgm:cxn modelId="{DAE9ACEC-B7CB-41A6-B9C3-7D354A74CED1}" type="presOf" srcId="{62877A3C-FCEC-4F57-B5B6-4D69A8B45C8B}" destId="{626A7ECC-DED0-4E1E-9473-8DBF69A64E7E}" srcOrd="0" destOrd="0" presId="urn:microsoft.com/office/officeart/2005/8/layout/vList3"/>
    <dgm:cxn modelId="{7D0E38BF-E20C-4257-8EE5-A04C3A18FB7A}" type="presOf" srcId="{2BBD597B-EF98-4D8C-BDBC-43E586F2B807}" destId="{13FB5DCE-5E2D-4396-B7B7-3762B4FB0CB4}" srcOrd="0" destOrd="0" presId="urn:microsoft.com/office/officeart/2005/8/layout/vList3"/>
    <dgm:cxn modelId="{9CEF8A32-967A-4B57-9DF5-38F0A1AB22E5}" srcId="{75E02D7D-1D63-4ED3-98FF-2C27D6420F49}" destId="{2BBD597B-EF98-4D8C-BDBC-43E586F2B807}" srcOrd="0" destOrd="0" parTransId="{3F064DD6-5DB2-4935-8203-F20A0DF4CAFA}" sibTransId="{3771462D-CD9A-4881-920F-D373FF63F915}"/>
    <dgm:cxn modelId="{BC716F6F-B50E-4BEC-BB22-216D66ADE4C7}" type="presOf" srcId="{E3ADEF48-64BF-44FC-ADD2-5168EAE198F5}" destId="{E301AC01-FEC5-46DB-9F1A-9DEF06684B77}" srcOrd="0" destOrd="0" presId="urn:microsoft.com/office/officeart/2005/8/layout/vList3"/>
    <dgm:cxn modelId="{1FB83B82-55E3-43D9-81AD-C74AC9E88AED}" type="presParOf" srcId="{9D6D851E-10BA-4056-B96E-981306FC4872}" destId="{1920F6A3-17DD-4671-8460-00C6520E9E64}" srcOrd="0" destOrd="0" presId="urn:microsoft.com/office/officeart/2005/8/layout/vList3"/>
    <dgm:cxn modelId="{AFE0E678-441C-419F-B4EB-26367BC9CB06}" type="presParOf" srcId="{1920F6A3-17DD-4671-8460-00C6520E9E64}" destId="{7411D7AA-C878-4E49-89C3-92BBDC231C0C}" srcOrd="0" destOrd="0" presId="urn:microsoft.com/office/officeart/2005/8/layout/vList3"/>
    <dgm:cxn modelId="{C75E10BB-F5D6-4EEC-AB34-37C48B716990}" type="presParOf" srcId="{1920F6A3-17DD-4671-8460-00C6520E9E64}" destId="{13FB5DCE-5E2D-4396-B7B7-3762B4FB0CB4}" srcOrd="1" destOrd="0" presId="urn:microsoft.com/office/officeart/2005/8/layout/vList3"/>
    <dgm:cxn modelId="{4472E256-D451-4AA4-9C6F-AEFFDF3454DF}" type="presParOf" srcId="{9D6D851E-10BA-4056-B96E-981306FC4872}" destId="{EA38BC64-9AFB-47B8-8AB8-BC0FC40258A3}" srcOrd="1" destOrd="0" presId="urn:microsoft.com/office/officeart/2005/8/layout/vList3"/>
    <dgm:cxn modelId="{9DA19B6E-7EFF-4795-BE3F-E3EAD2C16F10}" type="presParOf" srcId="{9D6D851E-10BA-4056-B96E-981306FC4872}" destId="{AA612BE5-A79A-4BFB-B904-9B22003195CD}" srcOrd="2" destOrd="0" presId="urn:microsoft.com/office/officeart/2005/8/layout/vList3"/>
    <dgm:cxn modelId="{32DAEE3D-FFC8-461B-AB08-D0C57A836664}" type="presParOf" srcId="{AA612BE5-A79A-4BFB-B904-9B22003195CD}" destId="{9ACF2E2D-1E41-4BB3-B9D1-5BA0E28969EE}" srcOrd="0" destOrd="0" presId="urn:microsoft.com/office/officeart/2005/8/layout/vList3"/>
    <dgm:cxn modelId="{72F9F827-53EC-4630-8C35-1C64F109F01D}" type="presParOf" srcId="{AA612BE5-A79A-4BFB-B904-9B22003195CD}" destId="{47C28B0A-57CC-4635-99CF-D6B802411843}" srcOrd="1" destOrd="0" presId="urn:microsoft.com/office/officeart/2005/8/layout/vList3"/>
    <dgm:cxn modelId="{AE1A4796-BBA7-48BB-ADE1-DDB0C1743629}" type="presParOf" srcId="{9D6D851E-10BA-4056-B96E-981306FC4872}" destId="{A7D2938B-E803-4106-AA7F-F0EED3C0FC30}" srcOrd="3" destOrd="0" presId="urn:microsoft.com/office/officeart/2005/8/layout/vList3"/>
    <dgm:cxn modelId="{8A5606CE-7733-49A5-A6CC-6E0877E03A9D}" type="presParOf" srcId="{9D6D851E-10BA-4056-B96E-981306FC4872}" destId="{94F36B9B-2216-428F-AA27-78AC1BF114F0}" srcOrd="4" destOrd="0" presId="urn:microsoft.com/office/officeart/2005/8/layout/vList3"/>
    <dgm:cxn modelId="{A1328A2C-9E7D-4CA3-86EB-5782148D0F08}" type="presParOf" srcId="{94F36B9B-2216-428F-AA27-78AC1BF114F0}" destId="{4F363500-CB70-4CF1-8064-7F8054ECF8FF}" srcOrd="0" destOrd="0" presId="urn:microsoft.com/office/officeart/2005/8/layout/vList3"/>
    <dgm:cxn modelId="{014E133E-F0A9-42B6-9E8D-AA9162EF1836}" type="presParOf" srcId="{94F36B9B-2216-428F-AA27-78AC1BF114F0}" destId="{E301AC01-FEC5-46DB-9F1A-9DEF06684B77}" srcOrd="1" destOrd="0" presId="urn:microsoft.com/office/officeart/2005/8/layout/vList3"/>
    <dgm:cxn modelId="{8507862D-4C6B-4569-8F50-535C15778336}" type="presParOf" srcId="{9D6D851E-10BA-4056-B96E-981306FC4872}" destId="{6E83FF2E-D740-4CE6-ADAC-8C0EE579F48A}" srcOrd="5" destOrd="0" presId="urn:microsoft.com/office/officeart/2005/8/layout/vList3"/>
    <dgm:cxn modelId="{D6CEDB3E-3308-4D97-B5F9-F748B438BEB6}" type="presParOf" srcId="{9D6D851E-10BA-4056-B96E-981306FC4872}" destId="{84CE3C88-AC6D-48EC-A7BF-4276B4F0B245}" srcOrd="6" destOrd="0" presId="urn:microsoft.com/office/officeart/2005/8/layout/vList3"/>
    <dgm:cxn modelId="{FC2AE0AC-8B34-45C2-9E1C-9965571E17CB}" type="presParOf" srcId="{84CE3C88-AC6D-48EC-A7BF-4276B4F0B245}" destId="{227E8EA2-5D41-4033-A984-75C97BF5D996}" srcOrd="0" destOrd="0" presId="urn:microsoft.com/office/officeart/2005/8/layout/vList3"/>
    <dgm:cxn modelId="{8646D065-BE22-433B-879E-152E3514B038}" type="presParOf" srcId="{84CE3C88-AC6D-48EC-A7BF-4276B4F0B245}" destId="{626A7ECC-DED0-4E1E-9473-8DBF69A64E7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B5DCE-5E2D-4396-B7B7-3762B4FB0CB4}">
      <dsp:nvSpPr>
        <dsp:cNvPr id="0" name=""/>
        <dsp:cNvSpPr/>
      </dsp:nvSpPr>
      <dsp:spPr>
        <a:xfrm rot="10800000">
          <a:off x="1544661" y="28331"/>
          <a:ext cx="4835282" cy="843259"/>
        </a:xfrm>
        <a:prstGeom prst="homePlat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185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Персональная информация</a:t>
          </a:r>
        </a:p>
      </dsp:txBody>
      <dsp:txXfrm rot="10800000">
        <a:off x="1755476" y="28331"/>
        <a:ext cx="4624467" cy="843259"/>
      </dsp:txXfrm>
    </dsp:sp>
    <dsp:sp modelId="{7411D7AA-C878-4E49-89C3-92BBDC231C0C}">
      <dsp:nvSpPr>
        <dsp:cNvPr id="0" name=""/>
        <dsp:cNvSpPr/>
      </dsp:nvSpPr>
      <dsp:spPr>
        <a:xfrm>
          <a:off x="635094" y="25418"/>
          <a:ext cx="1381276" cy="103554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C28B0A-57CC-4635-99CF-D6B802411843}">
      <dsp:nvSpPr>
        <dsp:cNvPr id="0" name=""/>
        <dsp:cNvSpPr/>
      </dsp:nvSpPr>
      <dsp:spPr>
        <a:xfrm rot="10800000">
          <a:off x="1557987" y="1386171"/>
          <a:ext cx="4835282" cy="843259"/>
        </a:xfrm>
        <a:prstGeom prst="homePlat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185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Данные для составления отчетов и программ</a:t>
          </a:r>
        </a:p>
      </dsp:txBody>
      <dsp:txXfrm rot="10800000">
        <a:off x="1768802" y="1386171"/>
        <a:ext cx="4624467" cy="843259"/>
      </dsp:txXfrm>
    </dsp:sp>
    <dsp:sp modelId="{9ACF2E2D-1E41-4BB3-B9D1-5BA0E28969EE}">
      <dsp:nvSpPr>
        <dsp:cNvPr id="0" name=""/>
        <dsp:cNvSpPr/>
      </dsp:nvSpPr>
      <dsp:spPr>
        <a:xfrm>
          <a:off x="635090" y="1362733"/>
          <a:ext cx="1360312" cy="103426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301AC01-FEC5-46DB-9F1A-9DEF06684B77}">
      <dsp:nvSpPr>
        <dsp:cNvPr id="0" name=""/>
        <dsp:cNvSpPr/>
      </dsp:nvSpPr>
      <dsp:spPr>
        <a:xfrm rot="10800000">
          <a:off x="1562454" y="2683360"/>
          <a:ext cx="4835282" cy="843259"/>
        </a:xfrm>
        <a:prstGeom prst="homePlat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185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Справочно-аналитическая информация </a:t>
          </a:r>
        </a:p>
      </dsp:txBody>
      <dsp:txXfrm rot="10800000">
        <a:off x="1773269" y="2683360"/>
        <a:ext cx="4624467" cy="843259"/>
      </dsp:txXfrm>
    </dsp:sp>
    <dsp:sp modelId="{4F363500-CB70-4CF1-8064-7F8054ECF8FF}">
      <dsp:nvSpPr>
        <dsp:cNvPr id="0" name=""/>
        <dsp:cNvSpPr/>
      </dsp:nvSpPr>
      <dsp:spPr>
        <a:xfrm>
          <a:off x="635092" y="2542257"/>
          <a:ext cx="1378181" cy="1056671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26A7ECC-DED0-4E1E-9473-8DBF69A64E7E}">
      <dsp:nvSpPr>
        <dsp:cNvPr id="0" name=""/>
        <dsp:cNvSpPr/>
      </dsp:nvSpPr>
      <dsp:spPr>
        <a:xfrm rot="10800000">
          <a:off x="1617523" y="3881153"/>
          <a:ext cx="4835282" cy="843259"/>
        </a:xfrm>
        <a:prstGeom prst="homePlat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185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Статистические сведения</a:t>
          </a:r>
        </a:p>
      </dsp:txBody>
      <dsp:txXfrm rot="10800000">
        <a:off x="1828338" y="3881153"/>
        <a:ext cx="4624467" cy="843259"/>
      </dsp:txXfrm>
    </dsp:sp>
    <dsp:sp modelId="{227E8EA2-5D41-4033-A984-75C97BF5D996}">
      <dsp:nvSpPr>
        <dsp:cNvPr id="0" name=""/>
        <dsp:cNvSpPr/>
      </dsp:nvSpPr>
      <dsp:spPr>
        <a:xfrm>
          <a:off x="658533" y="3827720"/>
          <a:ext cx="1392086" cy="1003774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D5A85-9BBA-4F7D-82EE-EC438B324BF7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C7A12-0360-4CDC-BAE1-5705EC8E7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828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1B8D3-1841-4C60-A41B-CA6A5350BCA4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A2543-AAA5-4DF8-A9E9-CCDFCB92D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71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72" name="Дата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751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Дата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68934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5364" name="Дата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59822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A2543-AAA5-4DF8-A9E9-CCDFCB92DB9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377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Дата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41499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7A07-2D20-48AA-851D-68C24325886B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2CFC-4D75-40C2-90DF-26CBD3D05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10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7A07-2D20-48AA-851D-68C24325886B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2CFC-4D75-40C2-90DF-26CBD3D05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54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7A07-2D20-48AA-851D-68C24325886B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2CFC-4D75-40C2-90DF-26CBD3D05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20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7A07-2D20-48AA-851D-68C24325886B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2CFC-4D75-40C2-90DF-26CBD3D05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32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7A07-2D20-48AA-851D-68C24325886B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2CFC-4D75-40C2-90DF-26CBD3D05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13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7A07-2D20-48AA-851D-68C24325886B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2CFC-4D75-40C2-90DF-26CBD3D05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497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7A07-2D20-48AA-851D-68C24325886B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2CFC-4D75-40C2-90DF-26CBD3D05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22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7A07-2D20-48AA-851D-68C24325886B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2CFC-4D75-40C2-90DF-26CBD3D05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48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7A07-2D20-48AA-851D-68C24325886B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2CFC-4D75-40C2-90DF-26CBD3D05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59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7A07-2D20-48AA-851D-68C24325886B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2CFC-4D75-40C2-90DF-26CBD3D05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96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7A07-2D20-48AA-851D-68C24325886B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2CFC-4D75-40C2-90DF-26CBD3D05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16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E7A07-2D20-48AA-851D-68C24325886B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12CFC-4D75-40C2-90DF-26CBD3D05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22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10000" t="-15000" r="10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5" b="29773"/>
          <a:stretch>
            <a:fillRect/>
          </a:stretch>
        </p:blipFill>
        <p:spPr bwMode="auto">
          <a:xfrm>
            <a:off x="0" y="0"/>
            <a:ext cx="12053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5" b="29773"/>
          <a:stretch>
            <a:fillRect/>
          </a:stretch>
        </p:blipFill>
        <p:spPr bwMode="auto">
          <a:xfrm rot="10800000">
            <a:off x="10945090" y="0"/>
            <a:ext cx="12469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3455" y="1882354"/>
            <a:ext cx="10778835" cy="27823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>
              <a:lnSpc>
                <a:spcPct val="95000"/>
              </a:lnSpc>
            </a:pPr>
            <a:r>
              <a:rPr lang="ru-RU" altLang="ru-RU" sz="4000" b="1" i="1" spc="3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3600" b="1" i="1" spc="3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Автоматизированная информационная система электронного учета руководящих кадров, их резерва Республики Беларусь (АИС «Резерв») </a:t>
            </a:r>
          </a:p>
          <a:p>
            <a:pPr algn="ctr">
              <a:lnSpc>
                <a:spcPct val="95000"/>
              </a:lnSpc>
            </a:pPr>
            <a:r>
              <a:rPr lang="ru-RU" altLang="ru-RU" sz="3600" b="1" i="1" spc="3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в управлении </a:t>
            </a:r>
            <a:r>
              <a:rPr lang="ru-RU" altLang="ru-RU" sz="3600" b="1" i="1" spc="30" dirty="0">
                <a:solidFill>
                  <a:prstClr val="black"/>
                </a:solidFill>
                <a:latin typeface="Arial Black" panose="020B0A04020102020204" pitchFamily="34" charset="0"/>
              </a:rPr>
              <a:t>кадровыми </a:t>
            </a:r>
            <a:r>
              <a:rPr lang="ru-RU" altLang="ru-RU" sz="3600" b="1" i="1" spc="3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ресурсами</a:t>
            </a:r>
            <a:endParaRPr lang="ru-RU" sz="3600" dirty="0"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032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5" b="29773"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12619" y="705284"/>
            <a:ext cx="1140229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defRPr/>
            </a:pPr>
            <a:r>
              <a:rPr lang="ru-RU" sz="2300" b="1" dirty="0">
                <a:solidFill>
                  <a:srgbClr val="FF0000"/>
                </a:solidFill>
                <a:latin typeface="Arial Black" panose="020B0A04020102020204" pitchFamily="34" charset="0"/>
              </a:rPr>
              <a:t>АИС «Резерв» позволяет применять в своей работе возможности современных информационных технологий.</a:t>
            </a:r>
            <a:r>
              <a:rPr lang="ru-RU" sz="2300" b="1" dirty="0">
                <a:latin typeface="Arial Black" panose="020B0A04020102020204" pitchFamily="34" charset="0"/>
              </a:rPr>
              <a:t> </a:t>
            </a:r>
            <a:endParaRPr lang="ru-RU" sz="2300" b="1" dirty="0" smtClean="0">
              <a:latin typeface="Arial Black" panose="020B0A04020102020204" pitchFamily="34" charset="0"/>
            </a:endParaRPr>
          </a:p>
          <a:p>
            <a:pPr indent="457200" algn="just">
              <a:defRPr/>
            </a:pPr>
            <a:r>
              <a:rPr lang="ru-RU" sz="2300" b="1" dirty="0" smtClean="0">
                <a:latin typeface="Arial Black" panose="020B0A04020102020204" pitchFamily="34" charset="0"/>
              </a:rPr>
              <a:t>Так</a:t>
            </a:r>
            <a:r>
              <a:rPr lang="ru-RU" sz="2300" b="1" dirty="0">
                <a:latin typeface="Arial Black" panose="020B0A04020102020204" pitchFamily="34" charset="0"/>
              </a:rPr>
              <a:t>, за счет стандартизации данных в системе и наличия в ней расширенных аналитических функций форсируется процесс принятия решений, система в любое время способна предоставить точные, проверенные и объективные данные, снижая зависимость от сторонних субъективных оценок; повышается эффективность работы кадровой службы; руководитель государственного органа </a:t>
            </a:r>
            <a:br>
              <a:rPr lang="ru-RU" sz="2300" b="1" dirty="0">
                <a:latin typeface="Arial Black" panose="020B0A04020102020204" pitchFamily="34" charset="0"/>
              </a:rPr>
            </a:br>
            <a:r>
              <a:rPr lang="ru-RU" sz="2300" b="1" dirty="0">
                <a:latin typeface="Arial Black" panose="020B0A04020102020204" pitchFamily="34" charset="0"/>
              </a:rPr>
              <a:t>и организации имеет возможность изучить состояние кадрового потенциала как в рамках организации, так и региона в целом, профессиональное развитие кадрового резерва. </a:t>
            </a:r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180" y="4864825"/>
            <a:ext cx="1961911" cy="134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3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775854" y="274593"/>
            <a:ext cx="10956453" cy="4008129"/>
          </a:xfrm>
          <a:prstGeom prst="rect">
            <a:avLst/>
          </a:prstGeom>
          <a:ln w="38100"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1" lang="ru-RU" altLang="ru-RU" sz="2400" dirty="0" smtClean="0">
                <a:solidFill>
                  <a:srgbClr val="CC0000"/>
                </a:solidFill>
                <a:latin typeface="Arial Black" panose="020B0A04020102020204" pitchFamily="34" charset="0"/>
              </a:rPr>
              <a:t>Часть АИС «Резерв» </a:t>
            </a:r>
            <a:r>
              <a:rPr kumimoji="1" lang="ru-RU" altLang="ru-RU" sz="2400" dirty="0">
                <a:solidFill>
                  <a:srgbClr val="CC0000"/>
                </a:solidFill>
                <a:latin typeface="Arial Black" panose="020B0A04020102020204" pitchFamily="34" charset="0"/>
              </a:rPr>
              <a:t>-</a:t>
            </a:r>
            <a:endParaRPr kumimoji="1" lang="ru-RU" altLang="ru-RU" sz="2400" dirty="0" smtClean="0">
              <a:solidFill>
                <a:srgbClr val="CC0000"/>
              </a:solidFill>
              <a:latin typeface="Arial Black" panose="020B0A040201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ru-RU" altLang="ru-RU" sz="2400" dirty="0" smtClean="0">
                <a:solidFill>
                  <a:srgbClr val="CC0000"/>
                </a:solidFill>
                <a:latin typeface="Arial Black" panose="020B0A04020102020204" pitchFamily="34" charset="0"/>
              </a:rPr>
              <a:t>Единый перспективный кадровый резерв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ru-RU" altLang="ru-RU" sz="2400" dirty="0" smtClean="0">
                <a:solidFill>
                  <a:srgbClr val="CC0000"/>
                </a:solidFill>
                <a:latin typeface="Arial Black" panose="020B0A04020102020204" pitchFamily="34" charset="0"/>
              </a:rPr>
              <a:t>Республики Беларусь</a:t>
            </a:r>
            <a:endParaRPr kumimoji="1" lang="ru-RU" altLang="ru-RU" sz="2400" dirty="0">
              <a:solidFill>
                <a:srgbClr val="CC0000"/>
              </a:solidFill>
              <a:latin typeface="Arial Black" panose="020B0A040201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ru-RU" altLang="ru-RU" sz="20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(специально сформированная группа студентов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ru-RU" altLang="ru-RU" sz="20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учреждений высшего образования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ru-RU" altLang="ru-RU" sz="20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и специалистов в возрасте до 31 года, имеющих лидерские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ru-RU" altLang="ru-RU" sz="20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и организаторские качества,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ru-RU" altLang="ru-RU" sz="20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способных к управленческой деятельности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ru-RU" altLang="ru-RU" sz="20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в государственных органах (организациях)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774" y="4530437"/>
            <a:ext cx="3100927" cy="1855219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5" b="29773"/>
          <a:stretch>
            <a:fillRect/>
          </a:stretch>
        </p:blipFill>
        <p:spPr bwMode="auto">
          <a:xfrm>
            <a:off x="0" y="0"/>
            <a:ext cx="6004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701" y="5043056"/>
            <a:ext cx="2788606" cy="159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05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/>
        </p:nvSpPr>
        <p:spPr>
          <a:xfrm>
            <a:off x="154247" y="831405"/>
            <a:ext cx="5894332" cy="5853910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  <a:effectLst>
            <a:glow rad="127000">
              <a:schemeClr val="bg1">
                <a:lumMod val="85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140918" y="852883"/>
            <a:ext cx="5894332" cy="5853910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  <a:effectLst>
            <a:glow rad="127000">
              <a:schemeClr val="bg1">
                <a:lumMod val="85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5" b="29773"/>
          <a:stretch>
            <a:fillRect/>
          </a:stretch>
        </p:blipFill>
        <p:spPr bwMode="auto">
          <a:xfrm>
            <a:off x="0" y="0"/>
            <a:ext cx="4523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361660" y="169619"/>
            <a:ext cx="10575235" cy="690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cap="all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Единый перспективный кадровый резерв</a:t>
            </a:r>
          </a:p>
          <a:p>
            <a:pPr algn="ctr">
              <a:lnSpc>
                <a:spcPct val="80000"/>
              </a:lnSpc>
            </a:pPr>
            <a:r>
              <a:rPr lang="ru-RU" sz="2400" b="1" cap="all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Республики Беларусь</a:t>
            </a:r>
            <a:endParaRPr lang="ru-RU" sz="2400" b="1" cap="all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642181" y="1371786"/>
            <a:ext cx="4921684" cy="5196362"/>
            <a:chOff x="530740" y="1827123"/>
            <a:chExt cx="7590004" cy="433445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556959" y="4754192"/>
              <a:ext cx="7563785" cy="1407384"/>
            </a:xfrm>
            <a:prstGeom prst="rect">
              <a:avLst/>
            </a:prstGeom>
            <a:solidFill>
              <a:srgbClr val="4472C4">
                <a:lumMod val="40000"/>
                <a:lumOff val="60000"/>
              </a:srgbClr>
            </a:soli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>
              <a:glow rad="101600">
                <a:srgbClr val="5B9BD5">
                  <a:satMod val="175000"/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0"/>
                </a:spcAft>
              </a:pPr>
              <a:r>
                <a:rPr lang="ru-RU" kern="1200" spc="-3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Сведения </a:t>
              </a:r>
              <a:r>
                <a:rPr lang="ru-RU" kern="1200" spc="-3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 лицах, состоящих в перспективных </a:t>
              </a:r>
              <a:r>
                <a:rPr lang="ru-RU" kern="1200" spc="-3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кадровых резервах</a:t>
              </a:r>
            </a:p>
            <a:p>
              <a:pPr algn="ctr">
                <a:lnSpc>
                  <a:spcPct val="90000"/>
                </a:lnSpc>
                <a:spcAft>
                  <a:spcPts val="0"/>
                </a:spcAft>
              </a:pPr>
              <a:endPara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>
                <a:lnSpc>
                  <a:spcPct val="90000"/>
                </a:lnSpc>
                <a:spcAft>
                  <a:spcPts val="0"/>
                </a:spcAft>
              </a:pPr>
              <a:r>
                <a:rPr lang="ru-RU" b="1" i="1" kern="1200" spc="-3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Государственные органы </a:t>
              </a:r>
              <a:endPara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>
                <a:lnSpc>
                  <a:spcPct val="90000"/>
                </a:lnSpc>
                <a:spcAft>
                  <a:spcPts val="0"/>
                </a:spcAft>
              </a:pPr>
              <a:r>
                <a:rPr lang="ru-RU" b="1" i="1" kern="1200" spc="-3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и государственные </a:t>
              </a:r>
              <a:r>
                <a:rPr lang="ru-RU" b="1" i="1" kern="1200" spc="-3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организации</a:t>
              </a:r>
              <a:endPara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67" name="Группа 66"/>
            <p:cNvGrpSpPr/>
            <p:nvPr/>
          </p:nvGrpSpPr>
          <p:grpSpPr>
            <a:xfrm>
              <a:off x="530740" y="1827123"/>
              <a:ext cx="7553122" cy="2927069"/>
              <a:chOff x="530740" y="1827123"/>
              <a:chExt cx="7553122" cy="2927069"/>
            </a:xfrm>
          </p:grpSpPr>
          <p:cxnSp>
            <p:nvCxnSpPr>
              <p:cNvPr id="64" name="Прямая со стрелкой 63"/>
              <p:cNvCxnSpPr/>
              <p:nvPr/>
            </p:nvCxnSpPr>
            <p:spPr>
              <a:xfrm flipV="1">
                <a:off x="2125183" y="4380327"/>
                <a:ext cx="0" cy="373865"/>
              </a:xfrm>
              <a:prstGeom prst="straightConnector1">
                <a:avLst/>
              </a:prstGeom>
              <a:ln w="635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 стрелкой 7"/>
              <p:cNvCxnSpPr>
                <a:stCxn id="7" idx="0"/>
              </p:cNvCxnSpPr>
              <p:nvPr/>
            </p:nvCxnSpPr>
            <p:spPr>
              <a:xfrm flipV="1">
                <a:off x="4338852" y="4393717"/>
                <a:ext cx="0" cy="360475"/>
              </a:xfrm>
              <a:prstGeom prst="straightConnector1">
                <a:avLst/>
              </a:prstGeom>
              <a:ln w="635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 стрелкой 62"/>
              <p:cNvCxnSpPr/>
              <p:nvPr/>
            </p:nvCxnSpPr>
            <p:spPr>
              <a:xfrm flipV="1">
                <a:off x="6411451" y="4369369"/>
                <a:ext cx="0" cy="364780"/>
              </a:xfrm>
              <a:prstGeom prst="straightConnector1">
                <a:avLst/>
              </a:prstGeom>
              <a:ln w="63500">
                <a:tailEnd type="triangle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 стрелкой 8"/>
              <p:cNvCxnSpPr/>
              <p:nvPr/>
            </p:nvCxnSpPr>
            <p:spPr>
              <a:xfrm flipH="1" flipV="1">
                <a:off x="4294267" y="2564212"/>
                <a:ext cx="13034" cy="510028"/>
              </a:xfrm>
              <a:prstGeom prst="straightConnector1">
                <a:avLst/>
              </a:prstGeom>
              <a:ln w="165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Прямоугольник 4"/>
              <p:cNvSpPr/>
              <p:nvPr/>
            </p:nvSpPr>
            <p:spPr>
              <a:xfrm>
                <a:off x="530740" y="1827123"/>
                <a:ext cx="7553122" cy="765732"/>
              </a:xfrm>
              <a:prstGeom prst="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>
                <a:glow rad="101600">
                  <a:srgbClr val="5B9BD5">
                    <a:satMod val="175000"/>
                    <a:alpha val="40000"/>
                  </a:srgbClr>
                </a:glo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ru-RU" sz="2000" b="1" i="1" kern="1200" spc="-3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Администрация </a:t>
                </a:r>
                <a:r>
                  <a:rPr lang="ru-RU" sz="2000" b="1" i="1" kern="1200" spc="-3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Президента Республики Беларусь</a:t>
                </a:r>
                <a:endParaRPr lang="ru-RU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530740" y="3037092"/>
                <a:ext cx="7553122" cy="1358466"/>
              </a:xfrm>
              <a:prstGeom prst="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15875" cap="flat" cmpd="sng" algn="ctr">
                <a:solidFill>
                  <a:srgbClr val="4472C4"/>
                </a:solidFill>
                <a:prstDash val="solid"/>
                <a:miter lim="800000"/>
              </a:ln>
              <a:effectLst>
                <a:glow rad="101600">
                  <a:srgbClr val="5B9BD5">
                    <a:satMod val="175000"/>
                    <a:alpha val="40000"/>
                  </a:srgbClr>
                </a:glo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pc="-3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База данных Единого перспективного кадрового резерва</a:t>
                </a:r>
              </a:p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b="1" i="1" kern="1200" spc="-3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Академия </a:t>
                </a:r>
                <a:r>
                  <a:rPr lang="ru-RU" b="1" i="1" kern="1200" spc="-3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управления при Президенте Республики </a:t>
                </a:r>
                <a:r>
                  <a:rPr lang="ru-RU" b="1" i="1" kern="1200" spc="-3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Беларусь</a:t>
                </a:r>
                <a:endParaRPr lang="ru-RU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0" name="Группа 39"/>
          <p:cNvGrpSpPr/>
          <p:nvPr/>
        </p:nvGrpSpPr>
        <p:grpSpPr>
          <a:xfrm>
            <a:off x="6484726" y="3533748"/>
            <a:ext cx="2335597" cy="1069577"/>
            <a:chOff x="878" y="207695"/>
            <a:chExt cx="1468565" cy="802183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878" y="207695"/>
              <a:ext cx="1468565" cy="802183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Скругленный прямоугольник 4"/>
            <p:cNvSpPr txBox="1"/>
            <p:nvPr/>
          </p:nvSpPr>
          <p:spPr>
            <a:xfrm>
              <a:off x="40037" y="246854"/>
              <a:ext cx="1390247" cy="7238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algn="ctr" defTabSz="7111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schemeClr val="tx1"/>
                  </a:solidFill>
                </a:rPr>
                <a:t>Формирование способностей </a:t>
              </a:r>
              <a:br>
                <a:rPr lang="ru-RU" sz="1600" b="1" dirty="0">
                  <a:solidFill>
                    <a:schemeClr val="tx1"/>
                  </a:solidFill>
                </a:rPr>
              </a:br>
              <a:r>
                <a:rPr lang="ru-RU" sz="1600" b="1" dirty="0">
                  <a:solidFill>
                    <a:schemeClr val="tx1"/>
                  </a:solidFill>
                </a:rPr>
                <a:t>к управленческой деятельности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8823520" y="3758360"/>
            <a:ext cx="620355" cy="620355"/>
            <a:chOff x="502528" y="1075016"/>
            <a:chExt cx="465266" cy="465266"/>
          </a:xfrm>
        </p:grpSpPr>
        <p:sp>
          <p:nvSpPr>
            <p:cNvPr id="44" name="Плюс 43"/>
            <p:cNvSpPr/>
            <p:nvPr/>
          </p:nvSpPr>
          <p:spPr>
            <a:xfrm>
              <a:off x="502528" y="1075016"/>
              <a:ext cx="465266" cy="465266"/>
            </a:xfrm>
            <a:prstGeom prst="mathPlus">
              <a:avLst/>
            </a:prstGeom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Плюс 6"/>
            <p:cNvSpPr txBox="1"/>
            <p:nvPr/>
          </p:nvSpPr>
          <p:spPr>
            <a:xfrm>
              <a:off x="564199" y="1252934"/>
              <a:ext cx="341924" cy="109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47412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67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7870538" y="1361801"/>
            <a:ext cx="2595664" cy="2187449"/>
            <a:chOff x="1950754" y="505466"/>
            <a:chExt cx="1604367" cy="1604367"/>
          </a:xfrm>
        </p:grpSpPr>
        <p:sp>
          <p:nvSpPr>
            <p:cNvPr id="50" name="Овал 49"/>
            <p:cNvSpPr/>
            <p:nvPr/>
          </p:nvSpPr>
          <p:spPr>
            <a:xfrm>
              <a:off x="1950754" y="505466"/>
              <a:ext cx="1604367" cy="1604367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51" name="Овал 4"/>
            <p:cNvSpPr txBox="1"/>
            <p:nvPr/>
          </p:nvSpPr>
          <p:spPr>
            <a:xfrm>
              <a:off x="2064903" y="700894"/>
              <a:ext cx="1423365" cy="11344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21335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ЕДИНЫЙ ПЕРСПЕКТИВНЫЙ КАДРОВЫЙ РЕЗЕРВ</a:t>
              </a:r>
            </a:p>
          </p:txBody>
        </p:sp>
      </p:grpSp>
      <p:grpSp>
        <p:nvGrpSpPr>
          <p:cNvPr id="55" name="Группа 54"/>
          <p:cNvGrpSpPr/>
          <p:nvPr/>
        </p:nvGrpSpPr>
        <p:grpSpPr>
          <a:xfrm rot="16200000">
            <a:off x="7511991" y="4927770"/>
            <a:ext cx="1799811" cy="1457287"/>
            <a:chOff x="878" y="155334"/>
            <a:chExt cx="1468565" cy="883541"/>
          </a:xfrm>
        </p:grpSpPr>
        <p:sp>
          <p:nvSpPr>
            <p:cNvPr id="56" name="Скругленный прямоугольник 24"/>
            <p:cNvSpPr/>
            <p:nvPr/>
          </p:nvSpPr>
          <p:spPr>
            <a:xfrm>
              <a:off x="878" y="207695"/>
              <a:ext cx="1468565" cy="802183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Скругленный прямоугольник 4"/>
            <p:cNvSpPr txBox="1"/>
            <p:nvPr/>
          </p:nvSpPr>
          <p:spPr>
            <a:xfrm rot="5400000">
              <a:off x="339453" y="321088"/>
              <a:ext cx="883541" cy="55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algn="ctr" defTabSz="711182">
                <a:lnSpc>
                  <a:spcPct val="90000"/>
                </a:lnSpc>
                <a:spcBef>
                  <a:spcPct val="0"/>
                </a:spcBef>
              </a:pPr>
              <a:r>
                <a:rPr lang="ru-RU" sz="1300" b="1" dirty="0" smtClean="0">
                  <a:solidFill>
                    <a:schemeClr val="tx1"/>
                  </a:solidFill>
                </a:rPr>
                <a:t>Включение</a:t>
              </a:r>
            </a:p>
            <a:p>
              <a:pPr algn="ctr" defTabSz="711182">
                <a:lnSpc>
                  <a:spcPct val="90000"/>
                </a:lnSpc>
                <a:spcBef>
                  <a:spcPct val="0"/>
                </a:spcBef>
              </a:pPr>
              <a:r>
                <a:rPr lang="ru-RU" sz="1300" b="1" dirty="0" smtClean="0">
                  <a:solidFill>
                    <a:schemeClr val="tx1"/>
                  </a:solidFill>
                </a:rPr>
                <a:t> в </a:t>
              </a:r>
              <a:r>
                <a:rPr lang="ru-RU" sz="1300" b="1" dirty="0">
                  <a:solidFill>
                    <a:schemeClr val="tx1"/>
                  </a:solidFill>
                </a:rPr>
                <a:t>резервы руководящих </a:t>
              </a:r>
              <a:endParaRPr lang="ru-RU" sz="1300" b="1" dirty="0" smtClean="0">
                <a:solidFill>
                  <a:schemeClr val="tx1"/>
                </a:solidFill>
              </a:endParaRPr>
            </a:p>
            <a:p>
              <a:pPr algn="ctr" defTabSz="711182">
                <a:lnSpc>
                  <a:spcPct val="90000"/>
                </a:lnSpc>
                <a:spcBef>
                  <a:spcPct val="0"/>
                </a:spcBef>
              </a:pPr>
              <a:r>
                <a:rPr lang="ru-RU" sz="1300" b="1" dirty="0" smtClean="0">
                  <a:solidFill>
                    <a:schemeClr val="tx1"/>
                  </a:solidFill>
                </a:rPr>
                <a:t>кадров</a:t>
              </a:r>
              <a:endParaRPr lang="ru-RU" sz="13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74" name="Прямоугольник 73"/>
          <p:cNvSpPr/>
          <p:nvPr/>
        </p:nvSpPr>
        <p:spPr>
          <a:xfrm>
            <a:off x="907023" y="852883"/>
            <a:ext cx="4006451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ЕПКР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199516" y="908519"/>
            <a:ext cx="4006451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ЕПКР</a:t>
            </a:r>
          </a:p>
        </p:txBody>
      </p:sp>
      <p:grpSp>
        <p:nvGrpSpPr>
          <p:cNvPr id="77" name="Группа 76"/>
          <p:cNvGrpSpPr/>
          <p:nvPr/>
        </p:nvGrpSpPr>
        <p:grpSpPr>
          <a:xfrm rot="16200000">
            <a:off x="6168068" y="4838906"/>
            <a:ext cx="1811640" cy="1646843"/>
            <a:chOff x="878" y="149194"/>
            <a:chExt cx="1468565" cy="952204"/>
          </a:xfrm>
        </p:grpSpPr>
        <p:sp>
          <p:nvSpPr>
            <p:cNvPr id="78" name="Скругленный прямоугольник 24"/>
            <p:cNvSpPr/>
            <p:nvPr/>
          </p:nvSpPr>
          <p:spPr>
            <a:xfrm>
              <a:off x="878" y="207695"/>
              <a:ext cx="1468565" cy="802183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9" name="Скругленный прямоугольник 4"/>
            <p:cNvSpPr txBox="1"/>
            <p:nvPr/>
          </p:nvSpPr>
          <p:spPr>
            <a:xfrm rot="5400000">
              <a:off x="378618" y="365794"/>
              <a:ext cx="952204" cy="5190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algn="ctr" defTabSz="711182">
                <a:lnSpc>
                  <a:spcPct val="90000"/>
                </a:lnSpc>
                <a:spcBef>
                  <a:spcPct val="0"/>
                </a:spcBef>
              </a:pPr>
              <a:r>
                <a:rPr lang="ru-RU" sz="1300" b="1" dirty="0">
                  <a:solidFill>
                    <a:schemeClr val="tx1"/>
                  </a:solidFill>
                </a:rPr>
                <a:t>Назначение </a:t>
              </a:r>
              <a:br>
                <a:rPr lang="ru-RU" sz="1300" b="1" dirty="0">
                  <a:solidFill>
                    <a:schemeClr val="tx1"/>
                  </a:solidFill>
                </a:rPr>
              </a:br>
              <a:r>
                <a:rPr lang="ru-RU" sz="1300" b="1" dirty="0">
                  <a:solidFill>
                    <a:schemeClr val="tx1"/>
                  </a:solidFill>
                </a:rPr>
                <a:t>на руководящую должность</a:t>
              </a:r>
            </a:p>
          </p:txBody>
        </p:sp>
      </p:grpSp>
      <p:grpSp>
        <p:nvGrpSpPr>
          <p:cNvPr id="80" name="Группа 79"/>
          <p:cNvGrpSpPr/>
          <p:nvPr/>
        </p:nvGrpSpPr>
        <p:grpSpPr>
          <a:xfrm rot="16200000">
            <a:off x="10306063" y="4838959"/>
            <a:ext cx="1799811" cy="1658565"/>
            <a:chOff x="878" y="106000"/>
            <a:chExt cx="1468565" cy="1005574"/>
          </a:xfrm>
        </p:grpSpPr>
        <p:sp>
          <p:nvSpPr>
            <p:cNvPr id="81" name="Скругленный прямоугольник 24"/>
            <p:cNvSpPr/>
            <p:nvPr/>
          </p:nvSpPr>
          <p:spPr>
            <a:xfrm>
              <a:off x="878" y="207695"/>
              <a:ext cx="1468565" cy="802183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2" name="Скругленный прямоугольник 4"/>
            <p:cNvSpPr txBox="1"/>
            <p:nvPr/>
          </p:nvSpPr>
          <p:spPr>
            <a:xfrm rot="5400000">
              <a:off x="260619" y="320130"/>
              <a:ext cx="1005574" cy="5773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algn="ctr" defTabSz="711182">
                <a:lnSpc>
                  <a:spcPct val="90000"/>
                </a:lnSpc>
                <a:spcBef>
                  <a:spcPct val="0"/>
                </a:spcBef>
              </a:pPr>
              <a:r>
                <a:rPr lang="ru-RU" sz="1300" b="1" dirty="0">
                  <a:solidFill>
                    <a:schemeClr val="tx1"/>
                  </a:solidFill>
                </a:rPr>
                <a:t>Выдвижение </a:t>
              </a:r>
              <a:endParaRPr lang="ru-RU" sz="1300" b="1" dirty="0" smtClean="0">
                <a:solidFill>
                  <a:schemeClr val="tx1"/>
                </a:solidFill>
              </a:endParaRPr>
            </a:p>
            <a:p>
              <a:pPr algn="ctr" defTabSz="711182">
                <a:lnSpc>
                  <a:spcPct val="90000"/>
                </a:lnSpc>
                <a:spcBef>
                  <a:spcPct val="0"/>
                </a:spcBef>
              </a:pPr>
              <a:r>
                <a:rPr lang="ru-RU" sz="1300" b="1" dirty="0" smtClean="0">
                  <a:solidFill>
                    <a:schemeClr val="tx1"/>
                  </a:solidFill>
                </a:rPr>
                <a:t>лидерами </a:t>
              </a:r>
              <a:r>
                <a:rPr lang="ru-RU" sz="1300" b="1" dirty="0">
                  <a:solidFill>
                    <a:schemeClr val="tx1"/>
                  </a:solidFill>
                </a:rPr>
                <a:t>общественных объединений </a:t>
              </a:r>
              <a:endParaRPr lang="ru-RU" sz="1300" b="1" dirty="0" smtClean="0">
                <a:solidFill>
                  <a:schemeClr val="tx1"/>
                </a:solidFill>
              </a:endParaRPr>
            </a:p>
            <a:p>
              <a:pPr algn="ctr" defTabSz="711182">
                <a:lnSpc>
                  <a:spcPct val="90000"/>
                </a:lnSpc>
                <a:spcBef>
                  <a:spcPct val="0"/>
                </a:spcBef>
              </a:pPr>
              <a:r>
                <a:rPr lang="ru-RU" sz="1300" b="1" dirty="0" smtClean="0">
                  <a:solidFill>
                    <a:schemeClr val="tx1"/>
                  </a:solidFill>
                </a:rPr>
                <a:t>и </a:t>
              </a:r>
              <a:r>
                <a:rPr lang="ru-RU" sz="1300" b="1" dirty="0">
                  <a:solidFill>
                    <a:schemeClr val="tx1"/>
                  </a:solidFill>
                </a:rPr>
                <a:t>организаций</a:t>
              </a:r>
            </a:p>
          </p:txBody>
        </p:sp>
      </p:grpSp>
      <p:grpSp>
        <p:nvGrpSpPr>
          <p:cNvPr id="83" name="Группа 82"/>
          <p:cNvGrpSpPr/>
          <p:nvPr/>
        </p:nvGrpSpPr>
        <p:grpSpPr>
          <a:xfrm rot="16200000">
            <a:off x="8936597" y="5006204"/>
            <a:ext cx="1799811" cy="1324076"/>
            <a:chOff x="878" y="915926"/>
            <a:chExt cx="1468565" cy="802777"/>
          </a:xfrm>
        </p:grpSpPr>
        <p:sp>
          <p:nvSpPr>
            <p:cNvPr id="84" name="Скругленный прямоугольник 24"/>
            <p:cNvSpPr/>
            <p:nvPr/>
          </p:nvSpPr>
          <p:spPr>
            <a:xfrm>
              <a:off x="878" y="915926"/>
              <a:ext cx="1468565" cy="802183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5" name="Скругленный прямоугольник 4"/>
            <p:cNvSpPr txBox="1"/>
            <p:nvPr/>
          </p:nvSpPr>
          <p:spPr>
            <a:xfrm rot="5400000">
              <a:off x="388450" y="1055090"/>
              <a:ext cx="801077" cy="526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algn="ctr" defTabSz="711182">
                <a:lnSpc>
                  <a:spcPct val="90000"/>
                </a:lnSpc>
                <a:spcBef>
                  <a:spcPct val="0"/>
                </a:spcBef>
              </a:pPr>
              <a:r>
                <a:rPr lang="ru-RU" sz="1300" b="1" dirty="0">
                  <a:solidFill>
                    <a:schemeClr val="tx1"/>
                  </a:solidFill>
                </a:rPr>
                <a:t>Поступление </a:t>
              </a:r>
              <a:br>
                <a:rPr lang="ru-RU" sz="1300" b="1" dirty="0">
                  <a:solidFill>
                    <a:schemeClr val="tx1"/>
                  </a:solidFill>
                </a:rPr>
              </a:br>
              <a:r>
                <a:rPr lang="ru-RU" sz="1300" b="1" dirty="0">
                  <a:solidFill>
                    <a:schemeClr val="tx1"/>
                  </a:solidFill>
                </a:rPr>
                <a:t>на государственную службу</a:t>
              </a:r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9421292" y="3533747"/>
            <a:ext cx="2335597" cy="1069577"/>
            <a:chOff x="878" y="207695"/>
            <a:chExt cx="1468565" cy="802183"/>
          </a:xfrm>
        </p:grpSpPr>
        <p:sp>
          <p:nvSpPr>
            <p:cNvPr id="88" name="Скругленный прямоугольник 87"/>
            <p:cNvSpPr/>
            <p:nvPr/>
          </p:nvSpPr>
          <p:spPr>
            <a:xfrm>
              <a:off x="878" y="207695"/>
              <a:ext cx="1468565" cy="802183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9" name="Скругленный прямоугольник 4"/>
            <p:cNvSpPr txBox="1"/>
            <p:nvPr/>
          </p:nvSpPr>
          <p:spPr>
            <a:xfrm>
              <a:off x="40037" y="246854"/>
              <a:ext cx="1390247" cy="7238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algn="ctr" defTabSz="711182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b="1" dirty="0" smtClean="0">
                  <a:solidFill>
                    <a:schemeClr val="tx1"/>
                  </a:solidFill>
                </a:rPr>
                <a:t>Профессиональное </a:t>
              </a:r>
            </a:p>
            <a:p>
              <a:pPr algn="ctr" defTabSz="711182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b="1" dirty="0" smtClean="0">
                  <a:solidFill>
                    <a:schemeClr val="tx1"/>
                  </a:solidFill>
                </a:rPr>
                <a:t>развитие </a:t>
              </a:r>
            </a:p>
            <a:p>
              <a:pPr algn="ctr" defTabSz="711182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b="1" dirty="0" smtClean="0">
                  <a:solidFill>
                    <a:schemeClr val="tx1"/>
                  </a:solidFill>
                </a:rPr>
                <a:t>резервистов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98" name="Прямая соединительная линия 97"/>
          <p:cNvCxnSpPr/>
          <p:nvPr/>
        </p:nvCxnSpPr>
        <p:spPr>
          <a:xfrm>
            <a:off x="1533835" y="1216059"/>
            <a:ext cx="2752826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8139071" y="1241144"/>
            <a:ext cx="2218972" cy="306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04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5" b="29773"/>
          <a:stretch>
            <a:fillRect/>
          </a:stretch>
        </p:blipFill>
        <p:spPr bwMode="auto">
          <a:xfrm>
            <a:off x="0" y="0"/>
            <a:ext cx="4523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817401"/>
              </p:ext>
            </p:extLst>
          </p:nvPr>
        </p:nvGraphicFramePr>
        <p:xfrm>
          <a:off x="1349328" y="795189"/>
          <a:ext cx="3974776" cy="2616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067674"/>
              </p:ext>
            </p:extLst>
          </p:nvPr>
        </p:nvGraphicFramePr>
        <p:xfrm>
          <a:off x="6572597" y="846257"/>
          <a:ext cx="4237408" cy="2786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277091" y="181414"/>
            <a:ext cx="119149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cap="all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Информация о едином перспективном кадровом резерве</a:t>
            </a:r>
            <a:endParaRPr lang="ru-RU" altLang="ru-RU" sz="2400" b="1" cap="all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268238443"/>
              </p:ext>
            </p:extLst>
          </p:nvPr>
        </p:nvGraphicFramePr>
        <p:xfrm>
          <a:off x="3587138" y="3599204"/>
          <a:ext cx="5294813" cy="3021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7703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5" b="29773"/>
          <a:stretch>
            <a:fillRect/>
          </a:stretch>
        </p:blipFill>
        <p:spPr bwMode="auto">
          <a:xfrm>
            <a:off x="0" y="0"/>
            <a:ext cx="4523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2623321" y="1228424"/>
            <a:ext cx="6579946" cy="5729646"/>
            <a:chOff x="2556220" y="99684"/>
            <a:chExt cx="6579946" cy="5729646"/>
          </a:xfrm>
        </p:grpSpPr>
        <p:sp>
          <p:nvSpPr>
            <p:cNvPr id="22" name="Полилиния 21"/>
            <p:cNvSpPr/>
            <p:nvPr/>
          </p:nvSpPr>
          <p:spPr>
            <a:xfrm>
              <a:off x="5925780" y="99684"/>
              <a:ext cx="2100788" cy="2032000"/>
            </a:xfrm>
            <a:custGeom>
              <a:avLst/>
              <a:gdLst>
                <a:gd name="connsiteX0" fmla="*/ 0 w 1525763"/>
                <a:gd name="connsiteY0" fmla="*/ 663707 h 1327414"/>
                <a:gd name="connsiteX1" fmla="*/ 331854 w 1525763"/>
                <a:gd name="connsiteY1" fmla="*/ 0 h 1327414"/>
                <a:gd name="connsiteX2" fmla="*/ 1193910 w 1525763"/>
                <a:gd name="connsiteY2" fmla="*/ 0 h 1327414"/>
                <a:gd name="connsiteX3" fmla="*/ 1525763 w 1525763"/>
                <a:gd name="connsiteY3" fmla="*/ 663707 h 1327414"/>
                <a:gd name="connsiteX4" fmla="*/ 1193910 w 1525763"/>
                <a:gd name="connsiteY4" fmla="*/ 1327414 h 1327414"/>
                <a:gd name="connsiteX5" fmla="*/ 331854 w 1525763"/>
                <a:gd name="connsiteY5" fmla="*/ 1327414 h 1327414"/>
                <a:gd name="connsiteX6" fmla="*/ 0 w 1525763"/>
                <a:gd name="connsiteY6" fmla="*/ 663707 h 132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5763" h="1327414">
                  <a:moveTo>
                    <a:pt x="762882" y="0"/>
                  </a:moveTo>
                  <a:lnTo>
                    <a:pt x="1525762" y="288713"/>
                  </a:lnTo>
                  <a:lnTo>
                    <a:pt x="1525762" y="1038702"/>
                  </a:lnTo>
                  <a:lnTo>
                    <a:pt x="762882" y="1327414"/>
                  </a:lnTo>
                  <a:lnTo>
                    <a:pt x="1" y="1038702"/>
                  </a:lnTo>
                  <a:lnTo>
                    <a:pt x="1" y="288713"/>
                  </a:lnTo>
                  <a:lnTo>
                    <a:pt x="762882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3525" tIns="264436" rIns="233526" bIns="26443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Участие 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работе круглых столов, конференций </a:t>
              </a:r>
              <a:endParaRPr lang="ru-RU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139622" y="1028667"/>
              <a:ext cx="1702752" cy="915458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олилиния 23"/>
            <p:cNvSpPr/>
            <p:nvPr/>
          </p:nvSpPr>
          <p:spPr>
            <a:xfrm>
              <a:off x="3659810" y="99684"/>
              <a:ext cx="2126367" cy="2031999"/>
            </a:xfrm>
            <a:custGeom>
              <a:avLst/>
              <a:gdLst>
                <a:gd name="connsiteX0" fmla="*/ 0 w 1525763"/>
                <a:gd name="connsiteY0" fmla="*/ 663707 h 1327414"/>
                <a:gd name="connsiteX1" fmla="*/ 331854 w 1525763"/>
                <a:gd name="connsiteY1" fmla="*/ 0 h 1327414"/>
                <a:gd name="connsiteX2" fmla="*/ 1193910 w 1525763"/>
                <a:gd name="connsiteY2" fmla="*/ 0 h 1327414"/>
                <a:gd name="connsiteX3" fmla="*/ 1525763 w 1525763"/>
                <a:gd name="connsiteY3" fmla="*/ 663707 h 1327414"/>
                <a:gd name="connsiteX4" fmla="*/ 1193910 w 1525763"/>
                <a:gd name="connsiteY4" fmla="*/ 1327414 h 1327414"/>
                <a:gd name="connsiteX5" fmla="*/ 331854 w 1525763"/>
                <a:gd name="connsiteY5" fmla="*/ 1327414 h 1327414"/>
                <a:gd name="connsiteX6" fmla="*/ 0 w 1525763"/>
                <a:gd name="connsiteY6" fmla="*/ 663707 h 132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5763" h="1327414">
                  <a:moveTo>
                    <a:pt x="762882" y="0"/>
                  </a:moveTo>
                  <a:lnTo>
                    <a:pt x="1525762" y="288713"/>
                  </a:lnTo>
                  <a:lnTo>
                    <a:pt x="1525762" y="1038702"/>
                  </a:lnTo>
                  <a:lnTo>
                    <a:pt x="762882" y="1327414"/>
                  </a:lnTo>
                  <a:lnTo>
                    <a:pt x="1" y="1038702"/>
                  </a:lnTo>
                  <a:lnTo>
                    <a:pt x="1" y="288713"/>
                  </a:lnTo>
                  <a:lnTo>
                    <a:pt x="762882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6855" tIns="237766" rIns="206856" bIns="23776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Реализация инновационных проектов</a:t>
              </a:r>
              <a:endParaRPr lang="ru-RU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2556220" y="1839867"/>
              <a:ext cx="2066026" cy="2084090"/>
            </a:xfrm>
            <a:custGeom>
              <a:avLst/>
              <a:gdLst>
                <a:gd name="connsiteX0" fmla="*/ 0 w 1525763"/>
                <a:gd name="connsiteY0" fmla="*/ 663707 h 1327414"/>
                <a:gd name="connsiteX1" fmla="*/ 331854 w 1525763"/>
                <a:gd name="connsiteY1" fmla="*/ 0 h 1327414"/>
                <a:gd name="connsiteX2" fmla="*/ 1193910 w 1525763"/>
                <a:gd name="connsiteY2" fmla="*/ 0 h 1327414"/>
                <a:gd name="connsiteX3" fmla="*/ 1525763 w 1525763"/>
                <a:gd name="connsiteY3" fmla="*/ 663707 h 1327414"/>
                <a:gd name="connsiteX4" fmla="*/ 1193910 w 1525763"/>
                <a:gd name="connsiteY4" fmla="*/ 1327414 h 1327414"/>
                <a:gd name="connsiteX5" fmla="*/ 331854 w 1525763"/>
                <a:gd name="connsiteY5" fmla="*/ 1327414 h 1327414"/>
                <a:gd name="connsiteX6" fmla="*/ 0 w 1525763"/>
                <a:gd name="connsiteY6" fmla="*/ 663707 h 132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5763" h="1327414">
                  <a:moveTo>
                    <a:pt x="762882" y="0"/>
                  </a:moveTo>
                  <a:lnTo>
                    <a:pt x="1525762" y="288713"/>
                  </a:lnTo>
                  <a:lnTo>
                    <a:pt x="1525762" y="1038702"/>
                  </a:lnTo>
                  <a:lnTo>
                    <a:pt x="762882" y="1327414"/>
                  </a:lnTo>
                  <a:lnTo>
                    <a:pt x="1" y="1038702"/>
                  </a:lnTo>
                  <a:lnTo>
                    <a:pt x="1" y="288713"/>
                  </a:lnTo>
                  <a:lnTo>
                    <a:pt x="762882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3525" tIns="264436" rIns="233526" bIns="26443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Анализ работы 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динамике</a:t>
              </a:r>
              <a:endParaRPr lang="ru-RU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349625" y="2323736"/>
              <a:ext cx="1647825" cy="915458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Полилиния 26"/>
            <p:cNvSpPr/>
            <p:nvPr/>
          </p:nvSpPr>
          <p:spPr>
            <a:xfrm>
              <a:off x="7088122" y="1887217"/>
              <a:ext cx="2048044" cy="2036740"/>
            </a:xfrm>
            <a:custGeom>
              <a:avLst/>
              <a:gdLst>
                <a:gd name="connsiteX0" fmla="*/ 0 w 1525763"/>
                <a:gd name="connsiteY0" fmla="*/ 663707 h 1327414"/>
                <a:gd name="connsiteX1" fmla="*/ 331854 w 1525763"/>
                <a:gd name="connsiteY1" fmla="*/ 0 h 1327414"/>
                <a:gd name="connsiteX2" fmla="*/ 1193910 w 1525763"/>
                <a:gd name="connsiteY2" fmla="*/ 0 h 1327414"/>
                <a:gd name="connsiteX3" fmla="*/ 1525763 w 1525763"/>
                <a:gd name="connsiteY3" fmla="*/ 663707 h 1327414"/>
                <a:gd name="connsiteX4" fmla="*/ 1193910 w 1525763"/>
                <a:gd name="connsiteY4" fmla="*/ 1327414 h 1327414"/>
                <a:gd name="connsiteX5" fmla="*/ 331854 w 1525763"/>
                <a:gd name="connsiteY5" fmla="*/ 1327414 h 1327414"/>
                <a:gd name="connsiteX6" fmla="*/ 0 w 1525763"/>
                <a:gd name="connsiteY6" fmla="*/ 663707 h 132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5763" h="1327414">
                  <a:moveTo>
                    <a:pt x="762882" y="0"/>
                  </a:moveTo>
                  <a:lnTo>
                    <a:pt x="1525762" y="288713"/>
                  </a:lnTo>
                  <a:lnTo>
                    <a:pt x="1525762" y="1038702"/>
                  </a:lnTo>
                  <a:lnTo>
                    <a:pt x="762882" y="1327414"/>
                  </a:lnTo>
                  <a:lnTo>
                    <a:pt x="1" y="1038702"/>
                  </a:lnTo>
                  <a:lnTo>
                    <a:pt x="1" y="288713"/>
                  </a:lnTo>
                  <a:lnTo>
                    <a:pt x="762882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6855" tIns="237766" rIns="206856" bIns="23776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Участие в организации и проведении областных образовательных форумов </a:t>
              </a:r>
              <a:endParaRPr lang="ru-RU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5958425" y="3618804"/>
              <a:ext cx="2068143" cy="2116670"/>
            </a:xfrm>
            <a:custGeom>
              <a:avLst/>
              <a:gdLst>
                <a:gd name="connsiteX0" fmla="*/ 0 w 1525763"/>
                <a:gd name="connsiteY0" fmla="*/ 663707 h 1327414"/>
                <a:gd name="connsiteX1" fmla="*/ 331854 w 1525763"/>
                <a:gd name="connsiteY1" fmla="*/ 0 h 1327414"/>
                <a:gd name="connsiteX2" fmla="*/ 1193910 w 1525763"/>
                <a:gd name="connsiteY2" fmla="*/ 0 h 1327414"/>
                <a:gd name="connsiteX3" fmla="*/ 1525763 w 1525763"/>
                <a:gd name="connsiteY3" fmla="*/ 663707 h 1327414"/>
                <a:gd name="connsiteX4" fmla="*/ 1193910 w 1525763"/>
                <a:gd name="connsiteY4" fmla="*/ 1327414 h 1327414"/>
                <a:gd name="connsiteX5" fmla="*/ 331854 w 1525763"/>
                <a:gd name="connsiteY5" fmla="*/ 1327414 h 1327414"/>
                <a:gd name="connsiteX6" fmla="*/ 0 w 1525763"/>
                <a:gd name="connsiteY6" fmla="*/ 663707 h 132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5763" h="1327414">
                  <a:moveTo>
                    <a:pt x="762882" y="0"/>
                  </a:moveTo>
                  <a:lnTo>
                    <a:pt x="1525762" y="288713"/>
                  </a:lnTo>
                  <a:lnTo>
                    <a:pt x="1525762" y="1038702"/>
                  </a:lnTo>
                  <a:lnTo>
                    <a:pt x="762882" y="1327414"/>
                  </a:lnTo>
                  <a:lnTo>
                    <a:pt x="1" y="1038702"/>
                  </a:lnTo>
                  <a:lnTo>
                    <a:pt x="1" y="288713"/>
                  </a:lnTo>
                  <a:lnTo>
                    <a:pt x="762882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3525" tIns="264436" rIns="233526" bIns="26443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  <a:r>
                <a:rPr lang="ru-RU" alt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роведение опросов резервистов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139622" y="3618804"/>
              <a:ext cx="1702752" cy="915458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Полилиния 29"/>
            <p:cNvSpPr/>
            <p:nvPr/>
          </p:nvSpPr>
          <p:spPr>
            <a:xfrm>
              <a:off x="3659810" y="3618804"/>
              <a:ext cx="2109102" cy="2065867"/>
            </a:xfrm>
            <a:custGeom>
              <a:avLst/>
              <a:gdLst>
                <a:gd name="connsiteX0" fmla="*/ 0 w 1525763"/>
                <a:gd name="connsiteY0" fmla="*/ 663707 h 1327414"/>
                <a:gd name="connsiteX1" fmla="*/ 331854 w 1525763"/>
                <a:gd name="connsiteY1" fmla="*/ 0 h 1327414"/>
                <a:gd name="connsiteX2" fmla="*/ 1193910 w 1525763"/>
                <a:gd name="connsiteY2" fmla="*/ 0 h 1327414"/>
                <a:gd name="connsiteX3" fmla="*/ 1525763 w 1525763"/>
                <a:gd name="connsiteY3" fmla="*/ 663707 h 1327414"/>
                <a:gd name="connsiteX4" fmla="*/ 1193910 w 1525763"/>
                <a:gd name="connsiteY4" fmla="*/ 1327414 h 1327414"/>
                <a:gd name="connsiteX5" fmla="*/ 331854 w 1525763"/>
                <a:gd name="connsiteY5" fmla="*/ 1327414 h 1327414"/>
                <a:gd name="connsiteX6" fmla="*/ 0 w 1525763"/>
                <a:gd name="connsiteY6" fmla="*/ 663707 h 132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5763" h="1327414">
                  <a:moveTo>
                    <a:pt x="762882" y="0"/>
                  </a:moveTo>
                  <a:lnTo>
                    <a:pt x="1525762" y="288713"/>
                  </a:lnTo>
                  <a:lnTo>
                    <a:pt x="1525762" y="1038702"/>
                  </a:lnTo>
                  <a:lnTo>
                    <a:pt x="762882" y="1327414"/>
                  </a:lnTo>
                  <a:lnTo>
                    <a:pt x="1" y="1038702"/>
                  </a:lnTo>
                  <a:lnTo>
                    <a:pt x="1" y="288713"/>
                  </a:lnTo>
                  <a:lnTo>
                    <a:pt x="762882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6855" tIns="237766" rIns="206856" bIns="23776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Подготовка справочно-аналитических и информационных  материалов</a:t>
              </a:r>
              <a:endParaRPr lang="ru-RU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4761849" y="1830696"/>
              <a:ext cx="2188260" cy="2037679"/>
            </a:xfrm>
            <a:custGeom>
              <a:avLst/>
              <a:gdLst>
                <a:gd name="connsiteX0" fmla="*/ 0 w 1525763"/>
                <a:gd name="connsiteY0" fmla="*/ 663707 h 1327414"/>
                <a:gd name="connsiteX1" fmla="*/ 331854 w 1525763"/>
                <a:gd name="connsiteY1" fmla="*/ 0 h 1327414"/>
                <a:gd name="connsiteX2" fmla="*/ 1193910 w 1525763"/>
                <a:gd name="connsiteY2" fmla="*/ 0 h 1327414"/>
                <a:gd name="connsiteX3" fmla="*/ 1525763 w 1525763"/>
                <a:gd name="connsiteY3" fmla="*/ 663707 h 1327414"/>
                <a:gd name="connsiteX4" fmla="*/ 1193910 w 1525763"/>
                <a:gd name="connsiteY4" fmla="*/ 1327414 h 1327414"/>
                <a:gd name="connsiteX5" fmla="*/ 331854 w 1525763"/>
                <a:gd name="connsiteY5" fmla="*/ 1327414 h 1327414"/>
                <a:gd name="connsiteX6" fmla="*/ 0 w 1525763"/>
                <a:gd name="connsiteY6" fmla="*/ 663707 h 132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5763" h="1327414">
                  <a:moveTo>
                    <a:pt x="762882" y="0"/>
                  </a:moveTo>
                  <a:lnTo>
                    <a:pt x="1525762" y="288713"/>
                  </a:lnTo>
                  <a:lnTo>
                    <a:pt x="1525762" y="1038702"/>
                  </a:lnTo>
                  <a:lnTo>
                    <a:pt x="762882" y="1327414"/>
                  </a:lnTo>
                  <a:lnTo>
                    <a:pt x="1" y="1038702"/>
                  </a:lnTo>
                  <a:lnTo>
                    <a:pt x="1" y="288713"/>
                  </a:lnTo>
                  <a:lnTo>
                    <a:pt x="762882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3525" tIns="264436" rIns="233526" bIns="26443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Методические рекомендации и консультирование </a:t>
              </a:r>
              <a:endParaRPr lang="ru-RU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349625" y="4913872"/>
              <a:ext cx="1647825" cy="915458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0" name="Прямоугольник 19"/>
          <p:cNvSpPr/>
          <p:nvPr/>
        </p:nvSpPr>
        <p:spPr>
          <a:xfrm>
            <a:off x="844513" y="213605"/>
            <a:ext cx="1084526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cap="all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Организационно-методическая работа </a:t>
            </a:r>
            <a:r>
              <a:rPr lang="ru-RU" sz="2400" b="1" cap="all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 </a:t>
            </a:r>
            <a:r>
              <a:rPr lang="ru-RU" altLang="ru-RU" sz="2400" b="1" cap="all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Единым перспективным кадровым резервом</a:t>
            </a:r>
            <a:endParaRPr lang="ru-RU" sz="2400" b="1" cap="all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692605" y="5235712"/>
            <a:ext cx="3020423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b="1" spc="-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последних два года проведен опрос свыше 700 резервистов по различной тематике </a:t>
            </a:r>
            <a:endParaRPr lang="ru-RU" b="1" spc="-7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536766" y="1629596"/>
            <a:ext cx="333209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b="1" spc="-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2 раза в год анализируется состояние ЕПКР, разрабатываются справочно-аналитические материалы  </a:t>
            </a:r>
            <a:endParaRPr lang="ru-RU" b="1" spc="-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56418" y="5244750"/>
            <a:ext cx="306015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b="1" spc="-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разрабатываются методические рекомендации для государственных органов и организаций</a:t>
            </a:r>
            <a:endParaRPr lang="ru-RU" b="1" spc="-7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41900" y="1452594"/>
            <a:ext cx="299025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постоянной основе проводится изучение </a:t>
            </a:r>
            <a:r>
              <a:rPr lang="ru-RU" b="1" spc="-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трудоустройства резервистов ЕПКР из числа студентов</a:t>
            </a:r>
            <a:endParaRPr lang="ru-RU" b="1" spc="-7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13" y="3178377"/>
            <a:ext cx="1589295" cy="13578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932" y="3266912"/>
            <a:ext cx="1216216" cy="110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6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5" b="29773"/>
          <a:stretch>
            <a:fillRect/>
          </a:stretch>
        </p:blipFill>
        <p:spPr bwMode="auto">
          <a:xfrm>
            <a:off x="0" y="0"/>
            <a:ext cx="1060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2027238" y="1325563"/>
            <a:ext cx="8137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rgbClr val="FF0000"/>
                </a:solidFill>
                <a:latin typeface="Arial" charset="0"/>
              </a:rPr>
              <a:t>Спасибо за внимание!</a:t>
            </a:r>
          </a:p>
        </p:txBody>
      </p:sp>
      <p:pic>
        <p:nvPicPr>
          <p:cNvPr id="2458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550" y="0"/>
            <a:ext cx="1060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59038"/>
            <a:ext cx="36576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5" b="29773"/>
          <a:stretch>
            <a:fillRect/>
          </a:stretch>
        </p:blipFill>
        <p:spPr bwMode="auto">
          <a:xfrm>
            <a:off x="0" y="0"/>
            <a:ext cx="658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5884" y="416849"/>
            <a:ext cx="11182350" cy="38087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ru-RU" sz="2400" b="1" dirty="0" smtClean="0">
              <a:latin typeface="Arial Black" panose="020B0A04020102020204" pitchFamily="34" charset="0"/>
            </a:endParaRPr>
          </a:p>
          <a:p>
            <a:pPr indent="457200" algn="just">
              <a:defRPr/>
            </a:pPr>
            <a:r>
              <a:rPr lang="ru-RU" sz="2400" b="1" dirty="0" smtClean="0">
                <a:latin typeface="Arial Black" panose="020B0A04020102020204" pitchFamily="34" charset="0"/>
              </a:rPr>
              <a:t>          </a:t>
            </a:r>
            <a:r>
              <a:rPr lang="ru-RU" sz="2150" b="1" dirty="0" smtClean="0">
                <a:latin typeface="Arial Black" panose="020B0A04020102020204" pitchFamily="34" charset="0"/>
              </a:rPr>
              <a:t>В </a:t>
            </a:r>
            <a:r>
              <a:rPr lang="ru-RU" sz="2150" b="1" dirty="0">
                <a:latin typeface="Arial Black" panose="020B0A04020102020204" pitchFamily="34" charset="0"/>
              </a:rPr>
              <a:t>нашей </a:t>
            </a:r>
            <a:r>
              <a:rPr lang="ru-RU" sz="2150" b="1" dirty="0" smtClean="0">
                <a:latin typeface="Arial Black" panose="020B0A04020102020204" pitchFamily="34" charset="0"/>
              </a:rPr>
              <a:t>стране</a:t>
            </a:r>
            <a:r>
              <a:rPr lang="ru-RU" sz="2150" b="1" dirty="0">
                <a:latin typeface="Arial Black" panose="020B0A04020102020204" pitchFamily="34" charset="0"/>
              </a:rPr>
              <a:t> </a:t>
            </a:r>
            <a:r>
              <a:rPr lang="ru-RU" sz="2150" b="1" dirty="0" smtClean="0">
                <a:latin typeface="Arial Black" panose="020B0A04020102020204" pitchFamily="34" charset="0"/>
              </a:rPr>
              <a:t>в соответствии с Концепцией </a:t>
            </a:r>
            <a:r>
              <a:rPr lang="ru-RU" sz="2150" b="1" dirty="0">
                <a:latin typeface="Arial Black" panose="020B0A04020102020204" pitchFamily="34" charset="0"/>
              </a:rPr>
              <a:t>государственной кадровой политики, утвержденной Указом Президента Республики </a:t>
            </a:r>
            <a:r>
              <a:rPr lang="ru-RU" sz="2150" b="1" dirty="0" smtClean="0">
                <a:latin typeface="Arial Black" panose="020B0A04020102020204" pitchFamily="34" charset="0"/>
              </a:rPr>
              <a:t>Беларусь, другими </a:t>
            </a:r>
            <a:r>
              <a:rPr lang="ru-RU" sz="2150" b="1" dirty="0">
                <a:latin typeface="Arial Black" panose="020B0A04020102020204" pitchFamily="34" charset="0"/>
              </a:rPr>
              <a:t>нормативными правовыми актами </a:t>
            </a:r>
            <a:r>
              <a:rPr lang="ru-RU" sz="2150" b="1" dirty="0" smtClean="0">
                <a:latin typeface="Arial Black" panose="020B0A04020102020204" pitchFamily="34" charset="0"/>
              </a:rPr>
              <a:t>сформирована система реестров руководящих кадров государственных органов и организаций, а также кадровых резервов.</a:t>
            </a:r>
            <a:r>
              <a:rPr lang="en-US" sz="2150" b="1" dirty="0" smtClean="0">
                <a:latin typeface="Arial Black" panose="020B0A04020102020204" pitchFamily="34" charset="0"/>
              </a:rPr>
              <a:t> </a:t>
            </a:r>
            <a:r>
              <a:rPr lang="ru-RU" sz="2150" b="1" dirty="0" smtClean="0">
                <a:latin typeface="Arial Black" panose="020B0A04020102020204" pitchFamily="34" charset="0"/>
              </a:rPr>
              <a:t>Поскольку наличие </a:t>
            </a:r>
            <a:r>
              <a:rPr lang="ru-RU" sz="2150" b="1" dirty="0">
                <a:latin typeface="Arial Black" panose="020B0A04020102020204" pitchFamily="34" charset="0"/>
              </a:rPr>
              <a:t>подготовленного резерва руководящих кадров и его профессиональное развитие рассматривается как важнейшее условие преемственности и повышения эффективности государственного управления, а также обеспечения устойчивого социально-экономического развития страны.</a:t>
            </a:r>
          </a:p>
        </p:txBody>
      </p:sp>
      <p:pic>
        <p:nvPicPr>
          <p:cNvPr id="6148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40" y="200452"/>
            <a:ext cx="1001713" cy="101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491" y="5439487"/>
            <a:ext cx="2267672" cy="121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8813" y="4262125"/>
            <a:ext cx="1113649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defRPr/>
            </a:pPr>
            <a:r>
              <a:rPr lang="ru-RU" sz="2150" b="1" dirty="0">
                <a:latin typeface="Arial Black" panose="020B0A04020102020204" pitchFamily="34" charset="0"/>
              </a:rPr>
              <a:t>С целью цифровизации и информатизации названных процессов </a:t>
            </a:r>
            <a:r>
              <a:rPr lang="ru-RU" sz="215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в Республике Беларусь в 2003 году создана автоматизированная информационная система </a:t>
            </a:r>
            <a:r>
              <a:rPr lang="ru-RU" sz="215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электронного учета руководящих кадров, их резерва (АИС «Резерв»). </a:t>
            </a:r>
            <a:endParaRPr lang="ru-RU" sz="2150" b="1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26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rcRect/>
          <a:stretch>
            <a:fillRect t="-62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1272" y="3261510"/>
            <a:ext cx="10557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 smtClean="0">
              <a:solidFill>
                <a:srgbClr val="860000"/>
              </a:solidFill>
            </a:endParaRPr>
          </a:p>
          <a:p>
            <a:pPr algn="ctr">
              <a:defRPr/>
            </a:pPr>
            <a:endParaRPr lang="ru-RU" b="1" dirty="0">
              <a:solidFill>
                <a:srgbClr val="86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1272" y="1386899"/>
            <a:ext cx="106481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C0000"/>
                </a:solidFill>
                <a:latin typeface="Arial Black" panose="020B0A04020102020204" pitchFamily="34" charset="0"/>
              </a:rPr>
              <a:t>АИС «Резерв» предназначена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just">
              <a:defRPr/>
            </a:pPr>
            <a:r>
              <a:rPr lang="ru-RU" sz="2800" b="1" dirty="0">
                <a:latin typeface="Arial Black" panose="020B0A04020102020204" pitchFamily="34" charset="0"/>
              </a:rPr>
              <a:t>для ведения электронного учета руководящих кадров, должности которых включены в кадровые реестры Главы государства, Совета Министров Республики Беларусь, </a:t>
            </a:r>
            <a:r>
              <a:rPr lang="ru-RU" sz="2800" b="1" dirty="0" smtClean="0">
                <a:latin typeface="Arial Black" panose="020B0A04020102020204" pitchFamily="34" charset="0"/>
              </a:rPr>
              <a:t>областных и городских исполнительных комитетов, а также их резерва.</a:t>
            </a:r>
            <a:endParaRPr lang="ru-RU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9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5" b="29773"/>
          <a:stretch>
            <a:fillRect/>
          </a:stretch>
        </p:blipFill>
        <p:spPr bwMode="auto">
          <a:xfrm>
            <a:off x="0" y="0"/>
            <a:ext cx="850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0900" y="196850"/>
            <a:ext cx="1091723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cap="all" dirty="0">
                <a:solidFill>
                  <a:srgbClr val="FF0000"/>
                </a:solidFill>
                <a:latin typeface="Arial Black" panose="020B0A04020102020204" pitchFamily="34" charset="0"/>
              </a:rPr>
              <a:t>Цели и задачи </a:t>
            </a:r>
            <a:r>
              <a:rPr lang="ru-RU" sz="2400" b="1" cap="al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АИС </a:t>
            </a:r>
            <a:r>
              <a:rPr lang="ru-RU" sz="2400" b="1" cap="all" dirty="0">
                <a:solidFill>
                  <a:srgbClr val="FF0000"/>
                </a:solidFill>
                <a:latin typeface="Arial Black" panose="020B0A04020102020204" pitchFamily="34" charset="0"/>
              </a:rPr>
              <a:t>«Резерв»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5450" y="679721"/>
            <a:ext cx="11264900" cy="566308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Arial Black" panose="020B0A04020102020204" pitchFamily="34" charset="0"/>
              </a:rPr>
              <a:t>создание и ведение единой электронной базы данных о руководящих кадрах, должности которых включены в кадровые реестры Главы государства, Совета Министров Республики Беларусь, облисполкомов </a:t>
            </a:r>
            <a:r>
              <a:rPr lang="en-US" sz="2000" dirty="0">
                <a:latin typeface="Arial Black" panose="020B0A04020102020204" pitchFamily="34" charset="0"/>
              </a:rPr>
              <a:t/>
            </a:r>
            <a:br>
              <a:rPr lang="en-US" sz="2000" dirty="0">
                <a:latin typeface="Arial Black" panose="020B0A04020102020204" pitchFamily="34" charset="0"/>
              </a:rPr>
            </a:br>
            <a:r>
              <a:rPr lang="ru-RU" sz="2000" dirty="0">
                <a:latin typeface="Arial Black" panose="020B0A04020102020204" pitchFamily="34" charset="0"/>
              </a:rPr>
              <a:t>и Минского горисполкома, их резерва, а также перспективного кадрового резерва</a:t>
            </a:r>
            <a:r>
              <a:rPr lang="ru-RU" sz="2000" dirty="0" smtClean="0">
                <a:latin typeface="Arial Black" panose="020B0A04020102020204" pitchFamily="34" charset="0"/>
              </a:rPr>
              <a:t>;</a:t>
            </a:r>
          </a:p>
          <a:p>
            <a:pPr algn="just">
              <a:defRPr/>
            </a:pPr>
            <a:endParaRPr lang="ru-RU" sz="1400" dirty="0">
              <a:latin typeface="Arial Black" panose="020B0A040201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Arial Black" panose="020B0A04020102020204" pitchFamily="34" charset="0"/>
              </a:rPr>
              <a:t>обеспечение единого порядка ведения и поддержания в актуальном состоянии автоматизированной информационной системы электронного учета руководящих кадров, их резерва; </a:t>
            </a:r>
            <a:endParaRPr lang="ru-RU" sz="2000" dirty="0" smtClean="0">
              <a:latin typeface="Arial Black" panose="020B0A04020102020204" pitchFamily="34" charset="0"/>
            </a:endParaRPr>
          </a:p>
          <a:p>
            <a:pPr algn="just">
              <a:defRPr/>
            </a:pPr>
            <a:endParaRPr lang="ru-RU" sz="1400" dirty="0">
              <a:latin typeface="Arial Black" panose="020B0A040201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Arial Black" panose="020B0A04020102020204" pitchFamily="34" charset="0"/>
              </a:rPr>
              <a:t>получение статистической, справочной и аналитической информации </a:t>
            </a:r>
            <a:r>
              <a:rPr lang="en-US" sz="2000" dirty="0">
                <a:latin typeface="Arial Black" panose="020B0A04020102020204" pitchFamily="34" charset="0"/>
              </a:rPr>
              <a:t/>
            </a:r>
            <a:br>
              <a:rPr lang="en-US" sz="2000" dirty="0">
                <a:latin typeface="Arial Black" panose="020B0A04020102020204" pitchFamily="34" charset="0"/>
              </a:rPr>
            </a:br>
            <a:r>
              <a:rPr lang="ru-RU" sz="2000" dirty="0">
                <a:latin typeface="Arial Black" panose="020B0A04020102020204" pitchFamily="34" charset="0"/>
              </a:rPr>
              <a:t>о руководящих кадрах страны для принятия комплексных решений </a:t>
            </a:r>
            <a:r>
              <a:rPr lang="en-US" sz="2000" dirty="0">
                <a:latin typeface="Arial Black" panose="020B0A04020102020204" pitchFamily="34" charset="0"/>
              </a:rPr>
              <a:t/>
            </a:r>
            <a:br>
              <a:rPr lang="en-US" sz="2000" dirty="0">
                <a:latin typeface="Arial Black" panose="020B0A04020102020204" pitchFamily="34" charset="0"/>
              </a:rPr>
            </a:br>
            <a:r>
              <a:rPr lang="ru-RU" sz="2000" dirty="0">
                <a:latin typeface="Arial Black" panose="020B0A04020102020204" pitchFamily="34" charset="0"/>
              </a:rPr>
              <a:t>по вопросам государственной кадровой политики; </a:t>
            </a:r>
            <a:endParaRPr lang="ru-RU" sz="2000" dirty="0" smtClean="0">
              <a:latin typeface="Arial Black" panose="020B0A04020102020204" pitchFamily="34" charset="0"/>
            </a:endParaRPr>
          </a:p>
          <a:p>
            <a:pPr algn="just">
              <a:defRPr/>
            </a:pPr>
            <a:endParaRPr lang="ru-RU" sz="1400" dirty="0">
              <a:latin typeface="Arial Black" panose="020B0A040201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Arial Black" panose="020B0A04020102020204" pitchFamily="34" charset="0"/>
              </a:rPr>
              <a:t>автоматизация оперативной обработки данных о руководящих кадрах страны</a:t>
            </a:r>
            <a:r>
              <a:rPr lang="ru-RU" sz="2000" dirty="0" smtClean="0">
                <a:latin typeface="Arial Black" panose="020B0A04020102020204" pitchFamily="34" charset="0"/>
              </a:rPr>
              <a:t>;</a:t>
            </a:r>
          </a:p>
          <a:p>
            <a:pPr algn="just">
              <a:defRPr/>
            </a:pPr>
            <a:endParaRPr lang="ru-RU" sz="1400" dirty="0">
              <a:latin typeface="Arial Black" panose="020B0A040201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Arial Black" panose="020B0A04020102020204" pitchFamily="34" charset="0"/>
              </a:rPr>
              <a:t>внедрение современных информационных технологий в организацию работы с руководящими кадрами государственных органов. </a:t>
            </a:r>
          </a:p>
        </p:txBody>
      </p:sp>
    </p:spTree>
    <p:extLst>
      <p:ext uri="{BB962C8B-B14F-4D97-AF65-F5344CB8AC3E}">
        <p14:creationId xmlns:p14="http://schemas.microsoft.com/office/powerpoint/2010/main" val="394570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5" b="29773"/>
          <a:stretch>
            <a:fillRect/>
          </a:stretch>
        </p:blipFill>
        <p:spPr bwMode="auto">
          <a:xfrm>
            <a:off x="0" y="0"/>
            <a:ext cx="7071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7159" y="1573501"/>
            <a:ext cx="111126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defRPr/>
            </a:pPr>
            <a:r>
              <a:rPr lang="ru-RU" sz="2400" b="1" u="sng" dirty="0">
                <a:latin typeface="Arial Black" panose="020B0A04020102020204" pitchFamily="34" charset="0"/>
              </a:rPr>
              <a:t>головного</a:t>
            </a:r>
            <a:r>
              <a:rPr lang="ru-RU" sz="2400" b="1" dirty="0">
                <a:latin typeface="Arial Black" panose="020B0A04020102020204" pitchFamily="34" charset="0"/>
              </a:rPr>
              <a:t> (Администрация Президента Республики Беларусь), </a:t>
            </a:r>
            <a:r>
              <a:rPr lang="ru-RU" sz="2400" b="1" u="sng" dirty="0">
                <a:latin typeface="Arial Black" panose="020B0A04020102020204" pitchFamily="34" charset="0"/>
              </a:rPr>
              <a:t>республиканского</a:t>
            </a:r>
            <a:r>
              <a:rPr lang="ru-RU" sz="2400" b="1" dirty="0">
                <a:latin typeface="Arial Black" panose="020B0A04020102020204" pitchFamily="34" charset="0"/>
              </a:rPr>
              <a:t> (Совет Министров Республики Беларусь и подчиненные ему республиканские органы государственного управления, за исключением ведомств силового блока) и </a:t>
            </a:r>
            <a:r>
              <a:rPr lang="ru-RU" sz="2400" b="1" u="sng" dirty="0">
                <a:latin typeface="Arial Black" panose="020B0A04020102020204" pitchFamily="34" charset="0"/>
              </a:rPr>
              <a:t>базового</a:t>
            </a:r>
            <a:r>
              <a:rPr lang="ru-RU" sz="2400" b="1" dirty="0">
                <a:latin typeface="Arial Black" panose="020B0A04020102020204" pitchFamily="34" charset="0"/>
              </a:rPr>
              <a:t>, включающего в себя областные исполнительные комитеты </a:t>
            </a:r>
            <a:r>
              <a:rPr lang="ru-RU" sz="2400" b="1" dirty="0" smtClean="0">
                <a:latin typeface="Arial Black" panose="020B0A04020102020204" pitchFamily="34" charset="0"/>
              </a:rPr>
              <a:t>и </a:t>
            </a:r>
            <a:r>
              <a:rPr lang="ru-RU" sz="2400" b="1" dirty="0">
                <a:latin typeface="Arial Black" panose="020B0A04020102020204" pitchFamily="34" charset="0"/>
              </a:rPr>
              <a:t>подчиненные им районные исполнительные комитеты, городские исполнительные комитеты и местные администрации районов в городах.</a:t>
            </a:r>
          </a:p>
        </p:txBody>
      </p:sp>
      <p:pic>
        <p:nvPicPr>
          <p:cNvPr id="14341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938" y="5253048"/>
            <a:ext cx="1223866" cy="131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Прямоугольник 5"/>
          <p:cNvSpPr>
            <a:spLocks noChangeArrowheads="1"/>
          </p:cNvSpPr>
          <p:nvPr/>
        </p:nvSpPr>
        <p:spPr bwMode="auto">
          <a:xfrm>
            <a:off x="2630916" y="357197"/>
            <a:ext cx="81179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cap="all" dirty="0">
                <a:solidFill>
                  <a:srgbClr val="FF0000"/>
                </a:solidFill>
                <a:latin typeface="Arial Black" panose="020B0A04020102020204" pitchFamily="34" charset="0"/>
              </a:rPr>
              <a:t>АИС «Резерв» состоит из трех уровней: </a:t>
            </a:r>
            <a:endParaRPr lang="ru-RU" altLang="ru-RU" sz="2400" cap="al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37" y="220663"/>
            <a:ext cx="109696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41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5" b="29773"/>
          <a:stretch>
            <a:fillRect/>
          </a:stretch>
        </p:blipFill>
        <p:spPr bwMode="auto">
          <a:xfrm>
            <a:off x="0" y="0"/>
            <a:ext cx="4523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43" y="816627"/>
            <a:ext cx="9953897" cy="5823331"/>
          </a:xfrm>
          <a:prstGeom prst="rect">
            <a:avLst/>
          </a:prstGeom>
        </p:spPr>
      </p:pic>
      <p:sp>
        <p:nvSpPr>
          <p:cNvPr id="89" name="Прямоугольник 88"/>
          <p:cNvSpPr/>
          <p:nvPr/>
        </p:nvSpPr>
        <p:spPr>
          <a:xfrm>
            <a:off x="1777477" y="226993"/>
            <a:ext cx="9238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cap="all" spc="3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Организационная структура </a:t>
            </a:r>
            <a:r>
              <a:rPr lang="ru-RU" altLang="ru-RU" sz="2400" b="1" cap="all" spc="30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АИС «Резерв»</a:t>
            </a:r>
            <a:endParaRPr lang="ru-RU" sz="2400" b="1" cap="all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95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5" b="29773"/>
          <a:stretch>
            <a:fillRect/>
          </a:stretch>
        </p:blipFill>
        <p:spPr bwMode="auto">
          <a:xfrm>
            <a:off x="0" y="0"/>
            <a:ext cx="4523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63822" y="298145"/>
            <a:ext cx="841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cap="all" spc="30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Функционирование АИС «Резерв»</a:t>
            </a:r>
            <a:endParaRPr lang="ru-RU" sz="2400" cap="all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2684230453"/>
              </p:ext>
            </p:extLst>
          </p:nvPr>
        </p:nvGraphicFramePr>
        <p:xfrm>
          <a:off x="5622832" y="1094866"/>
          <a:ext cx="7271102" cy="4892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5418392" y="1497836"/>
            <a:ext cx="715304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5426221" y="2663248"/>
            <a:ext cx="727310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5456154" y="3891434"/>
            <a:ext cx="727310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5456154" y="4934870"/>
            <a:ext cx="727310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9"/>
          <a:stretch/>
        </p:blipFill>
        <p:spPr>
          <a:xfrm>
            <a:off x="625808" y="1328433"/>
            <a:ext cx="4800413" cy="410173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540742" y="2496828"/>
            <a:ext cx="3158169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altLang="ru-RU" sz="4000" b="1" i="1" spc="3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4000" b="1" i="1" spc="30" dirty="0" smtClean="0"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АИС </a:t>
            </a:r>
            <a:r>
              <a:rPr lang="ru-RU" altLang="ru-RU" sz="4000" b="1" i="1" spc="30" dirty="0"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«Резерв»</a:t>
            </a:r>
            <a:endParaRPr lang="ru-RU" dirty="0"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962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8497" y="1538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600" b="1" cap="all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Анкета</a:t>
            </a:r>
            <a:r>
              <a:rPr lang="ru-RU" sz="2600" b="1" cap="all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cap="all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АИС «Резерв»</a:t>
            </a:r>
            <a:endParaRPr lang="ru-RU" sz="2600" b="1" cap="all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5" b="29773"/>
          <a:stretch>
            <a:fillRect/>
          </a:stretch>
        </p:blipFill>
        <p:spPr bwMode="auto">
          <a:xfrm>
            <a:off x="0" y="0"/>
            <a:ext cx="4523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045" y="5939367"/>
            <a:ext cx="1164682" cy="665532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r="20185"/>
          <a:stretch/>
        </p:blipFill>
        <p:spPr bwMode="auto">
          <a:xfrm>
            <a:off x="783771" y="1472661"/>
            <a:ext cx="6731725" cy="4564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5"/>
          <a:srcRect l="22211" t="24029" r="50401" b="10496"/>
          <a:stretch/>
        </p:blipFill>
        <p:spPr bwMode="auto">
          <a:xfrm>
            <a:off x="7770222" y="1472661"/>
            <a:ext cx="2412139" cy="3079206"/>
          </a:xfrm>
          <a:prstGeom prst="rect">
            <a:avLst/>
          </a:prstGeom>
          <a:solidFill>
            <a:schemeClr val="accent1">
              <a:alpha val="31000"/>
            </a:schemeClr>
          </a:solid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6"/>
          <a:srcRect l="19753" t="17818" r="50208" b="5990"/>
          <a:stretch/>
        </p:blipFill>
        <p:spPr bwMode="auto">
          <a:xfrm>
            <a:off x="9247595" y="2439882"/>
            <a:ext cx="2527300" cy="3499485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8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8497" y="1538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cap="all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Основные сведения, </a:t>
            </a:r>
            <a:br>
              <a:rPr lang="ru-RU" sz="2400" b="1" cap="all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400" b="1" cap="all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содержащиеся в АИС «Резерв»</a:t>
            </a:r>
            <a:endParaRPr lang="ru-RU" sz="2400" b="1" cap="all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5" b="29773"/>
          <a:stretch>
            <a:fillRect/>
          </a:stretch>
        </p:blipFill>
        <p:spPr bwMode="auto">
          <a:xfrm>
            <a:off x="0" y="0"/>
            <a:ext cx="4523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544" y="5205076"/>
            <a:ext cx="1843553" cy="10534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2387" y="1479408"/>
            <a:ext cx="1135168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>
                <a:latin typeface="Arial Black" panose="020B0A04020102020204" pitchFamily="34" charset="0"/>
                <a:cs typeface="Times New Roman" panose="02020603050405020304" pitchFamily="18" charset="0"/>
              </a:rPr>
              <a:t>Анкета позволяет хранить информацию в более чем 100 полях, по таким направлениям как</a:t>
            </a:r>
            <a:r>
              <a:rPr lang="ru-RU" sz="2000" b="1" u="sng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000" b="1" u="sng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42900" lvl="1" indent="-342900" algn="just" eaLnBrk="0" fontAlgn="base" hangingPunct="0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ru-RU" sz="2000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общие сведения о работнике;</a:t>
            </a:r>
            <a:endParaRPr lang="ru-RU" sz="2000" dirty="0"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 eaLnBrk="0" fontAlgn="base" hangingPunct="0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ru-RU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информация о документах, удостоверяющих личность;</a:t>
            </a:r>
            <a:endParaRPr lang="ru-RU" sz="2000" dirty="0"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 eaLnBrk="0" fontAlgn="base" hangingPunct="0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ru-RU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данные о трудовой деятельности, государственных наградах, классах государственного служащего, занятии выборных должностей;</a:t>
            </a:r>
            <a:endParaRPr lang="ru-RU" sz="2000" dirty="0"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 eaLnBrk="0" fontAlgn="base" hangingPunct="0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ru-RU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информация об аттестации, взысканиях правонарушениях;</a:t>
            </a:r>
          </a:p>
          <a:p>
            <a:pPr marL="57150" lvl="1" indent="-342900" algn="just" eaLnBrk="0" fontAlgn="base" hangingPunct="0">
              <a:buFont typeface="Wingdings" panose="05000000000000000000" pitchFamily="2" charset="2"/>
              <a:buChar char="Ø"/>
              <a:tabLst>
                <a:tab pos="914400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об образовании, ученых степенях и званиях, научных работах, повышении квалификации, владении иностранными языками, стажировках, временном исполнении обязанностей;</a:t>
            </a:r>
            <a:endParaRPr lang="ru-RU" sz="2000" kern="0" dirty="0">
              <a:solidFill>
                <a:sysClr val="windowText" lastClr="0000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lvl="1" indent="-342900" algn="just" eaLnBrk="0" fontAlgn="base" hangingPunct="0">
              <a:buFont typeface="Wingdings" panose="05000000000000000000" pitchFamily="2" charset="2"/>
              <a:buChar char="Ø"/>
              <a:tabLst>
                <a:tab pos="914400" algn="l"/>
              </a:tabLst>
              <a:defRPr/>
            </a:pPr>
            <a:r>
              <a:rPr lang="ru-RU" sz="2000" kern="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данные по итогам оценочных мероприятий, тестирований;</a:t>
            </a:r>
            <a:endParaRPr lang="ru-RU" sz="2000" kern="0" dirty="0">
              <a:solidFill>
                <a:sysClr val="windowText" lastClr="0000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lvl="1" indent="-342900" algn="just" eaLnBrk="0" fontAlgn="base" hangingPunct="0">
              <a:buFont typeface="Wingdings" panose="05000000000000000000" pitchFamily="2" charset="2"/>
              <a:buChar char="Ø"/>
              <a:tabLst>
                <a:tab pos="914400" algn="l"/>
              </a:tabLst>
              <a:defRPr/>
            </a:pPr>
            <a:r>
              <a:rPr lang="ru-RU" sz="2000" kern="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декларации имущества и др.</a:t>
            </a:r>
            <a:endParaRPr lang="ru-RU" sz="20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9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2682</TotalTime>
  <Words>634</Words>
  <Application>Microsoft Office PowerPoint</Application>
  <PresentationFormat>Широкоэкранный</PresentationFormat>
  <Paragraphs>147</Paragraphs>
  <Slides>15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Arial Unicode MS</vt:lpstr>
      <vt:lpstr>Calibri</vt:lpstr>
      <vt:lpstr>Calibri Light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Анкета АИС «Резерв»</vt:lpstr>
      <vt:lpstr>Основные сведения,  содержащиеся в АИС «Резерв»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Докучиц Дмитрий Сергеевич</dc:creator>
  <cp:lastModifiedBy>Хайнацкий Евгений Николаевич</cp:lastModifiedBy>
  <cp:revision>149</cp:revision>
  <cp:lastPrinted>2019-11-21T11:02:11Z</cp:lastPrinted>
  <dcterms:created xsi:type="dcterms:W3CDTF">2019-09-17T11:40:06Z</dcterms:created>
  <dcterms:modified xsi:type="dcterms:W3CDTF">2019-11-21T11:03:32Z</dcterms:modified>
</cp:coreProperties>
</file>