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73" r:id="rId10"/>
    <p:sldId id="267" r:id="rId11"/>
    <p:sldId id="274" r:id="rId12"/>
    <p:sldId id="276" r:id="rId13"/>
    <p:sldId id="277" r:id="rId14"/>
    <p:sldId id="278" r:id="rId15"/>
    <p:sldId id="281" r:id="rId16"/>
    <p:sldId id="279" r:id="rId17"/>
    <p:sldId id="272" r:id="rId18"/>
    <p:sldId id="264" r:id="rId19"/>
    <p:sldId id="280" r:id="rId20"/>
    <p:sldId id="282" r:id="rId21"/>
    <p:sldId id="284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1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7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687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87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72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26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9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9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5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1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9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7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48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985" y="446293"/>
            <a:ext cx="8791575" cy="2387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Human Resources Management Systems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in </a:t>
            </a:r>
            <a:r>
              <a:rPr lang="en-US" sz="3200" b="1" dirty="0" smtClean="0"/>
              <a:t>Georgian Civil Service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Mariam Kratsashvili </a:t>
            </a:r>
            <a:r>
              <a:rPr lang="en-US" sz="2000" dirty="0" smtClean="0"/>
              <a:t>– LEPL-Civil Service Bureau of Georgia, HRM Department</a:t>
            </a:r>
          </a:p>
          <a:p>
            <a:r>
              <a:rPr lang="en-US" sz="2000" b="1" dirty="0" smtClean="0">
                <a:solidFill>
                  <a:srgbClr val="FFFF00"/>
                </a:solidFill>
              </a:rPr>
              <a:t>Mariam </a:t>
            </a:r>
            <a:r>
              <a:rPr lang="en-US" b="1" dirty="0">
                <a:solidFill>
                  <a:srgbClr val="FFFF00"/>
                </a:solidFill>
              </a:rPr>
              <a:t>Nonikashvili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–LEPL </a:t>
            </a:r>
            <a:r>
              <a:rPr lang="en-US" sz="2000" dirty="0"/>
              <a:t>Financial Analytical </a:t>
            </a:r>
            <a:r>
              <a:rPr lang="en-US" sz="2000" dirty="0" smtClean="0"/>
              <a:t>Service, </a:t>
            </a:r>
            <a:r>
              <a:rPr lang="en-US" sz="2000" dirty="0"/>
              <a:t>System Analysis </a:t>
            </a:r>
            <a:r>
              <a:rPr lang="en-US" sz="2000" dirty="0" smtClean="0"/>
              <a:t>Department</a:t>
            </a:r>
            <a:endParaRPr lang="ka-GE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454" y="4439062"/>
            <a:ext cx="1375546" cy="1375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1120" y="1758453"/>
            <a:ext cx="2150880" cy="2150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7250" y="0"/>
            <a:ext cx="3714750" cy="1228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1" y="347055"/>
            <a:ext cx="10892245" cy="1089859"/>
          </a:xfrm>
        </p:spPr>
        <p:txBody>
          <a:bodyPr>
            <a:normAutofit/>
          </a:bodyPr>
          <a:lstStyle/>
          <a:p>
            <a:pPr lvl="0"/>
            <a:r>
              <a:rPr lang="en-US" sz="2500" b="1" dirty="0" smtClean="0"/>
              <a:t>Challenge</a:t>
            </a:r>
            <a:r>
              <a:rPr lang="ka-GE" sz="2500" b="1" dirty="0" smtClean="0"/>
              <a:t> </a:t>
            </a:r>
            <a:r>
              <a:rPr lang="ka-GE" sz="2500" b="1" dirty="0" smtClean="0"/>
              <a:t>– </a:t>
            </a:r>
            <a:r>
              <a:rPr lang="en-US" sz="2500" b="1" dirty="0"/>
              <a:t>M</a:t>
            </a:r>
            <a:r>
              <a:rPr lang="en-US" sz="2500" b="1" dirty="0" smtClean="0"/>
              <a:t>ore statistical </a:t>
            </a:r>
            <a:r>
              <a:rPr lang="en-US" sz="2500" b="1" dirty="0" smtClean="0"/>
              <a:t>data </a:t>
            </a:r>
            <a:r>
              <a:rPr lang="en-US" sz="2500" b="1" dirty="0" smtClean="0"/>
              <a:t>and more flexible HRM Modules</a:t>
            </a: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335" y="1290047"/>
            <a:ext cx="10892481" cy="53720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are working on creation of new reporting tool (Reporting constructor) which will provide Civil Service Bureau and all </a:t>
            </a:r>
            <a:r>
              <a:rPr lang="en-US" dirty="0" smtClean="0"/>
              <a:t>program</a:t>
            </a:r>
            <a:r>
              <a:rPr lang="en-US" dirty="0" smtClean="0"/>
              <a:t> </a:t>
            </a:r>
            <a:r>
              <a:rPr lang="en-US" dirty="0"/>
              <a:t>users </a:t>
            </a:r>
            <a:r>
              <a:rPr lang="en-US" dirty="0" smtClean="0"/>
              <a:t>various </a:t>
            </a:r>
            <a:r>
              <a:rPr lang="en-US" dirty="0"/>
              <a:t>type of </a:t>
            </a:r>
            <a:r>
              <a:rPr lang="en-US" dirty="0" smtClean="0"/>
              <a:t>statistical reports</a:t>
            </a:r>
            <a:endParaRPr lang="ka-GE" dirty="0"/>
          </a:p>
          <a:p>
            <a:r>
              <a:rPr lang="en-US" dirty="0" smtClean="0"/>
              <a:t>In </a:t>
            </a:r>
            <a:r>
              <a:rPr lang="en-US" dirty="0"/>
              <a:t>the case of </a:t>
            </a:r>
            <a:r>
              <a:rPr lang="en-US" dirty="0" smtClean="0"/>
              <a:t>both - </a:t>
            </a:r>
            <a:r>
              <a:rPr lang="en-US" dirty="0"/>
              <a:t>reserve and mobility processes, we would like to improve </a:t>
            </a:r>
            <a:r>
              <a:rPr lang="en-US" dirty="0" smtClean="0"/>
              <a:t>the job families classifi</a:t>
            </a:r>
            <a:r>
              <a:rPr lang="en-US" dirty="0" smtClean="0"/>
              <a:t>ers</a:t>
            </a:r>
            <a:r>
              <a:rPr lang="en-US" dirty="0" smtClean="0"/>
              <a:t>, to providing </a:t>
            </a:r>
            <a:r>
              <a:rPr lang="en-US" dirty="0"/>
              <a:t>relevant </a:t>
            </a:r>
            <a:r>
              <a:rPr lang="en-US" dirty="0" smtClean="0"/>
              <a:t>vacancies and resumes to interested institutions</a:t>
            </a:r>
            <a:r>
              <a:rPr lang="ka-GE" dirty="0" smtClean="0"/>
              <a:t> </a:t>
            </a:r>
            <a:r>
              <a:rPr lang="en-US" dirty="0" smtClean="0"/>
              <a:t>and the reserved officers</a:t>
            </a:r>
          </a:p>
          <a:p>
            <a:r>
              <a:rPr lang="en-US" dirty="0" smtClean="0"/>
              <a:t>The </a:t>
            </a:r>
            <a:r>
              <a:rPr lang="en-US" dirty="0"/>
              <a:t>program has a built-in </a:t>
            </a:r>
            <a:r>
              <a:rPr lang="en-US" dirty="0" smtClean="0"/>
              <a:t>selfie </a:t>
            </a:r>
            <a:r>
              <a:rPr lang="en-US" dirty="0"/>
              <a:t>module, an employee portal, where information is available to each </a:t>
            </a:r>
            <a:r>
              <a:rPr lang="en-US" dirty="0" smtClean="0"/>
              <a:t>employe</a:t>
            </a:r>
            <a:r>
              <a:rPr lang="en-US" dirty="0"/>
              <a:t>e. We want to develop an employee portal so that even after </a:t>
            </a:r>
            <a:r>
              <a:rPr lang="en-US" dirty="0" smtClean="0"/>
              <a:t>resignation</a:t>
            </a:r>
            <a:r>
              <a:rPr lang="en-US" dirty="0" smtClean="0"/>
              <a:t>, he/she </a:t>
            </a:r>
            <a:r>
              <a:rPr lang="en-US" dirty="0"/>
              <a:t>can manage personal data and provide up-to-date and relevant information to the </a:t>
            </a:r>
            <a:r>
              <a:rPr lang="en-US" dirty="0" smtClean="0"/>
              <a:t>employer, </a:t>
            </a:r>
            <a:r>
              <a:rPr lang="en-US" dirty="0"/>
              <a:t>in case of </a:t>
            </a:r>
            <a:r>
              <a:rPr lang="en-US" dirty="0" smtClean="0"/>
              <a:t>reserve </a:t>
            </a:r>
            <a:r>
              <a:rPr lang="en-US" dirty="0" smtClean="0"/>
              <a:t>process</a:t>
            </a:r>
            <a:endParaRPr lang="en-US" dirty="0" smtClean="0"/>
          </a:p>
          <a:p>
            <a:r>
              <a:rPr lang="en-US" dirty="0"/>
              <a:t>We want the existing module for professional development to be modified and it is possible to develop individual development plans electronically and not just to reflect the material in the </a:t>
            </a:r>
            <a:r>
              <a:rPr lang="en-US" dirty="0" smtClean="0"/>
              <a:t>program</a:t>
            </a:r>
            <a:endParaRPr lang="ka-GE" dirty="0" smtClean="0"/>
          </a:p>
          <a:p>
            <a:r>
              <a:rPr lang="en-US" dirty="0"/>
              <a:t>We plan to develop a module </a:t>
            </a:r>
            <a:r>
              <a:rPr lang="en-US" dirty="0" smtClean="0"/>
              <a:t>for</a:t>
            </a:r>
            <a:r>
              <a:rPr lang="ka-GE" dirty="0" smtClean="0"/>
              <a:t> </a:t>
            </a:r>
            <a:r>
              <a:rPr lang="en-US" dirty="0" smtClean="0"/>
              <a:t>performance appraisal to </a:t>
            </a:r>
            <a:r>
              <a:rPr lang="en-US" dirty="0"/>
              <a:t>increase the ability to interpret the results of the </a:t>
            </a:r>
            <a:r>
              <a:rPr lang="en-US" dirty="0" smtClean="0"/>
              <a:t>evaluation</a:t>
            </a:r>
            <a:endParaRPr lang="ka-G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60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63" y="618518"/>
            <a:ext cx="10881360" cy="147857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HR.GOV.GE – System used for Selection in Civil Service</a:t>
            </a:r>
            <a:endParaRPr lang="ka-GE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Through </a:t>
            </a:r>
            <a:r>
              <a:rPr lang="en-US" dirty="0" smtClean="0"/>
              <a:t>this </a:t>
            </a:r>
            <a:r>
              <a:rPr lang="en-US" dirty="0"/>
              <a:t>web site any citizen of Georgia has the opportunity to apply for any vacancy in the civil </a:t>
            </a:r>
            <a:r>
              <a:rPr lang="en-US" dirty="0" smtClean="0"/>
              <a:t>service, online</a:t>
            </a:r>
          </a:p>
          <a:p>
            <a:r>
              <a:rPr lang="en-US" dirty="0" smtClean="0"/>
              <a:t>This </a:t>
            </a:r>
            <a:r>
              <a:rPr lang="en-US" dirty="0"/>
              <a:t>is the only way </a:t>
            </a:r>
            <a:r>
              <a:rPr lang="en-US" dirty="0" smtClean="0"/>
              <a:t>Georgian citizen participated </a:t>
            </a:r>
            <a:r>
              <a:rPr lang="en-US" dirty="0"/>
              <a:t>in the competition and started </a:t>
            </a:r>
            <a:r>
              <a:rPr lang="en-US" dirty="0" smtClean="0"/>
              <a:t>their </a:t>
            </a:r>
            <a:r>
              <a:rPr lang="en-US" dirty="0"/>
              <a:t>career in public </a:t>
            </a:r>
            <a:r>
              <a:rPr lang="en-US" dirty="0" smtClean="0"/>
              <a:t>service</a:t>
            </a:r>
            <a:endParaRPr lang="en-US" dirty="0"/>
          </a:p>
          <a:p>
            <a:r>
              <a:rPr lang="en-US" dirty="0"/>
              <a:t>There are </a:t>
            </a:r>
            <a:r>
              <a:rPr lang="en-US" dirty="0" smtClean="0"/>
              <a:t>more, </a:t>
            </a:r>
            <a:r>
              <a:rPr lang="en-US" dirty="0" smtClean="0"/>
              <a:t>than </a:t>
            </a:r>
            <a:r>
              <a:rPr lang="en-US" b="1" dirty="0" smtClean="0">
                <a:solidFill>
                  <a:srgbClr val="FFFF00"/>
                </a:solidFill>
              </a:rPr>
              <a:t>250000</a:t>
            </a:r>
            <a:r>
              <a:rPr lang="en-US" dirty="0" smtClean="0"/>
              <a:t> </a:t>
            </a:r>
            <a:r>
              <a:rPr lang="en-US" dirty="0"/>
              <a:t>job seekers and </a:t>
            </a:r>
            <a:r>
              <a:rPr lang="en-US" dirty="0" smtClean="0"/>
              <a:t>more than </a:t>
            </a:r>
            <a:r>
              <a:rPr lang="en-US" b="1" dirty="0" smtClean="0">
                <a:solidFill>
                  <a:srgbClr val="FFFF00"/>
                </a:solidFill>
              </a:rPr>
              <a:t>600</a:t>
            </a:r>
            <a:r>
              <a:rPr lang="en-US" dirty="0" smtClean="0"/>
              <a:t> </a:t>
            </a:r>
            <a:r>
              <a:rPr lang="en-US" dirty="0"/>
              <a:t>public </a:t>
            </a:r>
            <a:r>
              <a:rPr lang="en-US" dirty="0" smtClean="0"/>
              <a:t>agencies/employers </a:t>
            </a:r>
            <a:r>
              <a:rPr lang="en-US" dirty="0"/>
              <a:t>registered at this </a:t>
            </a:r>
            <a:r>
              <a:rPr lang="en-US" dirty="0" smtClean="0"/>
              <a:t>site</a:t>
            </a:r>
            <a:endParaRPr lang="en-US" dirty="0"/>
          </a:p>
          <a:p>
            <a:r>
              <a:rPr lang="en-US" dirty="0"/>
              <a:t>We have such a </a:t>
            </a:r>
            <a:r>
              <a:rPr lang="en-US" dirty="0" smtClean="0"/>
              <a:t>note </a:t>
            </a:r>
            <a:r>
              <a:rPr lang="en-US" dirty="0"/>
              <a:t>for separating responsibilities </a:t>
            </a:r>
            <a:r>
              <a:rPr lang="en-US" dirty="0" smtClean="0"/>
              <a:t>- </a:t>
            </a:r>
            <a:r>
              <a:rPr lang="en-US" dirty="0" smtClean="0"/>
              <a:t>the </a:t>
            </a:r>
            <a:r>
              <a:rPr lang="en-US" dirty="0"/>
              <a:t>obligation of the Bureau at this stage is </a:t>
            </a:r>
            <a:r>
              <a:rPr lang="en-US" dirty="0" smtClean="0"/>
              <a:t>limited - to administrate </a:t>
            </a:r>
            <a:r>
              <a:rPr lang="en-US" dirty="0"/>
              <a:t>of job </a:t>
            </a:r>
            <a:r>
              <a:rPr lang="en-US" dirty="0" smtClean="0"/>
              <a:t>posting process </a:t>
            </a:r>
            <a:r>
              <a:rPr lang="en-US" dirty="0"/>
              <a:t>on the website. The qualification requirements and the announcement of the competition </a:t>
            </a:r>
            <a:r>
              <a:rPr lang="en-US" dirty="0" smtClean="0"/>
              <a:t>are the obligation of the institution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07878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853" y="200506"/>
            <a:ext cx="9905998" cy="1163820"/>
          </a:xfrm>
        </p:spPr>
        <p:txBody>
          <a:bodyPr/>
          <a:lstStyle/>
          <a:p>
            <a:r>
              <a:rPr lang="en-US" b="1" dirty="0" smtClean="0"/>
              <a:t>HR.GOV.GE – From the Institution side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853" y="1116132"/>
            <a:ext cx="9905999" cy="5585114"/>
          </a:xfrm>
        </p:spPr>
        <p:txBody>
          <a:bodyPr>
            <a:noAutofit/>
          </a:bodyPr>
          <a:lstStyle/>
          <a:p>
            <a:r>
              <a:rPr lang="en-US" sz="1800" dirty="0" smtClean="0"/>
              <a:t>Each of the public institution has it’s own sub-users and can manage the program themselves</a:t>
            </a:r>
          </a:p>
          <a:p>
            <a:r>
              <a:rPr lang="en-US" sz="1800" dirty="0" smtClean="0"/>
              <a:t>The competition </a:t>
            </a:r>
            <a:r>
              <a:rPr lang="en-US" sz="1800" dirty="0" smtClean="0"/>
              <a:t>is </a:t>
            </a:r>
            <a:r>
              <a:rPr lang="en-US" sz="1800" dirty="0"/>
              <a:t>published </a:t>
            </a:r>
            <a:r>
              <a:rPr lang="en-US" sz="1800" dirty="0" smtClean="0"/>
              <a:t>electronically, </a:t>
            </a:r>
            <a:r>
              <a:rPr lang="en-US" sz="1800" dirty="0"/>
              <a:t>after the </a:t>
            </a:r>
            <a:r>
              <a:rPr lang="en-US" sz="1800" dirty="0" smtClean="0"/>
              <a:t>website admin has </a:t>
            </a:r>
            <a:r>
              <a:rPr lang="en-US" sz="1800" dirty="0"/>
              <a:t>given its consent</a:t>
            </a:r>
          </a:p>
          <a:p>
            <a:r>
              <a:rPr lang="en-US" sz="1800" dirty="0"/>
              <a:t>Resumes are </a:t>
            </a:r>
            <a:r>
              <a:rPr lang="en-US" sz="1800" dirty="0" smtClean="0"/>
              <a:t>selected electronically, </a:t>
            </a:r>
            <a:r>
              <a:rPr lang="en-US" sz="1800" dirty="0"/>
              <a:t>statuses can be assigned and changed (successful, unsuccessful, reviewed)</a:t>
            </a:r>
          </a:p>
          <a:p>
            <a:r>
              <a:rPr lang="en-US" sz="1800" dirty="0"/>
              <a:t>Through the special modules of the program, the applicant is informed about the results </a:t>
            </a:r>
            <a:r>
              <a:rPr lang="en-US" sz="1800" dirty="0" smtClean="0"/>
              <a:t>on every stage of the </a:t>
            </a:r>
            <a:r>
              <a:rPr lang="en-US" sz="1800" dirty="0"/>
              <a:t>competition</a:t>
            </a:r>
          </a:p>
          <a:p>
            <a:r>
              <a:rPr lang="en-US" sz="1800" dirty="0" smtClean="0"/>
              <a:t>It’s possible to send </a:t>
            </a:r>
            <a:r>
              <a:rPr lang="en-US" sz="1800" dirty="0" smtClean="0"/>
              <a:t>the job</a:t>
            </a:r>
            <a:r>
              <a:rPr lang="en-US" sz="1800" dirty="0" smtClean="0"/>
              <a:t> </a:t>
            </a:r>
            <a:r>
              <a:rPr lang="en-US" sz="1800" dirty="0"/>
              <a:t>interview invitation through the </a:t>
            </a:r>
            <a:r>
              <a:rPr lang="en-US" sz="1800" dirty="0" smtClean="0"/>
              <a:t>program</a:t>
            </a:r>
            <a:endParaRPr lang="ka-GE" sz="1800" dirty="0" smtClean="0"/>
          </a:p>
          <a:p>
            <a:r>
              <a:rPr lang="en-US" sz="1800" dirty="0"/>
              <a:t>The final results of the competition </a:t>
            </a:r>
            <a:r>
              <a:rPr lang="en-US" sz="1800" dirty="0" smtClean="0"/>
              <a:t>are reflected </a:t>
            </a:r>
            <a:r>
              <a:rPr lang="en-US" sz="1800" dirty="0"/>
              <a:t>in the relevant module and used for statistical </a:t>
            </a:r>
            <a:r>
              <a:rPr lang="en-US" sz="1800" dirty="0" smtClean="0"/>
              <a:t>information</a:t>
            </a:r>
            <a:endParaRPr lang="ka-GE" sz="1800" dirty="0" smtClean="0"/>
          </a:p>
          <a:p>
            <a:r>
              <a:rPr lang="en-US" sz="1800" dirty="0"/>
              <a:t>The program has a variety of search fields and statuses </a:t>
            </a:r>
            <a:r>
              <a:rPr lang="en-US" sz="1800" dirty="0" smtClean="0"/>
              <a:t>(completed </a:t>
            </a:r>
            <a:r>
              <a:rPr lang="en-US" sz="1800" dirty="0"/>
              <a:t>competition, ongoing competition, </a:t>
            </a:r>
            <a:r>
              <a:rPr lang="en-US" sz="1800" dirty="0" smtClean="0"/>
              <a:t>interrupted </a:t>
            </a:r>
            <a:r>
              <a:rPr lang="en-US" sz="1800" dirty="0"/>
              <a:t>competition) making it easy for the organization to find the desired information in a timely </a:t>
            </a:r>
            <a:r>
              <a:rPr lang="en-US" sz="1800" dirty="0" smtClean="0"/>
              <a:t>manner</a:t>
            </a:r>
            <a:endParaRPr lang="ka-GE" sz="1800" dirty="0" smtClean="0"/>
          </a:p>
          <a:p>
            <a:r>
              <a:rPr lang="en-US" sz="1800" dirty="0"/>
              <a:t>The program also has the opportunity to indicate the reason for rejection </a:t>
            </a:r>
            <a:r>
              <a:rPr lang="en-US" sz="1800" dirty="0" smtClean="0"/>
              <a:t>of candidate, it’s the base to argue the candidates complains and </a:t>
            </a:r>
            <a:r>
              <a:rPr lang="en-US" sz="1800" dirty="0"/>
              <a:t>positively impacts the image of the </a:t>
            </a:r>
            <a:r>
              <a:rPr lang="en-US" sz="1800" dirty="0" smtClean="0"/>
              <a:t>organization</a:t>
            </a:r>
            <a:endParaRPr lang="en-US" sz="1800" dirty="0" smtClean="0"/>
          </a:p>
          <a:p>
            <a:endParaRPr lang="ka-GE" sz="1800" dirty="0"/>
          </a:p>
        </p:txBody>
      </p:sp>
    </p:spTree>
    <p:extLst>
      <p:ext uri="{BB962C8B-B14F-4D97-AF65-F5344CB8AC3E}">
        <p14:creationId xmlns:p14="http://schemas.microsoft.com/office/powerpoint/2010/main" val="251074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HR.GOV.GE – From the Citizen side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Citizens can register at hr.gov.ge and create an electronic resume</a:t>
            </a:r>
          </a:p>
          <a:p>
            <a:r>
              <a:rPr lang="en-US" dirty="0"/>
              <a:t>Find a job he wants and send his resume electronically</a:t>
            </a:r>
          </a:p>
          <a:p>
            <a:r>
              <a:rPr lang="en-US" dirty="0"/>
              <a:t>Vacancies can be searched by different categories </a:t>
            </a:r>
            <a:r>
              <a:rPr lang="en-US" dirty="0" smtClean="0"/>
              <a:t>(management</a:t>
            </a:r>
            <a:r>
              <a:rPr lang="en-US" dirty="0"/>
              <a:t>, project management, legal, human resources management)</a:t>
            </a:r>
          </a:p>
          <a:p>
            <a:r>
              <a:rPr lang="en-US" dirty="0"/>
              <a:t>Communicate online with </a:t>
            </a:r>
            <a:r>
              <a:rPr lang="en-US" dirty="0" smtClean="0"/>
              <a:t>admin</a:t>
            </a:r>
            <a:r>
              <a:rPr lang="en-US" dirty="0" smtClean="0"/>
              <a:t> </a:t>
            </a:r>
            <a:r>
              <a:rPr lang="en-US" dirty="0"/>
              <a:t>for technical details of application form and </a:t>
            </a:r>
            <a:r>
              <a:rPr lang="en-US" dirty="0" smtClean="0"/>
              <a:t>procedures</a:t>
            </a:r>
            <a:endParaRPr lang="ka-G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919" y="277586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631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103" y="341287"/>
            <a:ext cx="9905998" cy="1040465"/>
          </a:xfrm>
        </p:spPr>
        <p:txBody>
          <a:bodyPr/>
          <a:lstStyle/>
          <a:p>
            <a:r>
              <a:rPr lang="en-US" b="1" dirty="0" smtClean="0"/>
              <a:t>HR.GOV.GE – From Admin Side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364" y="1381752"/>
            <a:ext cx="10454699" cy="3541714"/>
          </a:xfrm>
        </p:spPr>
        <p:txBody>
          <a:bodyPr/>
          <a:lstStyle/>
          <a:p>
            <a:r>
              <a:rPr lang="en-US" dirty="0"/>
              <a:t>In addition to consulting and technical support for </a:t>
            </a:r>
            <a:r>
              <a:rPr lang="en-US" dirty="0" smtClean="0"/>
              <a:t>organizations </a:t>
            </a:r>
            <a:r>
              <a:rPr lang="en-US" dirty="0"/>
              <a:t>and citizens, the main function is to produce general statistics on employment in the public service, analyze the </a:t>
            </a:r>
            <a:r>
              <a:rPr lang="en-US" dirty="0" smtClean="0"/>
              <a:t>results</a:t>
            </a:r>
          </a:p>
          <a:p>
            <a:pPr lvl="0"/>
            <a:r>
              <a:rPr lang="en-US" dirty="0"/>
              <a:t>The reporting tool of hr.gov.ge is generally used to arrange and manage the selection process of public servants. Civil Service Bureau/System users are able to generate statistical reports by specific filters in a selected period.  </a:t>
            </a:r>
            <a:endParaRPr lang="en-US" dirty="0" smtClean="0"/>
          </a:p>
          <a:p>
            <a:r>
              <a:rPr lang="en-US" dirty="0" smtClean="0"/>
              <a:t>Introduce the statistic </a:t>
            </a:r>
            <a:r>
              <a:rPr lang="en-US" dirty="0"/>
              <a:t>of published vacancies of civil servants </a:t>
            </a:r>
            <a:r>
              <a:rPr lang="en-US" dirty="0" smtClean="0"/>
              <a:t>for 2018-2019 years</a:t>
            </a:r>
            <a:endParaRPr lang="en-US" dirty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274359"/>
              </p:ext>
            </p:extLst>
          </p:nvPr>
        </p:nvGraphicFramePr>
        <p:xfrm>
          <a:off x="3317966" y="4937760"/>
          <a:ext cx="5460273" cy="1802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9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Year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Published Vacancies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500" dirty="0">
                          <a:effectLst/>
                        </a:rPr>
                        <a:t>Number of applications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Selected </a:t>
                      </a:r>
                      <a:r>
                        <a:rPr lang="en-US" sz="1500" dirty="0" smtClean="0">
                          <a:effectLst/>
                        </a:rPr>
                        <a:t>candidates </a:t>
                      </a:r>
                    </a:p>
                    <a:p>
                      <a:r>
                        <a:rPr lang="ka-GE" sz="1500" dirty="0" smtClean="0">
                          <a:effectLst/>
                        </a:rPr>
                        <a:t>(</a:t>
                      </a:r>
                      <a:r>
                        <a:rPr lang="en-US" sz="1500" dirty="0">
                          <a:effectLst/>
                        </a:rPr>
                        <a:t>civil servants</a:t>
                      </a:r>
                      <a:r>
                        <a:rPr lang="ka-GE" sz="1500" dirty="0">
                          <a:effectLst/>
                        </a:rPr>
                        <a:t>)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2018</a:t>
                      </a:r>
                      <a:endParaRPr lang="ka-GE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2254</a:t>
                      </a:r>
                      <a:endParaRPr lang="ka-GE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67940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2587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7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2019</a:t>
                      </a:r>
                      <a:endParaRPr lang="ka-GE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21</a:t>
                      </a:r>
                      <a:r>
                        <a:rPr lang="ka-GE" sz="1500">
                          <a:effectLst/>
                        </a:rPr>
                        <a:t>55</a:t>
                      </a:r>
                      <a:endParaRPr lang="ka-GE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500">
                          <a:effectLst/>
                        </a:rPr>
                        <a:t>42441</a:t>
                      </a:r>
                      <a:endParaRPr lang="ka-GE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500" dirty="0">
                          <a:effectLst/>
                        </a:rPr>
                        <a:t>1656</a:t>
                      </a:r>
                      <a:endParaRPr lang="ka-G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932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HR.GOV.GE - Internship </a:t>
            </a:r>
            <a:r>
              <a:rPr lang="en-US" b="1" dirty="0" smtClean="0"/>
              <a:t>vacancies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organization has a need, </a:t>
            </a:r>
            <a:r>
              <a:rPr lang="en-US" dirty="0" smtClean="0"/>
              <a:t>it’s possible to announce </a:t>
            </a:r>
            <a:r>
              <a:rPr lang="en-US" dirty="0"/>
              <a:t>an </a:t>
            </a:r>
            <a:r>
              <a:rPr lang="en-US" dirty="0" smtClean="0"/>
              <a:t>internship vacancy on HR.gov</a:t>
            </a:r>
            <a:r>
              <a:rPr lang="ka-GE" dirty="0" smtClean="0"/>
              <a:t>.</a:t>
            </a:r>
            <a:r>
              <a:rPr lang="en-US" dirty="0" err="1" smtClean="0"/>
              <a:t>ge</a:t>
            </a:r>
            <a:endParaRPr lang="en-US" dirty="0" smtClean="0"/>
          </a:p>
          <a:p>
            <a:r>
              <a:rPr lang="en-US" dirty="0" smtClean="0"/>
              <a:t>Introduce the statistic </a:t>
            </a:r>
            <a:r>
              <a:rPr lang="en-US" dirty="0"/>
              <a:t>of published </a:t>
            </a:r>
            <a:r>
              <a:rPr lang="en-US" dirty="0" smtClean="0"/>
              <a:t>internship vacancies </a:t>
            </a:r>
            <a:r>
              <a:rPr lang="en-US" dirty="0" smtClean="0"/>
              <a:t>for 2018-2019 years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ka-G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531055"/>
              </p:ext>
            </p:extLst>
          </p:nvPr>
        </p:nvGraphicFramePr>
        <p:xfrm>
          <a:off x="3771401" y="4308388"/>
          <a:ext cx="5820385" cy="2252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9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        </a:t>
                      </a:r>
                      <a:r>
                        <a:rPr lang="en-US" sz="1600" dirty="0" smtClean="0">
                          <a:effectLst/>
                        </a:rPr>
                        <a:t>Year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Published Vacancies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600" dirty="0">
                          <a:effectLst/>
                        </a:rPr>
                        <a:t>Number of applications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Selected </a:t>
                      </a:r>
                      <a:r>
                        <a:rPr lang="en-US" sz="1600" dirty="0" smtClean="0">
                          <a:effectLst/>
                        </a:rPr>
                        <a:t>candidates (Interns)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2018</a:t>
                      </a:r>
                      <a:endParaRPr lang="ka-G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244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14345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616</a:t>
                      </a:r>
                      <a:endParaRPr lang="ka-G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2019</a:t>
                      </a:r>
                      <a:endParaRPr lang="ka-G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149</a:t>
                      </a:r>
                      <a:endParaRPr lang="ka-G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7166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397</a:t>
                      </a:r>
                      <a:endParaRPr lang="ka-G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106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 </a:t>
            </a:r>
            <a:r>
              <a:rPr lang="en-US" b="1" dirty="0" smtClean="0"/>
              <a:t>– connection with EHRMS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really important to create </a:t>
            </a:r>
            <a:r>
              <a:rPr lang="en-US" dirty="0" smtClean="0"/>
              <a:t>a </a:t>
            </a:r>
            <a:r>
              <a:rPr lang="en-US" dirty="0"/>
              <a:t>unified </a:t>
            </a:r>
            <a:r>
              <a:rPr lang="en-US" dirty="0" smtClean="0"/>
              <a:t>human </a:t>
            </a:r>
            <a:r>
              <a:rPr lang="en-US" dirty="0"/>
              <a:t>resources management </a:t>
            </a:r>
            <a:r>
              <a:rPr lang="en-US" dirty="0"/>
              <a:t>platform for </a:t>
            </a:r>
            <a:r>
              <a:rPr lang="en-US" dirty="0" smtClean="0"/>
              <a:t>the public service and collect and connect the huge information, existing in two giant systems – EHRMS and HR.GOV.GE </a:t>
            </a:r>
            <a:endParaRPr lang="ka-GE" dirty="0" smtClean="0"/>
          </a:p>
          <a:p>
            <a:r>
              <a:rPr lang="en-US" dirty="0"/>
              <a:t>Connecting will be convenient for officials and organizations </a:t>
            </a:r>
            <a:r>
              <a:rPr lang="en-US" dirty="0" smtClean="0"/>
              <a:t>alike</a:t>
            </a:r>
            <a:r>
              <a:rPr lang="ka-GE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make the selection and </a:t>
            </a:r>
            <a:r>
              <a:rPr lang="en-US" dirty="0" smtClean="0"/>
              <a:t>in general, HRM </a:t>
            </a:r>
            <a:r>
              <a:rPr lang="en-US" dirty="0"/>
              <a:t>processes more </a:t>
            </a:r>
            <a:r>
              <a:rPr lang="en-US" dirty="0" smtClean="0"/>
              <a:t>flexible and simplify</a:t>
            </a:r>
            <a:endParaRPr lang="ka-GE" dirty="0" smtClean="0"/>
          </a:p>
          <a:p>
            <a:r>
              <a:rPr lang="en-US" dirty="0" smtClean="0"/>
              <a:t>It will be possible, to get</a:t>
            </a:r>
            <a:r>
              <a:rPr lang="ka-GE" dirty="0" smtClean="0"/>
              <a:t> </a:t>
            </a:r>
            <a:r>
              <a:rPr lang="en-US" dirty="0" smtClean="0"/>
              <a:t>and analyze large-scaled statistical indicators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585953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31135"/>
            <a:ext cx="10197148" cy="1079654"/>
          </a:xfrm>
        </p:spPr>
        <p:txBody>
          <a:bodyPr/>
          <a:lstStyle/>
          <a:p>
            <a:r>
              <a:rPr lang="en-US" b="1" dirty="0" smtClean="0"/>
              <a:t>Stajireba.gov.ge – Internship State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410788"/>
            <a:ext cx="10380029" cy="3896379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en-US" dirty="0" smtClean="0"/>
              <a:t>Under the initiative of the Prime Minister of Georgia and the coordination of the </a:t>
            </a:r>
            <a:r>
              <a:rPr lang="en-US" dirty="0" smtClean="0"/>
              <a:t>Civil</a:t>
            </a:r>
            <a:r>
              <a:rPr lang="en-US" dirty="0" smtClean="0"/>
              <a:t> </a:t>
            </a:r>
            <a:r>
              <a:rPr lang="en-US" dirty="0" smtClean="0"/>
              <a:t>Service Bureau, a state internship program has been </a:t>
            </a:r>
            <a:r>
              <a:rPr lang="en-US" dirty="0" smtClean="0"/>
              <a:t>established</a:t>
            </a:r>
            <a:endParaRPr lang="en-US" dirty="0" smtClean="0"/>
          </a:p>
          <a:p>
            <a:pPr fontAlgn="base"/>
            <a:r>
              <a:rPr lang="en-US" dirty="0" smtClean="0"/>
              <a:t>The State Internship Program is designed to provide students and graduates with the professional experience and practical skills necessary to become a civil </a:t>
            </a:r>
            <a:r>
              <a:rPr lang="en-US" dirty="0" smtClean="0"/>
              <a:t>servant</a:t>
            </a:r>
            <a:endParaRPr lang="ka-GE" dirty="0" smtClean="0"/>
          </a:p>
          <a:p>
            <a:r>
              <a:rPr lang="en-US" dirty="0"/>
              <a:t>For the purposes of the project, the internship is a one-off course in order for more </a:t>
            </a:r>
            <a:r>
              <a:rPr lang="en-US" dirty="0" smtClean="0"/>
              <a:t>students/ </a:t>
            </a:r>
            <a:r>
              <a:rPr lang="en-US" dirty="0"/>
              <a:t>graduates to gain practical experience relevant to their educational </a:t>
            </a:r>
            <a:r>
              <a:rPr lang="en-US" dirty="0" smtClean="0"/>
              <a:t>profile</a:t>
            </a:r>
            <a:endParaRPr lang="ka-GE" dirty="0" smtClean="0"/>
          </a:p>
          <a:p>
            <a:r>
              <a:rPr lang="en-US" dirty="0"/>
              <a:t>To participate in the program </a:t>
            </a:r>
            <a:r>
              <a:rPr lang="en-US" dirty="0" smtClean="0"/>
              <a:t>he/she</a:t>
            </a:r>
            <a:r>
              <a:rPr lang="en-US" dirty="0" smtClean="0"/>
              <a:t> </a:t>
            </a:r>
            <a:r>
              <a:rPr lang="en-US" dirty="0"/>
              <a:t>must be </a:t>
            </a:r>
            <a:r>
              <a:rPr lang="en-US" dirty="0" smtClean="0"/>
              <a:t>student at the last course or </a:t>
            </a:r>
            <a:r>
              <a:rPr lang="en-US" dirty="0" smtClean="0"/>
              <a:t>graduated or </a:t>
            </a:r>
            <a:r>
              <a:rPr lang="en-US" dirty="0"/>
              <a:t>doctoral student of </a:t>
            </a:r>
            <a:r>
              <a:rPr lang="en-US" dirty="0" smtClean="0"/>
              <a:t>the </a:t>
            </a:r>
            <a:r>
              <a:rPr lang="en-US" dirty="0"/>
              <a:t>university and must be distinguished by </a:t>
            </a:r>
            <a:r>
              <a:rPr lang="en-US" dirty="0" smtClean="0"/>
              <a:t>the high </a:t>
            </a:r>
            <a:r>
              <a:rPr lang="en-US" dirty="0"/>
              <a:t>academic </a:t>
            </a:r>
            <a:r>
              <a:rPr lang="en-US" dirty="0" smtClean="0"/>
              <a:t>performance</a:t>
            </a:r>
            <a:endParaRPr lang="ka-GE" dirty="0" smtClean="0"/>
          </a:p>
          <a:p>
            <a:r>
              <a:rPr lang="en-US" dirty="0"/>
              <a:t>Although the goal is not employment, too many students register for professional skills development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988" y="5307168"/>
            <a:ext cx="4383654" cy="14499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741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Internship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is declared twice a year - spring and autumn flows</a:t>
            </a:r>
          </a:p>
          <a:p>
            <a:r>
              <a:rPr lang="en-US" dirty="0" smtClean="0"/>
              <a:t>Internship vacancies </a:t>
            </a:r>
            <a:r>
              <a:rPr lang="en-US" dirty="0"/>
              <a:t>are available on </a:t>
            </a:r>
            <a:r>
              <a:rPr lang="en-US" dirty="0" smtClean="0"/>
              <a:t>the website – STAJIREBA.GOV.GE</a:t>
            </a:r>
            <a:endParaRPr lang="en-US" dirty="0"/>
          </a:p>
          <a:p>
            <a:r>
              <a:rPr lang="en-US" dirty="0"/>
              <a:t>Internship applicants register online, select the desired vacancy, at the desired public institution, </a:t>
            </a:r>
            <a:r>
              <a:rPr lang="en-US" dirty="0" smtClean="0"/>
              <a:t>in </a:t>
            </a:r>
            <a:r>
              <a:rPr lang="en-US" dirty="0"/>
              <a:t>accordance with the regional principle</a:t>
            </a:r>
            <a:r>
              <a:rPr lang="en-US" dirty="0" smtClean="0"/>
              <a:t>.</a:t>
            </a:r>
            <a:endParaRPr lang="ka-GE" dirty="0" smtClean="0"/>
          </a:p>
          <a:p>
            <a:r>
              <a:rPr lang="en-US" dirty="0"/>
              <a:t>The key principle is that the program provides </a:t>
            </a:r>
            <a:r>
              <a:rPr lang="en-US" dirty="0" smtClean="0"/>
              <a:t>only the vacancies, relevant </a:t>
            </a:r>
            <a:r>
              <a:rPr lang="en-US" dirty="0"/>
              <a:t>to their education</a:t>
            </a:r>
            <a:endParaRPr lang="ka-GE" dirty="0" smtClean="0"/>
          </a:p>
          <a:p>
            <a:r>
              <a:rPr lang="en-US" dirty="0" smtClean="0"/>
              <a:t>Each of public institution has </a:t>
            </a:r>
            <a:r>
              <a:rPr lang="en-US" dirty="0"/>
              <a:t>its own </a:t>
            </a:r>
            <a:r>
              <a:rPr lang="en-US" dirty="0" smtClean="0"/>
              <a:t>sub-users </a:t>
            </a:r>
            <a:r>
              <a:rPr lang="en-US" dirty="0"/>
              <a:t>and </a:t>
            </a:r>
            <a:r>
              <a:rPr lang="en-US" dirty="0" smtClean="0"/>
              <a:t>manage </a:t>
            </a:r>
            <a:r>
              <a:rPr lang="en-US" dirty="0"/>
              <a:t>the </a:t>
            </a:r>
            <a:r>
              <a:rPr lang="en-US" dirty="0" smtClean="0"/>
              <a:t>program themselves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32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Internship program statistics</a:t>
            </a:r>
            <a:endParaRPr lang="ka-G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system administration, organization, and student technical support and </a:t>
            </a:r>
            <a:r>
              <a:rPr lang="en-US" dirty="0" smtClean="0"/>
              <a:t>consulting, </a:t>
            </a:r>
            <a:r>
              <a:rPr lang="en-US" dirty="0"/>
              <a:t>the Bureau provides statistical information on the internship </a:t>
            </a:r>
            <a:r>
              <a:rPr lang="en-US" dirty="0" smtClean="0"/>
              <a:t>program</a:t>
            </a:r>
            <a:endParaRPr lang="ka-GE" dirty="0" smtClean="0"/>
          </a:p>
          <a:p>
            <a:r>
              <a:rPr lang="en-US" dirty="0" smtClean="0"/>
              <a:t>Statistical </a:t>
            </a:r>
            <a:r>
              <a:rPr lang="en-US" dirty="0" smtClean="0"/>
              <a:t>data depends </a:t>
            </a:r>
            <a:r>
              <a:rPr lang="en-US" dirty="0" smtClean="0"/>
              <a:t>on the </a:t>
            </a:r>
            <a:r>
              <a:rPr lang="en-US" dirty="0" smtClean="0"/>
              <a:t>varieties </a:t>
            </a:r>
            <a:r>
              <a:rPr lang="en-US" dirty="0" smtClean="0"/>
              <a:t>of the </a:t>
            </a:r>
            <a:r>
              <a:rPr lang="en-US" dirty="0" smtClean="0"/>
              <a:t>vacancies</a:t>
            </a:r>
          </a:p>
          <a:p>
            <a:r>
              <a:rPr lang="en-US" dirty="0" smtClean="0"/>
              <a:t>There </a:t>
            </a:r>
            <a:r>
              <a:rPr lang="en-US" dirty="0"/>
              <a:t>are more than 1300 students and graduates enrolled in the </a:t>
            </a:r>
            <a:r>
              <a:rPr lang="en-US" dirty="0" smtClean="0"/>
              <a:t>Autumn </a:t>
            </a:r>
            <a:r>
              <a:rPr lang="en-US" dirty="0"/>
              <a:t>2019 stream, and over 800 in the </a:t>
            </a:r>
            <a:r>
              <a:rPr lang="en-US" dirty="0" smtClean="0"/>
              <a:t>spring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0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53528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672045"/>
            <a:ext cx="9905999" cy="4807131"/>
          </a:xfrm>
        </p:spPr>
        <p:txBody>
          <a:bodyPr>
            <a:noAutofit/>
          </a:bodyPr>
          <a:lstStyle/>
          <a:p>
            <a:r>
              <a:rPr lang="en-US" dirty="0"/>
              <a:t>Public </a:t>
            </a:r>
            <a:r>
              <a:rPr lang="en-US" dirty="0" smtClean="0"/>
              <a:t>Administration </a:t>
            </a:r>
            <a:r>
              <a:rPr lang="en-US" dirty="0"/>
              <a:t>R</a:t>
            </a:r>
            <a:r>
              <a:rPr lang="en-US" dirty="0" smtClean="0"/>
              <a:t>eform (PAR) has </a:t>
            </a:r>
            <a:r>
              <a:rPr lang="en-US" dirty="0"/>
              <a:t>been going on in Georgia for 5 years now</a:t>
            </a:r>
          </a:p>
          <a:p>
            <a:r>
              <a:rPr lang="en-US" dirty="0"/>
              <a:t>Within the framework of the reform, a new Law on Public </a:t>
            </a:r>
            <a:r>
              <a:rPr lang="en-US" dirty="0" smtClean="0"/>
              <a:t>Service of Georgia </a:t>
            </a:r>
            <a:r>
              <a:rPr lang="en-US" dirty="0"/>
              <a:t>was </a:t>
            </a:r>
            <a:r>
              <a:rPr lang="en-US" dirty="0" smtClean="0"/>
              <a:t>approved</a:t>
            </a:r>
            <a:endParaRPr lang="en-US" dirty="0"/>
          </a:p>
          <a:p>
            <a:r>
              <a:rPr lang="en-US" dirty="0"/>
              <a:t>The new Law on Public Service </a:t>
            </a:r>
            <a:r>
              <a:rPr lang="en-US" dirty="0" smtClean="0"/>
              <a:t>defined, </a:t>
            </a:r>
            <a:r>
              <a:rPr lang="en-US" dirty="0"/>
              <a:t>at the legal </a:t>
            </a:r>
            <a:r>
              <a:rPr lang="en-US" dirty="0" smtClean="0"/>
              <a:t>level, </a:t>
            </a:r>
            <a:r>
              <a:rPr lang="en-US" dirty="0"/>
              <a:t>the </a:t>
            </a:r>
            <a:r>
              <a:rPr lang="en-US" dirty="0" smtClean="0"/>
              <a:t>main role </a:t>
            </a:r>
            <a:r>
              <a:rPr lang="en-US" dirty="0"/>
              <a:t>and key functions of </a:t>
            </a:r>
            <a:r>
              <a:rPr lang="en-US" dirty="0" smtClean="0"/>
              <a:t>Human </a:t>
            </a:r>
            <a:r>
              <a:rPr lang="en-US" dirty="0"/>
              <a:t>R</a:t>
            </a:r>
            <a:r>
              <a:rPr lang="en-US" dirty="0" smtClean="0"/>
              <a:t>esource </a:t>
            </a:r>
            <a:r>
              <a:rPr lang="en-US" dirty="0" smtClean="0"/>
              <a:t>M</a:t>
            </a:r>
            <a:r>
              <a:rPr lang="en-US" dirty="0" smtClean="0"/>
              <a:t>anagement (HRM) </a:t>
            </a:r>
            <a:r>
              <a:rPr lang="en-US" dirty="0"/>
              <a:t>in the public service, as well as the role of the </a:t>
            </a:r>
            <a:r>
              <a:rPr lang="en-US" dirty="0" smtClean="0"/>
              <a:t>Civil </a:t>
            </a:r>
            <a:r>
              <a:rPr lang="en-US" dirty="0"/>
              <a:t>Service Bureau in the management of public service human </a:t>
            </a:r>
            <a:r>
              <a:rPr lang="en-US" dirty="0" smtClean="0"/>
              <a:t>resources</a:t>
            </a:r>
          </a:p>
          <a:p>
            <a:r>
              <a:rPr lang="en-US" dirty="0"/>
              <a:t>The law explicitly defines the key </a:t>
            </a:r>
            <a:r>
              <a:rPr lang="en-US" dirty="0" smtClean="0"/>
              <a:t>programs, </a:t>
            </a:r>
            <a:r>
              <a:rPr lang="en-US" dirty="0"/>
              <a:t>that are used to perform </a:t>
            </a:r>
            <a:r>
              <a:rPr lang="en-US" dirty="0" smtClean="0"/>
              <a:t>HRM main functions, </a:t>
            </a:r>
            <a:r>
              <a:rPr lang="en-US" dirty="0"/>
              <a:t>specified by the </a:t>
            </a:r>
            <a:r>
              <a:rPr lang="en-US" dirty="0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64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smtClean="0"/>
              <a:t>Stajireba.gov.ge</a:t>
            </a:r>
            <a:endParaRPr lang="ka-G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would be better if </a:t>
            </a:r>
            <a:r>
              <a:rPr lang="en-US" dirty="0" smtClean="0"/>
              <a:t>the interns will be selected by the </a:t>
            </a:r>
            <a:r>
              <a:rPr lang="en-US" dirty="0"/>
              <a:t>competition </a:t>
            </a:r>
            <a:r>
              <a:rPr lang="en-US" dirty="0" smtClean="0"/>
              <a:t>and not be based only </a:t>
            </a:r>
            <a:r>
              <a:rPr lang="en-US" dirty="0"/>
              <a:t>on academic </a:t>
            </a:r>
            <a:r>
              <a:rPr lang="en-US" dirty="0" smtClean="0"/>
              <a:t>performance</a:t>
            </a:r>
            <a:endParaRPr lang="ka-GE" dirty="0" smtClean="0"/>
          </a:p>
          <a:p>
            <a:r>
              <a:rPr lang="en-US" dirty="0"/>
              <a:t>Raising public awareness about the state internship program</a:t>
            </a:r>
          </a:p>
          <a:p>
            <a:r>
              <a:rPr lang="en-US" dirty="0"/>
              <a:t>Conduct PR campaigns in public institutions and </a:t>
            </a:r>
            <a:r>
              <a:rPr lang="en-US" dirty="0" smtClean="0"/>
              <a:t>universities</a:t>
            </a:r>
          </a:p>
          <a:p>
            <a:r>
              <a:rPr lang="en-US" dirty="0" smtClean="0"/>
              <a:t>Collect verities of statistic information, for example the satisfaction of interns and the number of employed interns in civil service and so on</a:t>
            </a:r>
          </a:p>
          <a:p>
            <a:pPr marL="0" indent="0">
              <a:buNone/>
            </a:pPr>
            <a:endParaRPr lang="ka-G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1011" y="901681"/>
            <a:ext cx="1630636" cy="912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533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Georgia, the most of HRM processes are regulated by the electronic systems</a:t>
            </a:r>
          </a:p>
          <a:p>
            <a:r>
              <a:rPr lang="en-US" dirty="0" smtClean="0"/>
              <a:t>Now </a:t>
            </a:r>
            <a:r>
              <a:rPr lang="en-US" dirty="0" smtClean="0"/>
              <a:t>we are on the stage of </a:t>
            </a:r>
            <a:r>
              <a:rPr lang="en-US" dirty="0" smtClean="0"/>
              <a:t>developing them </a:t>
            </a:r>
            <a:r>
              <a:rPr lang="en-US" dirty="0" smtClean="0"/>
              <a:t>and we are ready to accept the challenge and </a:t>
            </a:r>
            <a:r>
              <a:rPr lang="en-US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our best to improve the civil </a:t>
            </a:r>
            <a:r>
              <a:rPr lang="en-US" dirty="0" smtClean="0"/>
              <a:t>service, </a:t>
            </a:r>
            <a:r>
              <a:rPr lang="en-US" dirty="0" smtClean="0"/>
              <a:t>of course with help the electronic achievements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10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040" y="1883727"/>
            <a:ext cx="9905999" cy="354171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Any questions</a:t>
            </a:r>
          </a:p>
          <a:p>
            <a:r>
              <a:rPr lang="en-US" sz="4800" dirty="0" smtClean="0"/>
              <a:t>Thanks </a:t>
            </a:r>
            <a:r>
              <a:rPr lang="en-US" sz="4800" dirty="0"/>
              <a:t>for your time and attention</a:t>
            </a:r>
            <a:endParaRPr lang="ka-GE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853" y="1365568"/>
            <a:ext cx="1909847" cy="1430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5106" y="2796110"/>
            <a:ext cx="1962009" cy="1305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824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916" y="0"/>
            <a:ext cx="9905998" cy="147857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HR Role and </a:t>
            </a:r>
            <a:r>
              <a:rPr lang="en-US" sz="3000" b="1" dirty="0" smtClean="0"/>
              <a:t>Functions, </a:t>
            </a:r>
            <a:r>
              <a:rPr lang="en-US" sz="3000" b="1" dirty="0" smtClean="0"/>
              <a:t>Determined by the new law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915" y="1256709"/>
            <a:ext cx="9905999" cy="52877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F0"/>
                </a:solidFill>
              </a:rPr>
              <a:t>Role:</a:t>
            </a:r>
          </a:p>
          <a:p>
            <a:r>
              <a:rPr lang="en-US" sz="2800" dirty="0"/>
              <a:t>HRM unit </a:t>
            </a:r>
            <a:r>
              <a:rPr lang="en-US" sz="2800" dirty="0"/>
              <a:t>shall be established in every public institution (it shall be represented by an independent structural unit </a:t>
            </a:r>
            <a:r>
              <a:rPr lang="en-US" sz="2800" dirty="0" smtClean="0"/>
              <a:t>or </a:t>
            </a:r>
            <a:r>
              <a:rPr lang="en-US" sz="2800" dirty="0"/>
              <a:t>an </a:t>
            </a:r>
            <a:r>
              <a:rPr lang="en-US" sz="2800" dirty="0" smtClean="0"/>
              <a:t>officer, carrying </a:t>
            </a:r>
            <a:r>
              <a:rPr lang="en-US" sz="2800" dirty="0"/>
              <a:t>out the respective </a:t>
            </a:r>
            <a:r>
              <a:rPr lang="en-US" sz="2800" dirty="0" smtClean="0"/>
              <a:t>activities</a:t>
            </a:r>
            <a:endParaRPr lang="ka-GE" sz="2800" dirty="0"/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Functions</a:t>
            </a:r>
            <a:r>
              <a:rPr lang="en-US" sz="2800" b="1" dirty="0">
                <a:solidFill>
                  <a:srgbClr val="FFFF00"/>
                </a:solidFill>
              </a:rPr>
              <a:t>: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acilitate </a:t>
            </a:r>
            <a:r>
              <a:rPr lang="en-US" sz="2800" dirty="0"/>
              <a:t>and plan the development of a </a:t>
            </a:r>
            <a:r>
              <a:rPr lang="en-US" sz="2800" dirty="0"/>
              <a:t>HRM </a:t>
            </a:r>
            <a:r>
              <a:rPr lang="en-US" sz="2800" dirty="0"/>
              <a:t>policy of a public </a:t>
            </a:r>
            <a:r>
              <a:rPr lang="en-US" sz="2800" dirty="0" smtClean="0"/>
              <a:t>institution</a:t>
            </a:r>
            <a:endParaRPr lang="en-US" sz="2800" dirty="0"/>
          </a:p>
          <a:p>
            <a:r>
              <a:rPr lang="en-US" sz="2800" dirty="0" smtClean="0"/>
              <a:t>Manage </a:t>
            </a:r>
            <a:r>
              <a:rPr lang="en-US" sz="2800" dirty="0"/>
              <a:t>and administer human </a:t>
            </a:r>
            <a:r>
              <a:rPr lang="en-US" sz="2800" dirty="0" smtClean="0"/>
              <a:t>resources of a public institution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901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26780"/>
            <a:ext cx="9905998" cy="147857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LEPL - Civil Service Bureau of Georgia – Role and Function (in HR field)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05350"/>
            <a:ext cx="9905999" cy="4438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Role:</a:t>
            </a:r>
          </a:p>
          <a:p>
            <a:r>
              <a:rPr lang="en-US" dirty="0" smtClean="0"/>
              <a:t>Cooperate </a:t>
            </a:r>
            <a:r>
              <a:rPr lang="en-US" dirty="0"/>
              <a:t>with and provide methodological assistance to </a:t>
            </a:r>
            <a:r>
              <a:rPr lang="en-US" dirty="0" smtClean="0"/>
              <a:t>HRM units </a:t>
            </a:r>
            <a:r>
              <a:rPr lang="en-US" dirty="0"/>
              <a:t>of public </a:t>
            </a:r>
            <a:r>
              <a:rPr lang="en-US" dirty="0" smtClean="0"/>
              <a:t>institutions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Function: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en-US" dirty="0"/>
              <a:t>M</a:t>
            </a:r>
            <a:r>
              <a:rPr lang="en-US" dirty="0" smtClean="0"/>
              <a:t>aintain </a:t>
            </a:r>
            <a:r>
              <a:rPr lang="en-US" dirty="0"/>
              <a:t>a unified </a:t>
            </a:r>
            <a:r>
              <a:rPr lang="en-US" dirty="0"/>
              <a:t>HRM electronic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Cooperate </a:t>
            </a:r>
            <a:r>
              <a:rPr lang="en-US" dirty="0"/>
              <a:t>with </a:t>
            </a:r>
            <a:r>
              <a:rPr lang="en-US" dirty="0"/>
              <a:t>HRM units </a:t>
            </a:r>
            <a:r>
              <a:rPr lang="en-US" dirty="0"/>
              <a:t>of public institutions in the process of preparation of annual </a:t>
            </a:r>
            <a:r>
              <a:rPr lang="en-US" dirty="0"/>
              <a:t>HRM plans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Head </a:t>
            </a:r>
            <a:r>
              <a:rPr lang="en-US" b="1" dirty="0"/>
              <a:t>of Bureau (in HR field</a:t>
            </a:r>
            <a:r>
              <a:rPr lang="en-US" b="1" dirty="0" smtClean="0"/>
              <a:t>)</a:t>
            </a:r>
            <a:r>
              <a:rPr lang="ka-GE" b="1" dirty="0" smtClean="0"/>
              <a:t>:</a:t>
            </a:r>
            <a:endParaRPr lang="en-US" b="1" dirty="0"/>
          </a:p>
          <a:p>
            <a:r>
              <a:rPr lang="en-US" dirty="0"/>
              <a:t>A</a:t>
            </a:r>
            <a:r>
              <a:rPr lang="en-US" dirty="0" smtClean="0"/>
              <a:t>pprove</a:t>
            </a:r>
            <a:r>
              <a:rPr lang="en-US" dirty="0"/>
              <a:t>, by an individual administrative-legal act, standards for functioning of the unified electronic system </a:t>
            </a:r>
            <a:r>
              <a:rPr lang="en-US" dirty="0" smtClean="0"/>
              <a:t>of </a:t>
            </a:r>
            <a:r>
              <a:rPr lang="en-US" dirty="0"/>
              <a:t>HRM in </a:t>
            </a:r>
            <a:r>
              <a:rPr lang="en-US" dirty="0"/>
              <a:t>public </a:t>
            </a:r>
            <a:r>
              <a:rPr lang="en-US" dirty="0" smtClean="0"/>
              <a:t>service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4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149531"/>
          </a:xfrm>
        </p:spPr>
        <p:txBody>
          <a:bodyPr/>
          <a:lstStyle/>
          <a:p>
            <a:r>
              <a:rPr lang="en-US" b="1" dirty="0" smtClean="0"/>
              <a:t>HRM Cycle and The New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011138"/>
            <a:ext cx="9905999" cy="5742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FF00"/>
                </a:solidFill>
              </a:rPr>
              <a:t>Each process of </a:t>
            </a:r>
            <a:r>
              <a:rPr lang="en-US" sz="2200" b="1" dirty="0" smtClean="0">
                <a:solidFill>
                  <a:srgbClr val="FFFF00"/>
                </a:solidFill>
              </a:rPr>
              <a:t>HRM </a:t>
            </a:r>
            <a:r>
              <a:rPr lang="en-US" sz="2200" b="1" dirty="0" smtClean="0">
                <a:solidFill>
                  <a:srgbClr val="FFFF00"/>
                </a:solidFill>
              </a:rPr>
              <a:t>cycle is regulated by the new civil service law:</a:t>
            </a:r>
          </a:p>
          <a:p>
            <a:r>
              <a:rPr lang="en-US" sz="2200" dirty="0" smtClean="0"/>
              <a:t>Recruitment</a:t>
            </a:r>
          </a:p>
          <a:p>
            <a:r>
              <a:rPr lang="en-US" sz="2200" dirty="0" smtClean="0"/>
              <a:t>Managing the Career of Civil Servant</a:t>
            </a:r>
          </a:p>
          <a:p>
            <a:r>
              <a:rPr lang="en-US" sz="2200" dirty="0" smtClean="0"/>
              <a:t>Evaluation of Civil Servant</a:t>
            </a:r>
          </a:p>
          <a:p>
            <a:r>
              <a:rPr lang="en-US" sz="2200" dirty="0" smtClean="0"/>
              <a:t>Professional Development of Civil Servant</a:t>
            </a:r>
          </a:p>
          <a:p>
            <a:r>
              <a:rPr lang="en-US" sz="2200" dirty="0" smtClean="0"/>
              <a:t>Incentives of Civil Servant</a:t>
            </a:r>
          </a:p>
          <a:p>
            <a:r>
              <a:rPr lang="en-US" sz="2200" dirty="0" smtClean="0"/>
              <a:t>Business trip and leave (also, the leave for the purpose of professional development)</a:t>
            </a:r>
          </a:p>
          <a:p>
            <a:r>
              <a:rPr lang="en-US" sz="2200" dirty="0"/>
              <a:t>Disciplinary </a:t>
            </a:r>
            <a:r>
              <a:rPr lang="en-US" sz="2200" dirty="0" smtClean="0"/>
              <a:t>Liability</a:t>
            </a:r>
          </a:p>
          <a:p>
            <a:r>
              <a:rPr lang="en-US" sz="2200" dirty="0" err="1"/>
              <a:t>Reorganisation</a:t>
            </a:r>
            <a:r>
              <a:rPr lang="en-US" sz="2200" dirty="0"/>
              <a:t>, liquidation or merger of a public institution with another public </a:t>
            </a:r>
            <a:r>
              <a:rPr lang="en-US" sz="2200" dirty="0" smtClean="0"/>
              <a:t>institution (Reserve, Mobility)</a:t>
            </a:r>
          </a:p>
          <a:p>
            <a:r>
              <a:rPr lang="en-US" sz="2200" b="1" dirty="0"/>
              <a:t> </a:t>
            </a:r>
            <a:r>
              <a:rPr lang="en-US" sz="2200" dirty="0"/>
              <a:t>Dismissal of </a:t>
            </a:r>
            <a:r>
              <a:rPr lang="en-US" sz="2200" dirty="0" smtClean="0"/>
              <a:t>Officers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537" y="2097088"/>
            <a:ext cx="2171700" cy="2105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0549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Electronic Programs supporting HRM Processe</a:t>
            </a:r>
            <a:r>
              <a:rPr lang="en-US" sz="3200" b="1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EHRMS</a:t>
            </a:r>
          </a:p>
          <a:p>
            <a:r>
              <a:rPr lang="en-US" sz="3600" dirty="0" smtClean="0"/>
              <a:t>Hr.gov.ge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371" y="1918062"/>
            <a:ext cx="3749040" cy="3579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32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57261"/>
            <a:ext cx="10275524" cy="1478570"/>
          </a:xfrm>
        </p:spPr>
        <p:txBody>
          <a:bodyPr>
            <a:normAutofit/>
          </a:bodyPr>
          <a:lstStyle/>
          <a:p>
            <a:r>
              <a:rPr lang="en-US" sz="3000" b="1" dirty="0"/>
              <a:t>EHRMS</a:t>
            </a:r>
            <a:r>
              <a:rPr lang="ka-GE" sz="3000" b="1" dirty="0"/>
              <a:t> </a:t>
            </a:r>
            <a:r>
              <a:rPr lang="ka-GE" sz="3000" b="1" dirty="0" smtClean="0"/>
              <a:t>– </a:t>
            </a:r>
            <a:r>
              <a:rPr lang="en-US" sz="3000" b="1" dirty="0" smtClean="0"/>
              <a:t>N</a:t>
            </a:r>
            <a:r>
              <a:rPr lang="en-US" sz="3000" b="1" dirty="0" smtClean="0"/>
              <a:t>ationwide</a:t>
            </a:r>
            <a:r>
              <a:rPr lang="ka-GE" sz="3000" b="1" dirty="0" smtClean="0"/>
              <a:t> </a:t>
            </a:r>
            <a:r>
              <a:rPr lang="en-US" sz="3000" b="1" dirty="0" smtClean="0"/>
              <a:t>Database</a:t>
            </a:r>
            <a:r>
              <a:rPr lang="ka-GE" sz="3000" b="1" dirty="0" smtClean="0"/>
              <a:t> - </a:t>
            </a:r>
            <a:r>
              <a:rPr lang="en-US" sz="3000" b="1" dirty="0"/>
              <a:t>Automated </a:t>
            </a:r>
            <a:r>
              <a:rPr lang="en-US" sz="3000" b="1" dirty="0" smtClean="0"/>
              <a:t>HRM system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37360"/>
            <a:ext cx="10079581" cy="459812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HRM System </a:t>
            </a:r>
            <a:r>
              <a:rPr lang="en-US" dirty="0"/>
              <a:t>is the nationwide database for human resources employed in the public </a:t>
            </a:r>
            <a:r>
              <a:rPr lang="en-US" dirty="0" smtClean="0"/>
              <a:t>sector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system provides electronic management of human resources in accordance with the existing policies and </a:t>
            </a:r>
            <a:r>
              <a:rPr lang="en-US" dirty="0" smtClean="0"/>
              <a:t>standards</a:t>
            </a:r>
            <a:endParaRPr lang="en-US" dirty="0" smtClean="0"/>
          </a:p>
          <a:p>
            <a:r>
              <a:rPr lang="en-US" dirty="0"/>
              <a:t>Each of the public institution has it’s own sub-users and can manage the program </a:t>
            </a:r>
            <a:r>
              <a:rPr lang="en-US" dirty="0" smtClean="0"/>
              <a:t>themselves</a:t>
            </a:r>
            <a:endParaRPr lang="en-US" dirty="0" smtClean="0"/>
          </a:p>
          <a:p>
            <a:pPr lvl="0"/>
            <a:r>
              <a:rPr lang="en-US" dirty="0" smtClean="0"/>
              <a:t>Public </a:t>
            </a:r>
            <a:r>
              <a:rPr lang="en-US" dirty="0"/>
              <a:t>agencies have an obligation to </a:t>
            </a:r>
            <a:r>
              <a:rPr lang="en-US" dirty="0" smtClean="0"/>
              <a:t>fill </a:t>
            </a:r>
            <a:r>
              <a:rPr lang="en-US" dirty="0"/>
              <a:t>complete information </a:t>
            </a:r>
            <a:r>
              <a:rPr lang="en-US" dirty="0" smtClean="0"/>
              <a:t>about </a:t>
            </a:r>
            <a:r>
              <a:rPr lang="en-US" dirty="0" smtClean="0"/>
              <a:t>the </a:t>
            </a:r>
            <a:r>
              <a:rPr lang="en-US" dirty="0"/>
              <a:t>persons employed in their </a:t>
            </a:r>
            <a:r>
              <a:rPr lang="en-US" dirty="0" smtClean="0"/>
              <a:t>institution (such as, work experience, education, publications</a:t>
            </a:r>
            <a:r>
              <a:rPr lang="ka-GE" dirty="0" smtClean="0"/>
              <a:t> </a:t>
            </a:r>
            <a:r>
              <a:rPr lang="en-US" dirty="0" smtClean="0"/>
              <a:t>and etc.)</a:t>
            </a:r>
            <a:endParaRPr lang="en-US" dirty="0" smtClean="0"/>
          </a:p>
          <a:p>
            <a:pPr lvl="0"/>
            <a:r>
              <a:rPr lang="en-US" dirty="0" smtClean="0"/>
              <a:t>The</a:t>
            </a:r>
            <a:r>
              <a:rPr lang="ka-GE" dirty="0" smtClean="0"/>
              <a:t> </a:t>
            </a:r>
            <a:r>
              <a:rPr lang="en-US" dirty="0" smtClean="0"/>
              <a:t>filled information is </a:t>
            </a:r>
            <a:r>
              <a:rPr lang="en-US" dirty="0"/>
              <a:t>used by both the Bureau and the public institution </a:t>
            </a:r>
            <a:r>
              <a:rPr lang="en-US" dirty="0" smtClean="0"/>
              <a:t>for </a:t>
            </a:r>
            <a:r>
              <a:rPr lang="en-US" dirty="0"/>
              <a:t>the efficiency and effectiveness of the HRM processes, as well as for statistics and planning of further </a:t>
            </a:r>
            <a:r>
              <a:rPr lang="en-US" dirty="0" smtClean="0"/>
              <a:t>activities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7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-308945"/>
            <a:ext cx="9905998" cy="1478570"/>
          </a:xfrm>
        </p:spPr>
        <p:txBody>
          <a:bodyPr/>
          <a:lstStyle/>
          <a:p>
            <a:r>
              <a:rPr lang="en-US" b="1" dirty="0" smtClean="0"/>
              <a:t>EHRMS – Statistical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809896"/>
            <a:ext cx="10575970" cy="5930538"/>
          </a:xfrm>
        </p:spPr>
        <p:txBody>
          <a:bodyPr>
            <a:noAutofit/>
          </a:bodyPr>
          <a:lstStyle/>
          <a:p>
            <a:pPr lvl="0"/>
            <a:r>
              <a:rPr lang="en-US" sz="1700" dirty="0" smtClean="0"/>
              <a:t>EHRMS system is implemented in more than </a:t>
            </a:r>
            <a:r>
              <a:rPr lang="en-US" sz="1700" b="1" dirty="0" smtClean="0">
                <a:solidFill>
                  <a:srgbClr val="FFFF00"/>
                </a:solidFill>
              </a:rPr>
              <a:t>400 </a:t>
            </a:r>
            <a:r>
              <a:rPr lang="en-US" sz="1700" dirty="0" smtClean="0"/>
              <a:t>public organization and contains more than </a:t>
            </a:r>
            <a:r>
              <a:rPr lang="en-US" sz="1700" b="1" dirty="0" smtClean="0">
                <a:solidFill>
                  <a:srgbClr val="FFFF00"/>
                </a:solidFill>
              </a:rPr>
              <a:t>60000</a:t>
            </a:r>
            <a:r>
              <a:rPr lang="en-US" sz="1700" dirty="0" smtClean="0"/>
              <a:t> personal cards of civil servants</a:t>
            </a:r>
          </a:p>
          <a:p>
            <a:pPr lvl="0"/>
            <a:r>
              <a:rPr lang="en-US" sz="1700" dirty="0" smtClean="0"/>
              <a:t>The system is simple, flexible and user-friendly</a:t>
            </a:r>
            <a:endParaRPr lang="ka-GE" sz="1700" dirty="0" smtClean="0"/>
          </a:p>
          <a:p>
            <a:pPr lvl="0"/>
            <a:r>
              <a:rPr lang="en-US" sz="1700" dirty="0" smtClean="0"/>
              <a:t>It currently provides the key functions of automatic personnel management. Among them is very strong tool of statistical reporting generation</a:t>
            </a:r>
            <a:endParaRPr lang="ka-GE" sz="1700" dirty="0" smtClean="0"/>
          </a:p>
          <a:p>
            <a:pPr marL="0" lvl="0" indent="0">
              <a:buNone/>
            </a:pPr>
            <a:r>
              <a:rPr lang="en-US" sz="1700" b="1" dirty="0" smtClean="0">
                <a:solidFill>
                  <a:srgbClr val="FFFF00"/>
                </a:solidFill>
              </a:rPr>
              <a:t>Reporting tool includes several thematic components: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/>
              <a:t>Employee (appointment/dismissal, professional needs, and so </a:t>
            </a:r>
            <a:r>
              <a:rPr lang="en-US" sz="1700" dirty="0" smtClean="0"/>
              <a:t>on</a:t>
            </a:r>
            <a:r>
              <a:rPr lang="en-US" sz="1700" dirty="0"/>
              <a:t>)</a:t>
            </a:r>
            <a:endParaRPr lang="en-US" sz="17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700" dirty="0" smtClean="0"/>
              <a:t>Structure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700" dirty="0" smtClean="0"/>
              <a:t>Attendance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700" dirty="0" smtClean="0"/>
              <a:t>Vacation/Business Trips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700" dirty="0" smtClean="0"/>
              <a:t>Professional Development Planning</a:t>
            </a:r>
          </a:p>
          <a:p>
            <a:r>
              <a:rPr lang="en-US" sz="1700" dirty="0" smtClean="0"/>
              <a:t>All reports are created upon the needs of the Civil Service Bureau and system consumers</a:t>
            </a:r>
          </a:p>
          <a:p>
            <a:r>
              <a:rPr lang="en-US" sz="1700" dirty="0" smtClean="0"/>
              <a:t>Reporting tool has different format support: word, excel, pdf. </a:t>
            </a:r>
          </a:p>
          <a:p>
            <a:r>
              <a:rPr lang="en-US" sz="1700" dirty="0" smtClean="0"/>
              <a:t>There is also possible to generate reports by the specific filters: territory (region, city) or position type and etc.</a:t>
            </a:r>
          </a:p>
          <a:p>
            <a:pPr lvl="0"/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5233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64" y="461764"/>
            <a:ext cx="10920548" cy="1478570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Software </a:t>
            </a:r>
            <a:r>
              <a:rPr lang="en-US" sz="2600" b="1" dirty="0"/>
              <a:t>capabilities in employee reserve and mobility processes</a:t>
            </a:r>
            <a:endParaRPr lang="ka-GE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349" y="1779223"/>
            <a:ext cx="9905999" cy="4308067"/>
          </a:xfrm>
        </p:spPr>
        <p:txBody>
          <a:bodyPr/>
          <a:lstStyle/>
          <a:p>
            <a:r>
              <a:rPr lang="en-US" dirty="0"/>
              <a:t>The Civil Service Bureau manages the bases of vacancies across public agencies and also the civil servants' reserve </a:t>
            </a:r>
            <a:r>
              <a:rPr lang="en-US" dirty="0" smtClean="0"/>
              <a:t>bases</a:t>
            </a:r>
            <a:endParaRPr lang="ka-GE" dirty="0" smtClean="0"/>
          </a:p>
          <a:p>
            <a:r>
              <a:rPr lang="en-US" dirty="0"/>
              <a:t>In this regard, </a:t>
            </a:r>
            <a:r>
              <a:rPr lang="en-US" dirty="0" smtClean="0"/>
              <a:t>Bureau</a:t>
            </a:r>
            <a:r>
              <a:rPr lang="en-US" dirty="0" smtClean="0"/>
              <a:t> </a:t>
            </a:r>
            <a:r>
              <a:rPr lang="en-US" dirty="0"/>
              <a:t>cooperates closely with the relevant public </a:t>
            </a:r>
            <a:r>
              <a:rPr lang="en-US" dirty="0" smtClean="0"/>
              <a:t>authorities, </a:t>
            </a:r>
            <a:r>
              <a:rPr lang="en-US" dirty="0"/>
              <a:t>upon </a:t>
            </a:r>
            <a:r>
              <a:rPr lang="en-US" dirty="0" smtClean="0"/>
              <a:t>request</a:t>
            </a:r>
            <a:endParaRPr lang="ka-GE" dirty="0" smtClean="0"/>
          </a:p>
          <a:p>
            <a:r>
              <a:rPr lang="en-US" dirty="0"/>
              <a:t>With this function, the Bureau promotes the process of hiring redundant employees, develops the principle of a unified civil service and adopts a uniform </a:t>
            </a:r>
            <a:r>
              <a:rPr lang="en-US" dirty="0" smtClean="0"/>
              <a:t>approach</a:t>
            </a:r>
            <a:r>
              <a:rPr lang="ka-GE" dirty="0" smtClean="0"/>
              <a:t>, </a:t>
            </a:r>
            <a:r>
              <a:rPr lang="en-US" dirty="0"/>
              <a:t>across the civil </a:t>
            </a:r>
            <a:r>
              <a:rPr lang="en-US" dirty="0" smtClean="0"/>
              <a:t>service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40147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667</TotalTime>
  <Words>1805</Words>
  <Application>Microsoft Office PowerPoint</Application>
  <PresentationFormat>Widescreen</PresentationFormat>
  <Paragraphs>149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Sylfaen</vt:lpstr>
      <vt:lpstr>Times New Roman</vt:lpstr>
      <vt:lpstr>Trebuchet MS</vt:lpstr>
      <vt:lpstr>Tw Cen MT</vt:lpstr>
      <vt:lpstr>Wingdings</vt:lpstr>
      <vt:lpstr>Circuit</vt:lpstr>
      <vt:lpstr>Human Resources Management Systems  in Georgian Civil Service</vt:lpstr>
      <vt:lpstr>Introduction</vt:lpstr>
      <vt:lpstr>HR Role and Functions, Determined by the new law</vt:lpstr>
      <vt:lpstr>LEPL - Civil Service Bureau of Georgia – Role and Function (in HR field)</vt:lpstr>
      <vt:lpstr>HRM Cycle and The New Law</vt:lpstr>
      <vt:lpstr>Electronic Programs supporting HRM Processes</vt:lpstr>
      <vt:lpstr>EHRMS – Nationwide Database - Automated HRM system</vt:lpstr>
      <vt:lpstr>EHRMS – Statistical Reports</vt:lpstr>
      <vt:lpstr>Software capabilities in employee reserve and mobility processes</vt:lpstr>
      <vt:lpstr>Challenge – More statistical data and more flexible HRM Modules</vt:lpstr>
      <vt:lpstr>HR.GOV.GE – System used for Selection in Civil Service</vt:lpstr>
      <vt:lpstr>HR.GOV.GE – From the Institution side</vt:lpstr>
      <vt:lpstr>HR.GOV.GE – From the Citizen side</vt:lpstr>
      <vt:lpstr>HR.GOV.GE – From Admin Side</vt:lpstr>
      <vt:lpstr>HR.GOV.GE - Internship vacancies</vt:lpstr>
      <vt:lpstr>Challenge – connection with EHRMS</vt:lpstr>
      <vt:lpstr>Stajireba.gov.ge – Internship State Program</vt:lpstr>
      <vt:lpstr>Internship system</vt:lpstr>
      <vt:lpstr>Internship program statistics</vt:lpstr>
      <vt:lpstr>Challenge - Stajireba.gov.ge</vt:lpstr>
      <vt:lpstr>ReSUME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User</dc:creator>
  <cp:lastModifiedBy>User</cp:lastModifiedBy>
  <cp:revision>60</cp:revision>
  <dcterms:created xsi:type="dcterms:W3CDTF">2019-11-24T19:22:45Z</dcterms:created>
  <dcterms:modified xsi:type="dcterms:W3CDTF">2019-11-27T18:41:14Z</dcterms:modified>
</cp:coreProperties>
</file>