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4" r:id="rId10"/>
    <p:sldId id="266" r:id="rId11"/>
    <p:sldId id="261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ll-store\PAO\&#1057;&#1077;&#1082;&#1090;&#1086;&#1088;%20&#1082;&#1086;&#1086;&#1088;&#1076;&#1080;&#1085;&#1072;&#1094;&#1110;&#1111;%20TWINNING\Monitoring\Project%20Status\2018\May\&#1043;&#1088;&#1072;&#1092;&#1110;&#1082;&#1080;\ENG\Cycles%2004.05.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24376850610575"/>
          <c:y val="9.21171187405843E-2"/>
          <c:w val="0.84306296511021817"/>
          <c:h val="0.81576576251883137"/>
        </c:manualLayout>
      </c:layout>
      <c:pie3DChart>
        <c:varyColors val="1"/>
        <c:ser>
          <c:idx val="0"/>
          <c:order val="0"/>
          <c:explosion val="2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  <c:explosion val="0"/>
            <c:spPr>
              <a:solidFill>
                <a:schemeClr val="accent1"/>
              </a:soli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8.9824823771476117E-2"/>
                  <c:y val="-1.2012684908486665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i="0" u="none" strike="noStrike" baseline="0">
                        <a:effectLst/>
                      </a:rPr>
                      <a:t>Call for Proposals phase </a:t>
                    </a:r>
                    <a:r>
                      <a:rPr lang="en-US" sz="1200">
                        <a:latin typeface="Cambria"/>
                      </a:rPr>
                      <a:t>―</a:t>
                    </a:r>
                    <a:r>
                      <a:rPr lang="ru-RU" sz="1200" b="1">
                        <a:latin typeface="Cambria"/>
                      </a:rPr>
                      <a:t> </a:t>
                    </a:r>
                    <a:r>
                      <a:rPr lang="en-US" sz="1200" b="1">
                        <a:latin typeface="Cambria"/>
                      </a:rPr>
                      <a:t>1</a:t>
                    </a:r>
                    <a:endParaRPr lang="en-US" b="1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layout>
                <c:manualLayout>
                  <c:x val="-0.15487607565520181"/>
                  <c:y val="0.1345123668872689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</a:defRPr>
                    </a:pPr>
                    <a:r>
                      <a:rPr lang="en-US" sz="1400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400" b="0" i="0" u="none" strike="noStrike" baseline="0" dirty="0">
                        <a:effectLst/>
                      </a:rPr>
                      <a:t>Twinning Fiche phase</a:t>
                    </a:r>
                    <a:r>
                      <a:rPr lang="ru-RU" sz="1400" b="0" i="0" u="none" strike="noStrike" baseline="0" dirty="0">
                        <a:effectLst/>
                      </a:rPr>
                      <a:t> </a:t>
                    </a:r>
                    <a:r>
                      <a:rPr lang="en-US" sz="1400" b="0" i="0" u="none" strike="noStrike" baseline="0" dirty="0">
                        <a:solidFill>
                          <a:schemeClr val="bg1"/>
                        </a:solidFill>
                        <a:effectLst/>
                      </a:rPr>
                      <a:t>―</a:t>
                    </a:r>
                    <a:r>
                      <a:rPr lang="ru-RU" sz="1400" b="0" i="0" u="none" strike="noStrike" baseline="0" dirty="0">
                        <a:solidFill>
                          <a:schemeClr val="bg1"/>
                        </a:solidFill>
                        <a:effectLst/>
                      </a:rPr>
                      <a:t>  </a:t>
                    </a:r>
                    <a:r>
                      <a:rPr lang="en-US" sz="1400" b="1" i="0" u="none" strike="noStrike" baseline="0" dirty="0">
                        <a:solidFill>
                          <a:schemeClr val="bg1"/>
                        </a:solidFill>
                        <a:effectLst/>
                      </a:rPr>
                      <a:t>9</a:t>
                    </a:r>
                    <a:endParaRPr lang="en-US" sz="1400" b="1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6692709217530396"/>
                  <c:y val="2.4294840020263889E-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</a:defRPr>
                    </a:pPr>
                    <a:r>
                      <a:rPr lang="en-US" sz="1400" b="0" i="0" u="none" strike="noStrike" baseline="0" dirty="0">
                        <a:effectLst/>
                      </a:rPr>
                      <a:t>Implementation phase</a:t>
                    </a:r>
                    <a:r>
                      <a:rPr lang="ru-RU" sz="1400" b="0" i="0" u="none" strike="noStrike" baseline="0" dirty="0">
                        <a:effectLst/>
                      </a:rPr>
                      <a:t> </a:t>
                    </a:r>
                    <a:r>
                      <a:rPr lang="en-US" sz="1400" b="0" i="0" u="none" strike="noStrike" baseline="0" dirty="0">
                        <a:solidFill>
                          <a:schemeClr val="bg1"/>
                        </a:solidFill>
                        <a:effectLst/>
                      </a:rPr>
                      <a:t>―</a:t>
                    </a:r>
                    <a:r>
                      <a:rPr lang="ru-RU" sz="1400" b="0" i="0" u="none" strike="noStrike" baseline="0" dirty="0">
                        <a:solidFill>
                          <a:schemeClr val="bg1"/>
                        </a:solidFill>
                        <a:effectLst/>
                      </a:rPr>
                      <a:t> </a:t>
                    </a:r>
                    <a:r>
                      <a:rPr lang="en-US" sz="1400" b="1" dirty="0">
                        <a:solidFill>
                          <a:schemeClr val="bg1"/>
                        </a:solidFill>
                      </a:rPr>
                      <a:t>10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30478187774061044"/>
                  <c:y val="-6.5781118818148271E-2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sz="1400">
                        <a:solidFill>
                          <a:schemeClr val="bg1"/>
                        </a:solidFill>
                      </a:rPr>
                      <a:t>Completed Twinning</a:t>
                    </a:r>
                    <a:r>
                      <a:rPr lang="uk-UA" sz="140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400">
                        <a:solidFill>
                          <a:schemeClr val="bg1"/>
                        </a:solidFill>
                      </a:rPr>
                      <a:t> Projects</a:t>
                    </a:r>
                    <a:r>
                      <a:rPr lang="uk-UA" sz="1400">
                        <a:solidFill>
                          <a:schemeClr val="bg1"/>
                        </a:solidFill>
                      </a:rPr>
                      <a:t>-</a:t>
                    </a:r>
                    <a:r>
                      <a:rPr lang="uk-UA" sz="1400" baseline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400" b="1">
                        <a:solidFill>
                          <a:schemeClr val="bg1"/>
                        </a:solidFill>
                      </a:rPr>
                      <a:t>43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'Graph Twinning cycles'!$A$1:$A$6</c:f>
              <c:strCache>
                <c:ptCount val="6"/>
                <c:pt idx="0">
                  <c:v>Identification</c:v>
                </c:pt>
                <c:pt idx="1">
                  <c:v>Call for Proposals phase </c:v>
                </c:pt>
                <c:pt idx="2">
                  <c:v>Contract Preparation phase </c:v>
                </c:pt>
                <c:pt idx="3">
                  <c:v>Twinning Fiche phase </c:v>
                </c:pt>
                <c:pt idx="4">
                  <c:v>Implementation phase </c:v>
                </c:pt>
                <c:pt idx="5">
                  <c:v>Completed Twinning Projects</c:v>
                </c:pt>
              </c:strCache>
            </c:strRef>
          </c:cat>
          <c:val>
            <c:numRef>
              <c:f>'Graph Twinning cycles'!$B$1:$B$6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9</c:v>
                </c:pt>
                <c:pt idx="4">
                  <c:v>10</c:v>
                </c:pt>
                <c:pt idx="5">
                  <c:v>43</c:v>
                </c:pt>
              </c:numCache>
            </c:numRef>
          </c:val>
        </c:ser>
        <c:ser>
          <c:idx val="1"/>
          <c:order val="1"/>
          <c:tx>
            <c:v>Завершені проекти</c:v>
          </c:tx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'Graph Twinning cycles'!$A$1:$A$6</c:f>
              <c:strCache>
                <c:ptCount val="6"/>
                <c:pt idx="0">
                  <c:v>Identification</c:v>
                </c:pt>
                <c:pt idx="1">
                  <c:v>Call for Proposals phase </c:v>
                </c:pt>
                <c:pt idx="2">
                  <c:v>Contract Preparation phase </c:v>
                </c:pt>
                <c:pt idx="3">
                  <c:v>Twinning Fiche phase </c:v>
                </c:pt>
                <c:pt idx="4">
                  <c:v>Implementation phase </c:v>
                </c:pt>
                <c:pt idx="5">
                  <c:v>Completed Twinning Projects</c:v>
                </c:pt>
              </c:strCache>
            </c:strRef>
          </c:cat>
          <c:val>
            <c:numLit>
              <c:formatCode>General</c:formatCode>
              <c:ptCount val="1"/>
              <c:pt idx="0">
                <c:v>41</c:v>
              </c:pt>
            </c:numLit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B8BC0-5AE9-461A-B880-231808D0AFF6}" type="datetimeFigureOut">
              <a:rPr lang="uk-UA" smtClean="0"/>
              <a:t>16.05.2018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4240-58C8-45FE-97C4-64CD5B3F9BE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028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B8BC0-5AE9-461A-B880-231808D0AFF6}" type="datetimeFigureOut">
              <a:rPr lang="uk-UA" smtClean="0"/>
              <a:t>16.05.2018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4240-58C8-45FE-97C4-64CD5B3F9BE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625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B8BC0-5AE9-461A-B880-231808D0AFF6}" type="datetimeFigureOut">
              <a:rPr lang="uk-UA" smtClean="0"/>
              <a:t>16.05.2018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4240-58C8-45FE-97C4-64CD5B3F9BE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0460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B8BC0-5AE9-461A-B880-231808D0AFF6}" type="datetimeFigureOut">
              <a:rPr lang="uk-UA" smtClean="0"/>
              <a:t>16.05.2018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4240-58C8-45FE-97C4-64CD5B3F9BE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674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B8BC0-5AE9-461A-B880-231808D0AFF6}" type="datetimeFigureOut">
              <a:rPr lang="uk-UA" smtClean="0"/>
              <a:t>16.05.2018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4240-58C8-45FE-97C4-64CD5B3F9BE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7204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B8BC0-5AE9-461A-B880-231808D0AFF6}" type="datetimeFigureOut">
              <a:rPr lang="uk-UA" smtClean="0"/>
              <a:t>16.05.2018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4240-58C8-45FE-97C4-64CD5B3F9BE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8229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B8BC0-5AE9-461A-B880-231808D0AFF6}" type="datetimeFigureOut">
              <a:rPr lang="uk-UA" smtClean="0"/>
              <a:t>16.05.2018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4240-58C8-45FE-97C4-64CD5B3F9BE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425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B8BC0-5AE9-461A-B880-231808D0AFF6}" type="datetimeFigureOut">
              <a:rPr lang="uk-UA" smtClean="0"/>
              <a:t>16.05.2018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4240-58C8-45FE-97C4-64CD5B3F9BE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0166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B8BC0-5AE9-461A-B880-231808D0AFF6}" type="datetimeFigureOut">
              <a:rPr lang="uk-UA" smtClean="0"/>
              <a:t>16.05.2018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4240-58C8-45FE-97C4-64CD5B3F9BE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1458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B8BC0-5AE9-461A-B880-231808D0AFF6}" type="datetimeFigureOut">
              <a:rPr lang="uk-UA" smtClean="0"/>
              <a:t>16.05.2018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4240-58C8-45FE-97C4-64CD5B3F9BE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4475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B8BC0-5AE9-461A-B880-231808D0AFF6}" type="datetimeFigureOut">
              <a:rPr lang="uk-UA" smtClean="0"/>
              <a:t>16.05.2018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4240-58C8-45FE-97C4-64CD5B3F9BE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503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B8BC0-5AE9-461A-B880-231808D0AFF6}" type="datetimeFigureOut">
              <a:rPr lang="uk-UA" smtClean="0"/>
              <a:t>16.05.2018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F4240-58C8-45FE-97C4-64CD5B3F9BE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866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ena.rachynska\Downloads\Вказівник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" r="4569"/>
          <a:stretch/>
        </p:blipFill>
        <p:spPr bwMode="auto">
          <a:xfrm>
            <a:off x="0" y="-27384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 txBox="1">
            <a:spLocks noGrp="1"/>
          </p:cNvSpPr>
          <p:nvPr>
            <p:ph type="ctrTitle"/>
          </p:nvPr>
        </p:nvSpPr>
        <p:spPr>
          <a:xfrm>
            <a:off x="492125" y="2348880"/>
            <a:ext cx="81535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Experience of European Institution Building Instruments Twinning, TAIEX Implementation and SIGMA Programme Realization in Ukraine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755577" y="3429000"/>
            <a:ext cx="7935202" cy="18722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71888" algn="r">
              <a:spcBef>
                <a:spcPts val="0"/>
              </a:spcBef>
              <a:buClr>
                <a:schemeClr val="accent3"/>
              </a:buClr>
              <a:defRPr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Maryna Kanavets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,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pPr marL="3671888" algn="r">
              <a:spcBef>
                <a:spcPts val="0"/>
              </a:spcBef>
              <a:buClr>
                <a:schemeClr val="accent3"/>
              </a:buClr>
              <a:defRPr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Director of the Center for Adaptation </a:t>
            </a:r>
            <a:b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of the Civil Service to the Standards </a:t>
            </a:r>
            <a:b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of the European Union/</a:t>
            </a:r>
          </a:p>
          <a:p>
            <a:pPr marL="3671888" algn="r">
              <a:spcBef>
                <a:spcPts val="0"/>
              </a:spcBef>
              <a:buClr>
                <a:schemeClr val="accent3"/>
              </a:buClr>
              <a:defRPr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Director of the PAO</a:t>
            </a:r>
            <a:endParaRPr lang="uk-UA" sz="16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27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ena.rachynska\Downloads\Для презентації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" r="4058"/>
          <a:stretch/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3588" y="1026309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Official Web-Site of the Center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8" name="Picture 4" descr="T:\Сектор координації TAIEX\TAIEX 2015-2018\5. Заходи TAIEX\2018\Заходи в Україні\17-18 травня_місія\Виступ\hp-computer-on-off-56a6f9e85f9b58b7d0e5cc8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98515"/>
            <a:ext cx="7003516" cy="438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4"/>
          <a:stretch>
            <a:fillRect/>
          </a:stretch>
        </p:blipFill>
        <p:spPr>
          <a:xfrm>
            <a:off x="2467344" y="1988840"/>
            <a:ext cx="4185406" cy="2605836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5"/>
          <a:stretch>
            <a:fillRect/>
          </a:stretch>
        </p:blipFill>
        <p:spPr>
          <a:xfrm>
            <a:off x="4156943" y="2825839"/>
            <a:ext cx="2495807" cy="183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2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ena.rachynska\Downloads\Для презентації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" r="4058"/>
          <a:stretch/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 bwMode="auto">
          <a:xfrm>
            <a:off x="1929691" y="880666"/>
            <a:ext cx="5473278" cy="5041900"/>
          </a:xfrm>
          <a:prstGeom prst="rect">
            <a:avLst/>
          </a:prstGeom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491880" y="2132112"/>
            <a:ext cx="2677335" cy="271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200"/>
              </a:spcAft>
            </a:pPr>
            <a:r>
              <a:rPr lang="en-US" altLang="uk-UA" sz="1600" b="1" i="1" dirty="0" smtClean="0">
                <a:latin typeface="Century Gothic" pitchFamily="34" charset="0"/>
                <a:cs typeface="Arial" charset="0"/>
              </a:rPr>
              <a:t>Center for Adaptation </a:t>
            </a:r>
            <a:br>
              <a:rPr lang="en-US" altLang="uk-UA" sz="1600" b="1" i="1" dirty="0" smtClean="0">
                <a:latin typeface="Century Gothic" pitchFamily="34" charset="0"/>
                <a:cs typeface="Arial" charset="0"/>
              </a:rPr>
            </a:br>
            <a:r>
              <a:rPr lang="en-US" altLang="uk-UA" sz="1600" b="1" i="1" dirty="0" smtClean="0">
                <a:latin typeface="Century Gothic" pitchFamily="34" charset="0"/>
                <a:cs typeface="Arial" charset="0"/>
              </a:rPr>
              <a:t>of the Civil Service </a:t>
            </a:r>
            <a:br>
              <a:rPr lang="en-US" altLang="uk-UA" sz="1600" b="1" i="1" dirty="0" smtClean="0">
                <a:latin typeface="Century Gothic" pitchFamily="34" charset="0"/>
                <a:cs typeface="Arial" charset="0"/>
              </a:rPr>
            </a:br>
            <a:r>
              <a:rPr lang="en-US" altLang="uk-UA" sz="1600" b="1" i="1" dirty="0" smtClean="0">
                <a:latin typeface="Century Gothic" pitchFamily="34" charset="0"/>
                <a:cs typeface="Arial" charset="0"/>
              </a:rPr>
              <a:t>to the Standards </a:t>
            </a:r>
            <a:br>
              <a:rPr lang="en-US" altLang="uk-UA" sz="1600" b="1" i="1" dirty="0" smtClean="0">
                <a:latin typeface="Century Gothic" pitchFamily="34" charset="0"/>
                <a:cs typeface="Arial" charset="0"/>
              </a:rPr>
            </a:br>
            <a:r>
              <a:rPr lang="en-US" altLang="uk-UA" sz="1600" b="1" i="1" dirty="0" smtClean="0">
                <a:latin typeface="Century Gothic" pitchFamily="34" charset="0"/>
                <a:cs typeface="Arial" charset="0"/>
              </a:rPr>
              <a:t>of the European Union</a:t>
            </a:r>
            <a:endParaRPr lang="uk-UA" altLang="uk-UA" sz="1600" b="1" i="1" dirty="0">
              <a:latin typeface="Century Gothic" pitchFamily="34" charset="0"/>
              <a:cs typeface="Arial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uk-UA" sz="1600" b="1" i="1" dirty="0" err="1" smtClean="0">
                <a:latin typeface="Century Gothic" pitchFamily="34" charset="0"/>
                <a:cs typeface="Arial" charset="0"/>
              </a:rPr>
              <a:t>tel</a:t>
            </a:r>
            <a:r>
              <a:rPr lang="uk-UA" altLang="uk-UA" sz="1600" b="1" i="1" dirty="0" smtClean="0">
                <a:latin typeface="Century Gothic" pitchFamily="34" charset="0"/>
                <a:cs typeface="Arial" charset="0"/>
              </a:rPr>
              <a:t>./</a:t>
            </a:r>
            <a:r>
              <a:rPr lang="en-US" altLang="uk-UA" sz="1600" b="1" i="1" dirty="0" smtClean="0">
                <a:latin typeface="Century Gothic" pitchFamily="34" charset="0"/>
                <a:cs typeface="Arial" charset="0"/>
              </a:rPr>
              <a:t>fax</a:t>
            </a:r>
            <a:r>
              <a:rPr lang="uk-UA" altLang="uk-UA" sz="1600" b="1" i="1" dirty="0" smtClean="0">
                <a:latin typeface="Century Gothic" pitchFamily="34" charset="0"/>
                <a:cs typeface="Arial" charset="0"/>
              </a:rPr>
              <a:t>с</a:t>
            </a:r>
            <a:r>
              <a:rPr lang="uk-UA" altLang="uk-UA" sz="1600" b="1" i="1" dirty="0">
                <a:latin typeface="Century Gothic" pitchFamily="34" charset="0"/>
                <a:cs typeface="Arial" charset="0"/>
              </a:rPr>
              <a:t>: (044) 278-36-44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uk-UA" sz="1600" b="1" i="1" u="sng" dirty="0">
                <a:solidFill>
                  <a:srgbClr val="002D86"/>
                </a:solidFill>
                <a:latin typeface="Century Gothic" pitchFamily="34" charset="0"/>
                <a:cs typeface="Arial" charset="0"/>
              </a:rPr>
              <a:t>pao@center.gov.ua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uk-UA" sz="1600" b="1" i="1" u="sng" dirty="0">
                <a:solidFill>
                  <a:srgbClr val="002D86"/>
                </a:solidFill>
                <a:latin typeface="Century Gothic" pitchFamily="34" charset="0"/>
                <a:cs typeface="Arial" charset="0"/>
              </a:rPr>
              <a:t>taiex@center.gov.ua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uk-UA" sz="1600" b="1" i="1" u="sng" dirty="0">
                <a:solidFill>
                  <a:srgbClr val="002D86"/>
                </a:solidFill>
                <a:latin typeface="Century Gothic" pitchFamily="34" charset="0"/>
                <a:cs typeface="Arial" charset="0"/>
              </a:rPr>
              <a:t>www.center.gov.ua</a:t>
            </a:r>
          </a:p>
        </p:txBody>
      </p:sp>
    </p:spTree>
    <p:extLst>
      <p:ext uri="{BB962C8B-B14F-4D97-AF65-F5344CB8AC3E}">
        <p14:creationId xmlns:p14="http://schemas.microsoft.com/office/powerpoint/2010/main" val="265499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lena.rachynska\Downloads\Для презентації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" r="4058"/>
          <a:stretch/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T:\Відділ управління проектами\ПАНЕЛЬ Східного партнерства\2017\Заходи в Україні\Щорічна регіональна конференція\Логотип\Рисунок_2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558" y="1440527"/>
            <a:ext cx="4024883" cy="392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18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ena.rachynska\Downloads\Для презентації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" r="4058"/>
          <a:stretch/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3588" y="1116033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Dynamics of Twinning Projects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6" t="30469" r="3222" b="16407"/>
          <a:stretch/>
        </p:blipFill>
        <p:spPr bwMode="auto">
          <a:xfrm>
            <a:off x="-180528" y="1916832"/>
            <a:ext cx="9423010" cy="383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29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ena.rachynska\Downloads\Для презентації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" r="4058"/>
          <a:stretch/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7996" y="1052736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Twinning Projects Work Plan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5223553"/>
              </p:ext>
            </p:extLst>
          </p:nvPr>
        </p:nvGraphicFramePr>
        <p:xfrm>
          <a:off x="338200" y="1772815"/>
          <a:ext cx="8482272" cy="4581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93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ena.rachynska\Downloads\Для презентації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" r="4058"/>
          <a:stretch/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3588" y="980728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Areas of Twinning Involvement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8" t="27604" r="34114" b="13281"/>
          <a:stretch/>
        </p:blipFill>
        <p:spPr bwMode="auto">
          <a:xfrm>
            <a:off x="1043608" y="1628800"/>
            <a:ext cx="691515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23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ena.rachynska\Downloads\Для презентації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" r="4058"/>
          <a:stretch/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3608" y="1116033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TAIEX Activities per Types of Events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3" t="29427" r="21376" b="32292"/>
          <a:stretch/>
        </p:blipFill>
        <p:spPr bwMode="auto">
          <a:xfrm>
            <a:off x="107504" y="2204864"/>
            <a:ext cx="89154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40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ena.rachynska\Downloads\Для презентації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" r="4058"/>
          <a:stretch/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1116033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Initiators of TAIEX Activities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4"/>
          <a:stretch/>
        </p:blipFill>
        <p:spPr bwMode="auto">
          <a:xfrm>
            <a:off x="0" y="2564904"/>
            <a:ext cx="4572000" cy="2611133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1" b="-1"/>
          <a:stretch/>
        </p:blipFill>
        <p:spPr bwMode="auto">
          <a:xfrm>
            <a:off x="4499992" y="2564904"/>
            <a:ext cx="4636467" cy="267762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81520" y="2273225"/>
            <a:ext cx="27363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Events initiated by the European Commission </a:t>
            </a:r>
            <a:endParaRPr lang="uk-UA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5715498" y="2192434"/>
            <a:ext cx="27363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Events initiated by the Ukrainian government authorities</a:t>
            </a:r>
            <a:endParaRPr lang="uk-UA" sz="105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535488" y="2527141"/>
            <a:ext cx="0" cy="255600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46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ena.rachynska\Downloads\Для презентації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" r="4058"/>
          <a:stretch/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3726" y="119675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TAIEX Activities per Sector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6" t="30469" r="23719" b="17448"/>
          <a:stretch/>
        </p:blipFill>
        <p:spPr bwMode="auto">
          <a:xfrm>
            <a:off x="1130263" y="2139280"/>
            <a:ext cx="71437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05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ena.rachynska\Downloads\Для презентації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" r="4058"/>
          <a:stretch/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1175296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Cooperation with SIGMA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Programme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5" name="Picture 2" descr="T:\Панель\2017\Заходи в Україні\Щорічна регіональна конференція\Логотип\Лого SIGM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097" y="4177129"/>
            <a:ext cx="3019327" cy="108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2564904"/>
            <a:ext cx="830569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7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OECD/SIGMA Programme </a:t>
            </a:r>
            <a:r>
              <a:rPr lang="en-US" sz="17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Fact Checking Mission </a:t>
            </a:r>
            <a:r>
              <a:rPr lang="en-US" sz="17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on Assessment on Public Administration in Ukraine </a:t>
            </a:r>
            <a:r>
              <a:rPr lang="en-US" sz="1700" i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(25 April,</a:t>
            </a:r>
            <a:r>
              <a:rPr lang="ru-RU" sz="1700" i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201</a:t>
            </a:r>
            <a:r>
              <a:rPr lang="en-US" sz="1700" i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8)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1700" i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7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OECD/SIGMA Programme </a:t>
            </a:r>
            <a:r>
              <a:rPr lang="en-US" sz="17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Fact-Finding Mission </a:t>
            </a:r>
            <a:r>
              <a:rPr lang="en-US" sz="17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on Assessment on Public Administration in Ukraine </a:t>
            </a:r>
            <a:r>
              <a:rPr lang="en-US" sz="1700" i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(19–22 February, 2018)</a:t>
            </a:r>
          </a:p>
        </p:txBody>
      </p:sp>
    </p:spTree>
    <p:extLst>
      <p:ext uri="{BB962C8B-B14F-4D97-AF65-F5344CB8AC3E}">
        <p14:creationId xmlns:p14="http://schemas.microsoft.com/office/powerpoint/2010/main" val="279795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133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Experience of European Institution Building Instruments Twinning, TAIEX Implementation and SIGMA Programme Realization in Ukraine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Experience of European Institution Building Instruments Twinning, TAIEX Implementation and SIGMA Programme Realization in Ukraine</dc:title>
  <dc:creator>Олена Рачинська</dc:creator>
  <cp:lastModifiedBy>Инна Белобратова</cp:lastModifiedBy>
  <cp:revision>17</cp:revision>
  <dcterms:created xsi:type="dcterms:W3CDTF">2018-05-08T08:45:56Z</dcterms:created>
  <dcterms:modified xsi:type="dcterms:W3CDTF">2018-05-16T13:00:47Z</dcterms:modified>
</cp:coreProperties>
</file>