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7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31584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rgbClr val="31584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31584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rgbClr val="31584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615553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36933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464FD-28A5-4BA4-A680-4A1A4BA91FF7}" type="datetimeFigureOut">
              <a:rPr lang="en-US"/>
              <a:pPr>
                <a:defRPr/>
              </a:pPr>
              <a:t>6/28/2016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25DC7-E582-4347-87C0-71B743E96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2851404" cy="685952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0" y="6858000"/>
                </a:moveTo>
                <a:lnTo>
                  <a:pt x="182880" y="6858000"/>
                </a:lnTo>
                <a:lnTo>
                  <a:pt x="18288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699" y="664336"/>
            <a:ext cx="10388600" cy="977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rgbClr val="31584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4859" y="2173351"/>
            <a:ext cx="10622280" cy="3615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1584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323588"/>
            <a:ext cx="1743075" cy="779145"/>
          </a:xfrm>
          <a:custGeom>
            <a:avLst/>
            <a:gdLst/>
            <a:ahLst/>
            <a:cxnLst/>
            <a:rect l="l" t="t" r="r" b="b"/>
            <a:pathLst>
              <a:path w="1743075" h="779145">
                <a:moveTo>
                  <a:pt x="1346200" y="0"/>
                </a:moveTo>
                <a:lnTo>
                  <a:pt x="0" y="0"/>
                </a:lnTo>
                <a:lnTo>
                  <a:pt x="0" y="778763"/>
                </a:lnTo>
                <a:lnTo>
                  <a:pt x="1346200" y="778763"/>
                </a:lnTo>
                <a:lnTo>
                  <a:pt x="1355891" y="777956"/>
                </a:lnTo>
                <a:lnTo>
                  <a:pt x="1363821" y="775827"/>
                </a:lnTo>
                <a:lnTo>
                  <a:pt x="1369988" y="772816"/>
                </a:lnTo>
                <a:lnTo>
                  <a:pt x="1374394" y="769366"/>
                </a:lnTo>
                <a:lnTo>
                  <a:pt x="1374394" y="764667"/>
                </a:lnTo>
                <a:lnTo>
                  <a:pt x="1379093" y="764667"/>
                </a:lnTo>
                <a:lnTo>
                  <a:pt x="1735582" y="408178"/>
                </a:lnTo>
                <a:lnTo>
                  <a:pt x="1740868" y="399587"/>
                </a:lnTo>
                <a:lnTo>
                  <a:pt x="1742630" y="388794"/>
                </a:lnTo>
                <a:lnTo>
                  <a:pt x="1740868" y="377120"/>
                </a:lnTo>
                <a:lnTo>
                  <a:pt x="1735582" y="365887"/>
                </a:lnTo>
                <a:lnTo>
                  <a:pt x="1379093" y="14097"/>
                </a:lnTo>
                <a:lnTo>
                  <a:pt x="1379093" y="9398"/>
                </a:lnTo>
                <a:lnTo>
                  <a:pt x="1374394" y="9398"/>
                </a:lnTo>
                <a:lnTo>
                  <a:pt x="1369988" y="5947"/>
                </a:lnTo>
                <a:lnTo>
                  <a:pt x="1363821" y="2936"/>
                </a:lnTo>
                <a:lnTo>
                  <a:pt x="1355891" y="807"/>
                </a:lnTo>
                <a:lnTo>
                  <a:pt x="134620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6792" y="797051"/>
            <a:ext cx="2937510" cy="733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27676" y="797051"/>
            <a:ext cx="3992118" cy="7338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83168" y="797051"/>
            <a:ext cx="2283714" cy="73380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430256" y="797051"/>
            <a:ext cx="1250442" cy="7338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05911" y="1193291"/>
            <a:ext cx="7992618" cy="7338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81527" y="1589532"/>
            <a:ext cx="8041385" cy="73380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46347" y="1985772"/>
            <a:ext cx="1061465" cy="7338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171188" y="1985772"/>
            <a:ext cx="6489954" cy="7338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720720" y="899414"/>
            <a:ext cx="8651875" cy="1591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2600" i="0" dirty="0">
                <a:latin typeface="Century Gothic"/>
                <a:cs typeface="Century Gothic"/>
              </a:rPr>
              <a:t>EXPERIENCE OF EASTERN </a:t>
            </a:r>
            <a:r>
              <a:rPr sz="2600" i="0" spc="-5" dirty="0">
                <a:latin typeface="Century Gothic"/>
                <a:cs typeface="Century Gothic"/>
              </a:rPr>
              <a:t>PARTNERSHIP </a:t>
            </a:r>
            <a:r>
              <a:rPr sz="2600" i="0" dirty="0">
                <a:latin typeface="Century Gothic"/>
                <a:cs typeface="Century Gothic"/>
              </a:rPr>
              <a:t>COUNTRIES</a:t>
            </a:r>
            <a:r>
              <a:rPr sz="2600" i="0" spc="-155" dirty="0">
                <a:latin typeface="Century Gothic"/>
                <a:cs typeface="Century Gothic"/>
              </a:rPr>
              <a:t> </a:t>
            </a:r>
            <a:r>
              <a:rPr sz="2600" i="0" dirty="0">
                <a:latin typeface="Century Gothic"/>
                <a:cs typeface="Century Gothic"/>
              </a:rPr>
              <a:t>AND  EU MEMBER </a:t>
            </a:r>
            <a:r>
              <a:rPr sz="2600" i="0" spc="-5" dirty="0">
                <a:latin typeface="Century Gothic"/>
                <a:cs typeface="Century Gothic"/>
              </a:rPr>
              <a:t>STATES </a:t>
            </a:r>
            <a:r>
              <a:rPr sz="2600" i="0" spc="5" dirty="0">
                <a:latin typeface="Century Gothic"/>
                <a:cs typeface="Century Gothic"/>
              </a:rPr>
              <a:t>ON </a:t>
            </a:r>
            <a:r>
              <a:rPr sz="2600" i="0" dirty="0">
                <a:latin typeface="Century Gothic"/>
                <a:cs typeface="Century Gothic"/>
              </a:rPr>
              <a:t>COOPERATION </a:t>
            </a:r>
            <a:r>
              <a:rPr sz="2600" i="0" spc="-5" dirty="0">
                <a:latin typeface="Century Gothic"/>
                <a:cs typeface="Century Gothic"/>
              </a:rPr>
              <a:t>BETWEEN  </a:t>
            </a:r>
            <a:r>
              <a:rPr sz="2600" i="0" dirty="0">
                <a:latin typeface="Century Gothic"/>
                <a:cs typeface="Century Gothic"/>
              </a:rPr>
              <a:t>GOVERNMENT AUTHORITIES AND CIVIL</a:t>
            </a:r>
            <a:r>
              <a:rPr sz="2600" i="0" spc="-130" dirty="0">
                <a:latin typeface="Century Gothic"/>
                <a:cs typeface="Century Gothic"/>
              </a:rPr>
              <a:t> </a:t>
            </a:r>
            <a:r>
              <a:rPr sz="2600" i="0" spc="-5" dirty="0">
                <a:latin typeface="Century Gothic"/>
                <a:cs typeface="Century Gothic"/>
              </a:rPr>
              <a:t>SOCIETY:</a:t>
            </a:r>
            <a:endParaRPr sz="2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</a:pPr>
            <a:r>
              <a:rPr sz="2600" i="0" dirty="0">
                <a:latin typeface="Century Gothic"/>
                <a:cs typeface="Century Gothic"/>
              </a:rPr>
              <a:t>THE </a:t>
            </a:r>
            <a:r>
              <a:rPr sz="2600" i="0" spc="-5" dirty="0">
                <a:latin typeface="Century Gothic"/>
                <a:cs typeface="Century Gothic"/>
              </a:rPr>
              <a:t>BEST </a:t>
            </a:r>
            <a:r>
              <a:rPr sz="2600" i="0" dirty="0">
                <a:latin typeface="Century Gothic"/>
                <a:cs typeface="Century Gothic"/>
              </a:rPr>
              <a:t>PRACTICES AND LESSONS</a:t>
            </a:r>
            <a:r>
              <a:rPr sz="2600" i="0" spc="-145" dirty="0">
                <a:latin typeface="Century Gothic"/>
                <a:cs typeface="Century Gothic"/>
              </a:rPr>
              <a:t> </a:t>
            </a:r>
            <a:r>
              <a:rPr sz="2600" i="0" dirty="0">
                <a:latin typeface="Century Gothic"/>
                <a:cs typeface="Century Gothic"/>
              </a:rPr>
              <a:t>LEARNT</a:t>
            </a:r>
            <a:endParaRPr sz="26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236464" y="2776727"/>
            <a:ext cx="561593" cy="73380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61432" y="2776727"/>
            <a:ext cx="1902714" cy="73380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27519" y="2776727"/>
            <a:ext cx="1927098" cy="73380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317992" y="2776727"/>
            <a:ext cx="561581" cy="73380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430773" y="2879344"/>
            <a:ext cx="3233420" cy="402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dirty="0">
                <a:solidFill>
                  <a:srgbClr val="315848"/>
                </a:solidFill>
                <a:latin typeface="Century Gothic"/>
                <a:cs typeface="Century Gothic"/>
              </a:rPr>
              <a:t>(CASE OF</a:t>
            </a:r>
            <a:r>
              <a:rPr sz="2600" b="1" spc="-8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600" b="1" dirty="0">
                <a:solidFill>
                  <a:srgbClr val="315848"/>
                </a:solidFill>
                <a:latin typeface="Century Gothic"/>
                <a:cs typeface="Century Gothic"/>
              </a:rPr>
              <a:t>ARMENIA)</a:t>
            </a:r>
            <a:endParaRPr sz="26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96000" y="4038600"/>
            <a:ext cx="5943600" cy="26468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2200" b="1" i="1" spc="-5" dirty="0">
                <a:solidFill>
                  <a:srgbClr val="315848"/>
                </a:solidFill>
                <a:latin typeface="Century Gothic"/>
                <a:cs typeface="Century Gothic"/>
              </a:rPr>
              <a:t>VACHE</a:t>
            </a:r>
            <a:r>
              <a:rPr sz="2200" b="1" i="1" spc="-6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200" b="1" i="1" spc="-10" dirty="0">
                <a:solidFill>
                  <a:srgbClr val="315848"/>
                </a:solidFill>
                <a:latin typeface="Century Gothic"/>
                <a:cs typeface="Century Gothic"/>
              </a:rPr>
              <a:t>KALASHYAN</a:t>
            </a:r>
            <a:endParaRPr sz="2200" dirty="0">
              <a:latin typeface="Century Gothic"/>
              <a:cs typeface="Century Gothic"/>
            </a:endParaRPr>
          </a:p>
          <a:p>
            <a:pPr marR="8890" algn="r">
              <a:lnSpc>
                <a:spcPct val="100000"/>
              </a:lnSpc>
              <a:spcBef>
                <a:spcPts val="540"/>
              </a:spcBef>
            </a:pPr>
            <a:r>
              <a:rPr sz="1900" b="1" i="1" spc="-5" dirty="0">
                <a:solidFill>
                  <a:srgbClr val="315848"/>
                </a:solidFill>
                <a:latin typeface="Century Gothic"/>
                <a:cs typeface="Century Gothic"/>
              </a:rPr>
              <a:t>RA CIVIL SERVICE COUNCIL, MEMBER</a:t>
            </a:r>
            <a:endParaRPr lang="en-US" sz="1900" b="1" i="1" spc="-5" dirty="0">
              <a:solidFill>
                <a:srgbClr val="315848"/>
              </a:solidFill>
              <a:latin typeface="Century Gothic"/>
              <a:cs typeface="Century Gothic"/>
            </a:endParaRPr>
          </a:p>
          <a:p>
            <a:pPr marR="8890" algn="r">
              <a:lnSpc>
                <a:spcPct val="100000"/>
              </a:lnSpc>
              <a:spcBef>
                <a:spcPts val="540"/>
              </a:spcBef>
            </a:pPr>
            <a:r>
              <a:rPr lang="en-US" sz="1900" b="1" i="1" spc="-5" dirty="0">
                <a:solidFill>
                  <a:srgbClr val="315848"/>
                </a:solidFill>
                <a:latin typeface="Century Gothic"/>
                <a:cs typeface="Century Gothic"/>
              </a:rPr>
              <a:t>PhD in Public Administration, </a:t>
            </a:r>
            <a:r>
              <a:rPr lang="en-US" sz="1900" b="1" i="1" spc="-5" dirty="0" smtClean="0">
                <a:solidFill>
                  <a:srgbClr val="315848"/>
                </a:solidFill>
                <a:latin typeface="Century Gothic"/>
                <a:cs typeface="Century Gothic"/>
              </a:rPr>
              <a:t>YSU Associate </a:t>
            </a:r>
            <a:r>
              <a:rPr lang="en-US" sz="1900" b="1" i="1" spc="-5" dirty="0" smtClean="0">
                <a:solidFill>
                  <a:srgbClr val="315848"/>
                </a:solidFill>
                <a:latin typeface="Century Gothic"/>
                <a:cs typeface="Century Gothic"/>
              </a:rPr>
              <a:t>professor </a:t>
            </a:r>
          </a:p>
          <a:p>
            <a:pPr marR="8890" algn="r">
              <a:lnSpc>
                <a:spcPct val="100000"/>
              </a:lnSpc>
              <a:spcBef>
                <a:spcPts val="540"/>
              </a:spcBef>
            </a:pPr>
            <a:r>
              <a:rPr lang="en-US" sz="1900" b="1" i="1" u="sng" spc="-5" dirty="0" smtClean="0">
                <a:solidFill>
                  <a:srgbClr val="315848"/>
                </a:solidFill>
                <a:latin typeface="Century Gothic"/>
                <a:cs typeface="Century Gothic"/>
              </a:rPr>
              <a:t>WWW.CSC.AM</a:t>
            </a:r>
            <a:endParaRPr sz="1900" b="1" i="1" u="sng" spc="-5" dirty="0">
              <a:solidFill>
                <a:srgbClr val="315848"/>
              </a:solidFill>
              <a:latin typeface="Century Gothic"/>
              <a:cs typeface="Century Gothic"/>
            </a:endParaRPr>
          </a:p>
          <a:p>
            <a:pPr marR="3119755" algn="ctr">
              <a:lnSpc>
                <a:spcPct val="100000"/>
              </a:lnSpc>
              <a:spcBef>
                <a:spcPts val="540"/>
              </a:spcBef>
            </a:pPr>
            <a:endParaRPr lang="en-US" sz="1100" b="1" i="1" spc="-5" dirty="0" smtClean="0">
              <a:solidFill>
                <a:srgbClr val="315848"/>
              </a:solidFill>
              <a:latin typeface="Century Gothic"/>
              <a:cs typeface="Century Gothic"/>
            </a:endParaRPr>
          </a:p>
          <a:p>
            <a:pPr marR="3119755" algn="ctr">
              <a:lnSpc>
                <a:spcPct val="100000"/>
              </a:lnSpc>
              <a:spcBef>
                <a:spcPts val="540"/>
              </a:spcBef>
            </a:pPr>
            <a:r>
              <a:rPr sz="1900" b="1" i="1" spc="-5" dirty="0" smtClean="0">
                <a:solidFill>
                  <a:srgbClr val="315848"/>
                </a:solidFill>
                <a:latin typeface="Century Gothic"/>
                <a:cs typeface="Century Gothic"/>
              </a:rPr>
              <a:t>KYIV</a:t>
            </a:r>
            <a:r>
              <a:rPr sz="1900" b="1" i="1" spc="-5" dirty="0">
                <a:solidFill>
                  <a:srgbClr val="315848"/>
                </a:solidFill>
                <a:latin typeface="Century Gothic"/>
                <a:cs typeface="Century Gothic"/>
              </a:rPr>
              <a:t>, UKRAINE</a:t>
            </a:r>
          </a:p>
          <a:p>
            <a:pPr marR="3117215" algn="ctr">
              <a:lnSpc>
                <a:spcPct val="100000"/>
              </a:lnSpc>
              <a:spcBef>
                <a:spcPts val="540"/>
              </a:spcBef>
            </a:pPr>
            <a:r>
              <a:rPr sz="1900" b="1" i="1" spc="-5" dirty="0">
                <a:solidFill>
                  <a:srgbClr val="315848"/>
                </a:solidFill>
                <a:latin typeface="Century Gothic"/>
                <a:cs typeface="Century Gothic"/>
              </a:rPr>
              <a:t>30 JUNE -1 JULY,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71216" y="537972"/>
            <a:ext cx="8384285" cy="899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1865">
              <a:lnSpc>
                <a:spcPct val="100000"/>
              </a:lnSpc>
            </a:pPr>
            <a:r>
              <a:rPr dirty="0"/>
              <a:t>Association Agreement</a:t>
            </a:r>
            <a:r>
              <a:rPr spc="-20" dirty="0"/>
              <a:t> </a:t>
            </a:r>
            <a:r>
              <a:rPr dirty="0"/>
              <a:t>Implementation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39010" marR="111760" indent="-342900">
              <a:lnSpc>
                <a:spcPct val="100000"/>
              </a:lnSpc>
              <a:tabLst>
                <a:tab pos="3707129" algn="l"/>
              </a:tabLst>
            </a:pPr>
            <a:r>
              <a:rPr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Since September </a:t>
            </a:r>
            <a:r>
              <a:rPr spc="-10" dirty="0"/>
              <a:t>2007 and </a:t>
            </a:r>
            <a:r>
              <a:rPr dirty="0"/>
              <a:t>over </a:t>
            </a:r>
            <a:r>
              <a:rPr spc="-10" dirty="0"/>
              <a:t>2008, </a:t>
            </a:r>
            <a:r>
              <a:rPr dirty="0"/>
              <a:t>with </a:t>
            </a:r>
            <a:r>
              <a:rPr spc="-5" dirty="0"/>
              <a:t>the </a:t>
            </a:r>
            <a:r>
              <a:rPr spc="-10" dirty="0"/>
              <a:t>support </a:t>
            </a:r>
            <a:r>
              <a:rPr spc="-5" dirty="0"/>
              <a:t>of  </a:t>
            </a:r>
            <a:r>
              <a:rPr spc="-10" dirty="0"/>
              <a:t>OSCE </a:t>
            </a:r>
            <a:r>
              <a:rPr spc="-5" dirty="0"/>
              <a:t>Office </a:t>
            </a:r>
            <a:r>
              <a:rPr dirty="0"/>
              <a:t>in Yerevan, </a:t>
            </a:r>
            <a:r>
              <a:rPr spc="-5" dirty="0"/>
              <a:t>research studies </a:t>
            </a:r>
            <a:r>
              <a:rPr spc="-10" dirty="0"/>
              <a:t>were </a:t>
            </a:r>
            <a:r>
              <a:rPr spc="-5" dirty="0"/>
              <a:t>carried out for  </a:t>
            </a:r>
            <a:r>
              <a:rPr spc="5" dirty="0"/>
              <a:t>civil </a:t>
            </a:r>
            <a:r>
              <a:rPr spc="-5" dirty="0"/>
              <a:t>servants </a:t>
            </a:r>
            <a:r>
              <a:rPr spc="5" dirty="0"/>
              <a:t>in </a:t>
            </a:r>
            <a:r>
              <a:rPr spc="-5" dirty="0"/>
              <a:t>charge of PR, as </a:t>
            </a:r>
            <a:r>
              <a:rPr spc="-10" dirty="0"/>
              <a:t>well </a:t>
            </a:r>
            <a:r>
              <a:rPr spc="-5" dirty="0"/>
              <a:t>as for those responsable  for </a:t>
            </a:r>
            <a:r>
              <a:rPr dirty="0"/>
              <a:t>media	in </a:t>
            </a:r>
            <a:r>
              <a:rPr spc="-5" dirty="0"/>
              <a:t>police, defence and </a:t>
            </a:r>
            <a:r>
              <a:rPr dirty="0"/>
              <a:t>national </a:t>
            </a:r>
            <a:r>
              <a:rPr spc="-5" dirty="0"/>
              <a:t>security</a:t>
            </a:r>
            <a:r>
              <a:rPr spc="-60" dirty="0"/>
              <a:t> </a:t>
            </a:r>
            <a:r>
              <a:rPr spc="-5" dirty="0"/>
              <a:t>bodies.</a:t>
            </a:r>
          </a:p>
          <a:p>
            <a:pPr marL="2239010" marR="624205" indent="-342900">
              <a:lnSpc>
                <a:spcPct val="100000"/>
              </a:lnSpc>
              <a:spcBef>
                <a:spcPts val="1010"/>
              </a:spcBef>
            </a:pPr>
            <a:r>
              <a:rPr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pc="-5" dirty="0"/>
              <a:t>Studies </a:t>
            </a:r>
            <a:r>
              <a:rPr spc="-10" dirty="0"/>
              <a:t>were </a:t>
            </a:r>
            <a:r>
              <a:rPr spc="-5" dirty="0"/>
              <a:t>targeted at the institutionalization of training  </a:t>
            </a:r>
            <a:r>
              <a:rPr spc="-10" dirty="0"/>
              <a:t>program </a:t>
            </a:r>
            <a:r>
              <a:rPr spc="-5" dirty="0"/>
              <a:t>on freedom of</a:t>
            </a:r>
            <a:r>
              <a:rPr spc="20" dirty="0"/>
              <a:t> </a:t>
            </a:r>
            <a:r>
              <a:rPr spc="-5" dirty="0"/>
              <a:t>information</a:t>
            </a:r>
          </a:p>
          <a:p>
            <a:pPr marL="2239010" marR="5080" indent="-342900">
              <a:lnSpc>
                <a:spcPct val="100000"/>
              </a:lnSpc>
              <a:spcBef>
                <a:spcPts val="994"/>
              </a:spcBef>
            </a:pPr>
            <a:r>
              <a:rPr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pc="-10" dirty="0"/>
              <a:t>The </a:t>
            </a:r>
            <a:r>
              <a:rPr spc="-5" dirty="0"/>
              <a:t>key </a:t>
            </a:r>
            <a:r>
              <a:rPr dirty="0"/>
              <a:t>objective </a:t>
            </a:r>
            <a:r>
              <a:rPr spc="-5" dirty="0"/>
              <a:t>was </a:t>
            </a:r>
            <a:r>
              <a:rPr dirty="0"/>
              <a:t>to </a:t>
            </a:r>
            <a:r>
              <a:rPr spc="-5" dirty="0"/>
              <a:t>assess </a:t>
            </a:r>
            <a:r>
              <a:rPr dirty="0"/>
              <a:t>the </a:t>
            </a:r>
            <a:r>
              <a:rPr spc="-5" dirty="0"/>
              <a:t>knowledge on freedom of  information principles, as </a:t>
            </a:r>
            <a:r>
              <a:rPr spc="-10" dirty="0"/>
              <a:t>well </a:t>
            </a:r>
            <a:r>
              <a:rPr spc="-5" dirty="0"/>
              <a:t>as </a:t>
            </a:r>
            <a:r>
              <a:rPr dirty="0"/>
              <a:t>to </a:t>
            </a:r>
            <a:r>
              <a:rPr spc="-5" dirty="0"/>
              <a:t>assess the state of play on  the implementation of Freedom of Information legislation of  those responsible for </a:t>
            </a:r>
            <a:r>
              <a:rPr dirty="0"/>
              <a:t>media </a:t>
            </a:r>
            <a:r>
              <a:rPr spc="5" dirty="0"/>
              <a:t>in </a:t>
            </a:r>
            <a:r>
              <a:rPr spc="-5" dirty="0"/>
              <a:t>public</a:t>
            </a:r>
            <a:r>
              <a:rPr spc="-50" dirty="0"/>
              <a:t> </a:t>
            </a:r>
            <a:r>
              <a:rPr spc="-5" dirty="0"/>
              <a:t>bodies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2445">
              <a:lnSpc>
                <a:spcPct val="100000"/>
              </a:lnSpc>
            </a:pPr>
            <a:r>
              <a:rPr spc="-5" dirty="0"/>
              <a:t>Association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94782" y="661289"/>
            <a:ext cx="2254885" cy="492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i="1" dirty="0">
                <a:solidFill>
                  <a:srgbClr val="315848"/>
                </a:solidFill>
                <a:latin typeface="Century Gothic"/>
                <a:cs typeface="Century Gothic"/>
              </a:rPr>
              <a:t>Agre</a:t>
            </a:r>
            <a:r>
              <a:rPr sz="3200" b="1" i="1" spc="-25" dirty="0">
                <a:solidFill>
                  <a:srgbClr val="315848"/>
                </a:solidFill>
                <a:latin typeface="Century Gothic"/>
                <a:cs typeface="Century Gothic"/>
              </a:rPr>
              <a:t>e</a:t>
            </a:r>
            <a:r>
              <a:rPr sz="3200" b="1" i="1" dirty="0">
                <a:solidFill>
                  <a:srgbClr val="315848"/>
                </a:solidFill>
                <a:latin typeface="Century Gothic"/>
                <a:cs typeface="Century Gothic"/>
              </a:rPr>
              <a:t>ment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30779" y="537972"/>
            <a:ext cx="9262110" cy="899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276335" y="661289"/>
            <a:ext cx="3150235" cy="492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i="1" dirty="0">
                <a:solidFill>
                  <a:srgbClr val="315848"/>
                </a:solidFill>
                <a:latin typeface="Century Gothic"/>
                <a:cs typeface="Century Gothic"/>
              </a:rPr>
              <a:t>Impleme</a:t>
            </a:r>
            <a:r>
              <a:rPr sz="3200" b="1" i="1" spc="-20" dirty="0">
                <a:solidFill>
                  <a:srgbClr val="315848"/>
                </a:solidFill>
                <a:latin typeface="Century Gothic"/>
                <a:cs typeface="Century Gothic"/>
              </a:rPr>
              <a:t>n</a:t>
            </a:r>
            <a:r>
              <a:rPr sz="3200" b="1" i="1" dirty="0">
                <a:solidFill>
                  <a:srgbClr val="315848"/>
                </a:solidFill>
                <a:latin typeface="Century Gothic"/>
                <a:cs typeface="Century Gothic"/>
              </a:rPr>
              <a:t>tati</a:t>
            </a:r>
            <a:r>
              <a:rPr sz="3200" b="1" i="1" spc="-15" dirty="0">
                <a:solidFill>
                  <a:srgbClr val="315848"/>
                </a:solidFill>
                <a:latin typeface="Century Gothic"/>
                <a:cs typeface="Century Gothic"/>
              </a:rPr>
              <a:t>o</a:t>
            </a:r>
            <a:r>
              <a:rPr sz="3200" b="1" i="1" dirty="0">
                <a:solidFill>
                  <a:srgbClr val="315848"/>
                </a:solidFill>
                <a:latin typeface="Century Gothic"/>
                <a:cs typeface="Century Gothic"/>
              </a:rPr>
              <a:t>n</a:t>
            </a:r>
            <a:endParaRPr sz="32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68270" y="2173859"/>
            <a:ext cx="8759190" cy="1470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</a:pPr>
            <a:r>
              <a:rPr sz="24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400"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2008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-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jointly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with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“Freedom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of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Information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Centre” NGO,  the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RA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CSC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implemented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a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“Training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Course </a:t>
            </a:r>
            <a:r>
              <a:rPr sz="2400" spc="10" dirty="0">
                <a:solidFill>
                  <a:srgbClr val="315848"/>
                </a:solidFill>
                <a:latin typeface="Century Gothic"/>
                <a:cs typeface="Century Gothic"/>
              </a:rPr>
              <a:t>on 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Freedom of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Information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for Civil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Servants 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in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Charge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of  Public Relations”</a:t>
            </a:r>
            <a:r>
              <a:rPr sz="2400" spc="-10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program</a:t>
            </a:r>
            <a:endParaRPr sz="2400" dirty="0">
              <a:latin typeface="Century Gothic"/>
              <a:cs typeface="Century Gothic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658745" y="3754890"/>
          <a:ext cx="8777065" cy="18952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1826"/>
                <a:gridCol w="876423"/>
                <a:gridCol w="2004822"/>
                <a:gridCol w="173563"/>
                <a:gridCol w="1650431"/>
              </a:tblGrid>
              <a:tr h="399639">
                <a:tc gridSpan="2"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1140460" algn="l"/>
                          <a:tab pos="2695575" algn="l"/>
                          <a:tab pos="3538220" algn="l"/>
                        </a:tabLst>
                      </a:pPr>
                      <a:r>
                        <a:rPr sz="2400" spc="-5" dirty="0">
                          <a:solidFill>
                            <a:srgbClr val="A42F0F"/>
                          </a:solidFill>
                          <a:latin typeface="Wingdings 3"/>
                          <a:cs typeface="Wingdings 3"/>
                        </a:rPr>
                        <a:t></a:t>
                      </a:r>
                      <a:r>
                        <a:rPr sz="2400" spc="-40" dirty="0">
                          <a:solidFill>
                            <a:srgbClr val="A42F0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The	program	was	targeted</a:t>
                      </a:r>
                      <a:endParaRPr sz="24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891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743585" algn="l"/>
                        </a:tabLst>
                      </a:pP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at	</a:t>
                      </a: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ensuring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2400" spc="-1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hanced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</a:tr>
              <a:tr h="364775">
                <a:tc gridSpan="2">
                  <a:txBody>
                    <a:bodyPr/>
                    <a:lstStyle/>
                    <a:p>
                      <a:pPr marL="365125">
                        <a:lnSpc>
                          <a:spcPts val="2680"/>
                        </a:lnSpc>
                        <a:tabLst>
                          <a:tab pos="2292985" algn="l"/>
                          <a:tab pos="2760980" algn="l"/>
                          <a:tab pos="4612640" algn="l"/>
                        </a:tabLst>
                      </a:pPr>
                      <a:r>
                        <a:rPr sz="2400" spc="-1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accessibility	</a:t>
                      </a: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of	</a:t>
                      </a: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information	</a:t>
                      </a:r>
                      <a:r>
                        <a:rPr sz="2400" spc="1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endParaRPr sz="24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85090">
                        <a:lnSpc>
                          <a:spcPts val="2680"/>
                        </a:lnSpc>
                        <a:tabLst>
                          <a:tab pos="1514475" algn="l"/>
                        </a:tabLst>
                      </a:pP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Armenia	and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240" algn="r">
                        <a:lnSpc>
                          <a:spcPts val="2680"/>
                        </a:lnSpc>
                      </a:pPr>
                      <a:r>
                        <a:rPr sz="2400" spc="2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ncrea</a:t>
                      </a:r>
                      <a:r>
                        <a:rPr sz="2400" spc="-1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2400" spc="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ng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</a:tr>
              <a:tr h="366102">
                <a:tc>
                  <a:txBody>
                    <a:bodyPr/>
                    <a:lstStyle/>
                    <a:p>
                      <a:pPr marL="365125">
                        <a:lnSpc>
                          <a:spcPts val="2690"/>
                        </a:lnSpc>
                        <a:tabLst>
                          <a:tab pos="1114425" algn="l"/>
                          <a:tab pos="3336925" algn="l"/>
                        </a:tabLst>
                      </a:pP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the	</a:t>
                      </a: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transparency	and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30810">
                        <a:lnSpc>
                          <a:spcPts val="2690"/>
                        </a:lnSpc>
                        <a:tabLst>
                          <a:tab pos="2531110" algn="l"/>
                        </a:tabLst>
                      </a:pP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accountability	of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07645">
                        <a:lnSpc>
                          <a:spcPts val="2690"/>
                        </a:lnSpc>
                        <a:tabLst>
                          <a:tab pos="880110" algn="l"/>
                        </a:tabLst>
                      </a:pP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RA	public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64703">
                <a:tc>
                  <a:txBody>
                    <a:bodyPr/>
                    <a:lstStyle/>
                    <a:p>
                      <a:pPr marL="365125">
                        <a:lnSpc>
                          <a:spcPts val="2690"/>
                        </a:lnSpc>
                        <a:tabLst>
                          <a:tab pos="2850515" algn="l"/>
                        </a:tabLst>
                      </a:pP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administration	bodies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  <a:p>
                      <a:pPr marL="36512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information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77800">
                        <a:lnSpc>
                          <a:spcPts val="2690"/>
                        </a:lnSpc>
                        <a:tabLst>
                          <a:tab pos="1740535" algn="l"/>
                        </a:tabLst>
                      </a:pP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through	open</a:t>
                      </a:r>
                      <a:endParaRPr sz="24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3975">
                        <a:lnSpc>
                          <a:spcPts val="2690"/>
                        </a:lnSpc>
                        <a:tabLst>
                          <a:tab pos="1496060" algn="l"/>
                        </a:tabLst>
                      </a:pPr>
                      <a:r>
                        <a:rPr sz="2400" spc="-5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access	</a:t>
                      </a:r>
                      <a:r>
                        <a:rPr sz="2400" dirty="0">
                          <a:solidFill>
                            <a:srgbClr val="315848"/>
                          </a:solidFill>
                          <a:latin typeface="Century Gothic"/>
                          <a:cs typeface="Century Gothic"/>
                        </a:rPr>
                        <a:t>to</a:t>
                      </a:r>
                      <a:endParaRPr sz="2400" dirty="0">
                        <a:latin typeface="Century Gothic"/>
                        <a:cs typeface="Century Gothic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9743018" cy="1143000"/>
          </a:xfrm>
        </p:spPr>
        <p:txBody>
          <a:bodyPr/>
          <a:lstStyle/>
          <a:p>
            <a:r>
              <a:rPr lang="en-US" sz="3200" b="1" dirty="0" smtClean="0"/>
              <a:t>Why public management reform? (OECD report entitled Government of the Future (2000))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752600" y="1844676"/>
            <a:ext cx="9829800" cy="4824413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3600" dirty="0" smtClean="0"/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28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 </a:t>
            </a:r>
            <a:r>
              <a:rPr lang="en-US" sz="40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 </a:t>
            </a:r>
            <a:r>
              <a:rPr lang="en-US" sz="3000" dirty="0" smtClean="0"/>
              <a:t>Governments need to keep up with society in terms of responsiveness and better, faster and more services.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defRPr/>
            </a:pPr>
            <a:endParaRPr lang="en-US" sz="3000" dirty="0" smtClean="0"/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30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  </a:t>
            </a:r>
            <a:r>
              <a:rPr lang="en-US" sz="3000" dirty="0" smtClean="0"/>
              <a:t>Trust in government needs to be re-established.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defRPr/>
            </a:pPr>
            <a:endParaRPr lang="en-US" sz="3000" dirty="0" smtClean="0"/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30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  </a:t>
            </a:r>
            <a:r>
              <a:rPr lang="en-US" sz="3000" dirty="0" smtClean="0"/>
              <a:t>Government’s role is changing under new pressures including the loss of the government monopoly, greater competition, the opening-up of societies and international structures.</a:t>
            </a:r>
          </a:p>
          <a:p>
            <a:pPr marL="274320" indent="-274320" algn="just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3000" b="1" i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3000" b="1" i="1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sz="3000" dirty="0"/>
          </a:p>
        </p:txBody>
      </p:sp>
      <p:sp>
        <p:nvSpPr>
          <p:cNvPr id="4" name="object 2"/>
          <p:cNvSpPr/>
          <p:nvPr/>
        </p:nvSpPr>
        <p:spPr>
          <a:xfrm>
            <a:off x="0" y="457200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381000"/>
            <a:ext cx="7086600" cy="762000"/>
          </a:xfrm>
        </p:spPr>
        <p:txBody>
          <a:bodyPr anchor="t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smtClean="0"/>
              <a:t>CHALLENGES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36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6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type="body" idx="1"/>
          </p:nvPr>
        </p:nvSpPr>
        <p:spPr>
          <a:xfrm>
            <a:off x="1143000" y="1828800"/>
            <a:ext cx="10820400" cy="4370387"/>
          </a:xfrm>
        </p:spPr>
        <p:txBody>
          <a:bodyPr/>
          <a:lstStyle/>
          <a:p>
            <a:pPr marL="360363"/>
            <a:r>
              <a:rPr lang="en-US" sz="28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 </a:t>
            </a:r>
            <a:r>
              <a:rPr lang="en-GB" sz="2800" dirty="0" smtClean="0"/>
              <a:t>During decision-making, the Local authorities should turn the public engagement from imitated activities into real ones. </a:t>
            </a:r>
            <a:endParaRPr lang="en-US" sz="2800" dirty="0" smtClean="0"/>
          </a:p>
          <a:p>
            <a:pPr marL="360363">
              <a:buFont typeface="Wingdings 2" pitchFamily="18" charset="2"/>
              <a:buNone/>
            </a:pPr>
            <a:r>
              <a:rPr lang="en-US" sz="28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 </a:t>
            </a:r>
            <a:r>
              <a:rPr lang="en-GB" sz="2800" dirty="0" smtClean="0"/>
              <a:t>a/ Results of monitoring by civil society organizations should be released in managerial decisions; </a:t>
            </a:r>
            <a:endParaRPr lang="en-US" sz="2800" dirty="0" smtClean="0"/>
          </a:p>
          <a:p>
            <a:pPr marL="360363">
              <a:buFont typeface="Wingdings 2" pitchFamily="18" charset="2"/>
              <a:buNone/>
            </a:pPr>
            <a:r>
              <a:rPr lang="en-US" sz="28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 </a:t>
            </a:r>
            <a:r>
              <a:rPr lang="en-GB" sz="2800" dirty="0" smtClean="0"/>
              <a:t>b/ Expert resources of the civil society organizations/Community inhabitancies/ should be involved in decision drafting process rather than just provided with ready drafts;</a:t>
            </a:r>
            <a:endParaRPr lang="en-US" sz="2800" dirty="0" smtClean="0"/>
          </a:p>
          <a:p>
            <a:endParaRPr lang="en-US" sz="2800" dirty="0" smtClean="0"/>
          </a:p>
          <a:p>
            <a:pPr>
              <a:buFont typeface="Wingdings 2" pitchFamily="18" charset="2"/>
              <a:buNone/>
            </a:pPr>
            <a:endParaRPr lang="en-US" sz="2800" b="1" i="1" dirty="0" smtClean="0"/>
          </a:p>
          <a:p>
            <a:endParaRPr lang="en-US" sz="2800" b="1" dirty="0" smtClean="0"/>
          </a:p>
        </p:txBody>
      </p:sp>
      <p:sp>
        <p:nvSpPr>
          <p:cNvPr id="4" name="object 2"/>
          <p:cNvSpPr/>
          <p:nvPr/>
        </p:nvSpPr>
        <p:spPr>
          <a:xfrm>
            <a:off x="0" y="381000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685800"/>
            <a:ext cx="4876800" cy="609600"/>
          </a:xfrm>
        </p:spPr>
        <p:txBody>
          <a:bodyPr anchor="t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smtClean="0"/>
              <a:t>CHALLENGES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36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6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type="body" idx="1"/>
          </p:nvPr>
        </p:nvSpPr>
        <p:spPr>
          <a:xfrm>
            <a:off x="1828800" y="2209800"/>
            <a:ext cx="10134600" cy="3684587"/>
          </a:xfrm>
        </p:spPr>
        <p:txBody>
          <a:bodyPr/>
          <a:lstStyle/>
          <a:p>
            <a:pPr marL="179388">
              <a:buFont typeface="Wingdings 2" pitchFamily="18" charset="2"/>
              <a:buNone/>
            </a:pPr>
            <a:r>
              <a:rPr lang="en-US" sz="36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 </a:t>
            </a:r>
            <a:r>
              <a:rPr lang="en-US" sz="2800" dirty="0" smtClean="0"/>
              <a:t>c</a:t>
            </a:r>
            <a:r>
              <a:rPr lang="en-GB" sz="2800" dirty="0" smtClean="0"/>
              <a:t>/ Community inhabitancies should also be involved /with casting vote/ in structures directly responsible for public services on local level; </a:t>
            </a:r>
          </a:p>
          <a:p>
            <a:pPr marL="179388">
              <a:buFont typeface="Wingdings 2" pitchFamily="18" charset="2"/>
              <a:buNone/>
            </a:pPr>
            <a:endParaRPr lang="en-US" sz="2800" dirty="0" smtClean="0"/>
          </a:p>
          <a:p>
            <a:pPr marL="179388">
              <a:buFont typeface="Wingdings 2" pitchFamily="18" charset="2"/>
              <a:buNone/>
            </a:pPr>
            <a:r>
              <a:rPr lang="en-US" sz="2800" spc="-5" dirty="0" smtClean="0">
                <a:solidFill>
                  <a:srgbClr val="A42F0F"/>
                </a:solidFill>
                <a:latin typeface="Wingdings 3"/>
                <a:cs typeface="Wingdings 3"/>
              </a:rPr>
              <a:t> </a:t>
            </a:r>
            <a:r>
              <a:rPr lang="en-GB" sz="2800" dirty="0" smtClean="0"/>
              <a:t>d/ Relevant services in the areas where civil society have obviously advanced professional abilities should be delegated to them.</a:t>
            </a:r>
            <a:endParaRPr lang="en-US" sz="2800" dirty="0" smtClean="0"/>
          </a:p>
          <a:p>
            <a:pPr>
              <a:buFont typeface="Wingdings 2" pitchFamily="18" charset="2"/>
              <a:buNone/>
            </a:pPr>
            <a:endParaRPr lang="en-US" sz="3400" dirty="0" smtClean="0"/>
          </a:p>
          <a:p>
            <a:pPr>
              <a:buFont typeface="Wingdings 2" pitchFamily="18" charset="2"/>
              <a:buNone/>
            </a:pPr>
            <a:endParaRPr lang="en-US" sz="3400" b="1" i="1" dirty="0" smtClean="0"/>
          </a:p>
          <a:p>
            <a:endParaRPr lang="en-US" sz="3400" b="1" dirty="0" smtClean="0"/>
          </a:p>
        </p:txBody>
      </p:sp>
      <p:sp>
        <p:nvSpPr>
          <p:cNvPr id="4" name="object 2"/>
          <p:cNvSpPr/>
          <p:nvPr/>
        </p:nvSpPr>
        <p:spPr>
          <a:xfrm>
            <a:off x="0" y="609600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333375"/>
            <a:ext cx="9296400" cy="1052513"/>
          </a:xfrm>
        </p:spPr>
        <p:txBody>
          <a:bodyPr anchor="t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smtClean="0"/>
              <a:t> POST SCRIPTUM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3600" dirty="0" smtClean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6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 </a:t>
            </a:r>
            <a:endParaRPr lang="en-US" sz="3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type="body" idx="1"/>
          </p:nvPr>
        </p:nvSpPr>
        <p:spPr>
          <a:xfrm>
            <a:off x="228600" y="1628775"/>
            <a:ext cx="11734800" cy="2708434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US" sz="3600" b="1" dirty="0" smtClean="0"/>
          </a:p>
          <a:p>
            <a:pPr marL="179388">
              <a:buFont typeface="Wingdings 2" pitchFamily="18" charset="2"/>
              <a:buNone/>
            </a:pPr>
            <a:r>
              <a:rPr lang="en-US" sz="3600" b="1" dirty="0" smtClean="0"/>
              <a:t>There are no perfect systems, but any system is viable in case it possesses inner potential to seek perfection.</a:t>
            </a:r>
            <a:endParaRPr lang="en-US" sz="3600" dirty="0" smtClean="0"/>
          </a:p>
          <a:p>
            <a:pPr>
              <a:buFont typeface="Wingdings 2" pitchFamily="18" charset="2"/>
              <a:buNone/>
            </a:pPr>
            <a:endParaRPr lang="en-US" sz="3400" b="1" i="1" dirty="0" smtClean="0"/>
          </a:p>
          <a:p>
            <a:endParaRPr lang="en-US" sz="3400" b="1" dirty="0" smtClean="0"/>
          </a:p>
        </p:txBody>
      </p:sp>
      <p:sp>
        <p:nvSpPr>
          <p:cNvPr id="4" name="object 2"/>
          <p:cNvSpPr/>
          <p:nvPr/>
        </p:nvSpPr>
        <p:spPr>
          <a:xfrm>
            <a:off x="0" y="304800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1066800" y="2133601"/>
            <a:ext cx="10515600" cy="2893100"/>
          </a:xfrm>
        </p:spPr>
        <p:txBody>
          <a:bodyPr/>
          <a:lstStyle/>
          <a:p>
            <a:pPr algn="ctr"/>
            <a:r>
              <a:rPr lang="en-US" sz="9600" b="1" dirty="0" smtClean="0">
                <a:solidFill>
                  <a:schemeClr val="accent1"/>
                </a:solidFill>
              </a:rPr>
              <a:t>THANK YOU</a:t>
            </a:r>
            <a:br>
              <a:rPr lang="en-US" sz="9600" b="1" dirty="0" smtClean="0">
                <a:solidFill>
                  <a:schemeClr val="accent1"/>
                </a:solidFill>
              </a:rPr>
            </a:br>
            <a:r>
              <a:rPr lang="en-US" sz="4800" b="1" dirty="0" smtClean="0">
                <a:solidFill>
                  <a:schemeClr val="accent1"/>
                </a:solidFill>
              </a:rPr>
              <a:t>vache.kalashyan@csc.am</a:t>
            </a:r>
            <a:r>
              <a:rPr lang="en-US" sz="4400" dirty="0" smtClean="0">
                <a:solidFill>
                  <a:schemeClr val="accent1"/>
                </a:solidFill>
              </a:rPr>
              <a:t/>
            </a:r>
            <a:br>
              <a:rPr lang="en-US" sz="4400" dirty="0" smtClean="0">
                <a:solidFill>
                  <a:schemeClr val="accent1"/>
                </a:solidFill>
              </a:rPr>
            </a:br>
            <a:endParaRPr lang="en-US" sz="4400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02152" y="521208"/>
            <a:ext cx="7120890" cy="1009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85440">
              <a:lnSpc>
                <a:spcPct val="100000"/>
              </a:lnSpc>
            </a:pPr>
            <a:r>
              <a:rPr sz="3600" spc="-5" dirty="0"/>
              <a:t>SOME </a:t>
            </a:r>
            <a:r>
              <a:rPr sz="3600" dirty="0"/>
              <a:t>CONCEPTUAL</a:t>
            </a:r>
            <a:r>
              <a:rPr sz="3600" spc="-70" dirty="0"/>
              <a:t> </a:t>
            </a:r>
            <a:r>
              <a:rPr sz="3600" spc="-5" dirty="0"/>
              <a:t>REMARKS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784859" y="2173351"/>
            <a:ext cx="10622280" cy="28469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6110" algn="ctr">
              <a:lnSpc>
                <a:spcPct val="100000"/>
              </a:lnSpc>
            </a:pPr>
            <a:r>
              <a:rPr sz="4000" b="1" i="1" spc="-10" dirty="0" smtClean="0"/>
              <a:t>Feedback</a:t>
            </a:r>
            <a:r>
              <a:rPr sz="4000" b="1" i="1" spc="15" dirty="0" smtClean="0"/>
              <a:t> </a:t>
            </a:r>
            <a:r>
              <a:rPr sz="4000" b="1" i="1" spc="-10" dirty="0"/>
              <a:t>Infrastructure</a:t>
            </a:r>
            <a:endParaRPr sz="4000" b="1" i="1" dirty="0">
              <a:latin typeface="Wingdings 3"/>
              <a:cs typeface="Wingdings 3"/>
            </a:endParaRPr>
          </a:p>
          <a:p>
            <a:pPr marL="1896110">
              <a:lnSpc>
                <a:spcPct val="100000"/>
              </a:lnSpc>
              <a:spcBef>
                <a:spcPts val="994"/>
              </a:spcBef>
            </a:pPr>
            <a:r>
              <a:rPr sz="40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4000" spc="-5" dirty="0"/>
              <a:t>Awareness</a:t>
            </a:r>
            <a:endParaRPr sz="4000" dirty="0">
              <a:latin typeface="Wingdings 3"/>
              <a:cs typeface="Wingdings 3"/>
            </a:endParaRPr>
          </a:p>
          <a:p>
            <a:pPr marL="1896110">
              <a:lnSpc>
                <a:spcPct val="100000"/>
              </a:lnSpc>
              <a:spcBef>
                <a:spcPts val="1010"/>
              </a:spcBef>
            </a:pPr>
            <a:r>
              <a:rPr sz="4000" spc="-10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4000" spc="-10" dirty="0"/>
              <a:t>Involvement</a:t>
            </a:r>
            <a:endParaRPr sz="4000" dirty="0">
              <a:latin typeface="Wingdings 3"/>
              <a:cs typeface="Wingdings 3"/>
            </a:endParaRPr>
          </a:p>
          <a:p>
            <a:pPr marL="1896110">
              <a:lnSpc>
                <a:spcPct val="100000"/>
              </a:lnSpc>
              <a:spcBef>
                <a:spcPts val="994"/>
              </a:spcBef>
            </a:pPr>
            <a:r>
              <a:rPr sz="4000" spc="-10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4000" spc="-10" dirty="0"/>
              <a:t>Influence</a:t>
            </a:r>
            <a:endParaRPr sz="4000" dirty="0">
              <a:latin typeface="Wingdings 3"/>
              <a:cs typeface="Wingdings 3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762000" y="1308378"/>
            <a:ext cx="11201400" cy="5288973"/>
            <a:chOff x="571613" y="1677334"/>
            <a:chExt cx="8400812" cy="3528289"/>
          </a:xfrm>
          <a:solidFill>
            <a:srgbClr val="E85D2C"/>
          </a:solidFill>
        </p:grpSpPr>
        <p:sp>
          <p:nvSpPr>
            <p:cNvPr id="39" name="Oval 38"/>
            <p:cNvSpPr/>
            <p:nvPr/>
          </p:nvSpPr>
          <p:spPr>
            <a:xfrm>
              <a:off x="6806125" y="4269623"/>
              <a:ext cx="1994855" cy="936000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tIns="18000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Delivery of services</a:t>
              </a:r>
              <a:endPara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6813914" y="1677334"/>
              <a:ext cx="2101362" cy="1080120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tIns="14400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Civil Service </a:t>
              </a:r>
              <a:r>
                <a:rPr 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Programming</a:t>
              </a:r>
              <a:endPara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41" name="Right Arrow 40"/>
            <p:cNvSpPr>
              <a:spLocks noChangeArrowheads="1"/>
            </p:cNvSpPr>
            <p:nvPr/>
          </p:nvSpPr>
          <p:spPr bwMode="auto">
            <a:xfrm rot="17773238">
              <a:off x="5613335" y="2894308"/>
              <a:ext cx="1457532" cy="147927"/>
            </a:xfrm>
            <a:prstGeom prst="rightArrow">
              <a:avLst>
                <a:gd name="adj1" fmla="val 50000"/>
                <a:gd name="adj2" fmla="val 49988"/>
              </a:avLst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42" name="Right Arrow 41"/>
            <p:cNvSpPr/>
            <p:nvPr/>
          </p:nvSpPr>
          <p:spPr>
            <a:xfrm>
              <a:off x="5999749" y="3439025"/>
              <a:ext cx="659754" cy="206286"/>
            </a:xfrm>
            <a:prstGeom prst="rightArrow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43" name="Right Arrow 42"/>
            <p:cNvSpPr>
              <a:spLocks noChangeArrowheads="1"/>
            </p:cNvSpPr>
            <p:nvPr/>
          </p:nvSpPr>
          <p:spPr bwMode="auto">
            <a:xfrm rot="3827526" flipV="1">
              <a:off x="5622318" y="4079556"/>
              <a:ext cx="1371862" cy="107987"/>
            </a:xfrm>
            <a:prstGeom prst="rightArrow">
              <a:avLst>
                <a:gd name="adj1" fmla="val 50000"/>
                <a:gd name="adj2" fmla="val 49984"/>
              </a:avLst>
            </a:prstGeom>
            <a:grpFill/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eaVert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571613" y="2597222"/>
              <a:ext cx="2344249" cy="1656184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CSO</a:t>
              </a:r>
              <a:endPara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45" name="Left-Right Arrow 44"/>
            <p:cNvSpPr/>
            <p:nvPr/>
          </p:nvSpPr>
          <p:spPr>
            <a:xfrm>
              <a:off x="2964935" y="3212448"/>
              <a:ext cx="670987" cy="288576"/>
            </a:xfrm>
            <a:prstGeom prst="leftRightArrow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6817809" y="2901471"/>
              <a:ext cx="2154616" cy="1080120"/>
            </a:xfrm>
            <a:prstGeom prst="ellipse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Participatory </a:t>
              </a:r>
              <a:endPara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Budgeting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97863" y="2109383"/>
              <a:ext cx="2214297" cy="252028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FEEDBACK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r>
                <a:rPr 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AWARENESS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r>
                <a:rPr 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ENGAGEMENT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r>
                <a:rPr 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EFFECT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2438401" y="533400"/>
            <a:ext cx="6019800" cy="492443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MECHANISMS</a:t>
            </a:r>
            <a:endParaRPr lang="en-US" dirty="0"/>
          </a:p>
        </p:txBody>
      </p:sp>
      <p:sp>
        <p:nvSpPr>
          <p:cNvPr id="15" name="object 2"/>
          <p:cNvSpPr/>
          <p:nvPr/>
        </p:nvSpPr>
        <p:spPr>
          <a:xfrm>
            <a:off x="0" y="533400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44467" y="521208"/>
            <a:ext cx="6636258" cy="1009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27375">
              <a:lnSpc>
                <a:spcPct val="100000"/>
              </a:lnSpc>
            </a:pPr>
            <a:r>
              <a:rPr sz="3600" dirty="0"/>
              <a:t>INSTITUTIONAL</a:t>
            </a:r>
            <a:r>
              <a:rPr sz="3600" spc="-50" dirty="0"/>
              <a:t> </a:t>
            </a:r>
            <a:r>
              <a:rPr sz="3600" spc="-5" dirty="0"/>
              <a:t>FRAMEWORK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2668270" y="2171827"/>
            <a:ext cx="8551545" cy="3674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</a:pPr>
            <a:r>
              <a:rPr sz="2800" spc="30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800" spc="30" dirty="0">
                <a:solidFill>
                  <a:srgbClr val="315848"/>
                </a:solidFill>
                <a:latin typeface="Century Gothic"/>
                <a:cs typeface="Century Gothic"/>
              </a:rPr>
              <a:t>Under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the RA Law on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Civil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Service, participation  of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public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organizations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in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recruitment &amp;  attestation </a:t>
            </a:r>
            <a:r>
              <a:rPr sz="2800" spc="-10" dirty="0">
                <a:solidFill>
                  <a:srgbClr val="315848"/>
                </a:solidFill>
                <a:latin typeface="Century Gothic"/>
                <a:cs typeface="Century Gothic"/>
              </a:rPr>
              <a:t>processes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for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civil </a:t>
            </a:r>
            <a:r>
              <a:rPr sz="2800" spc="-10" dirty="0">
                <a:solidFill>
                  <a:srgbClr val="315848"/>
                </a:solidFill>
                <a:latin typeface="Century Gothic"/>
                <a:cs typeface="Century Gothic"/>
              </a:rPr>
              <a:t>servants as 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observers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is</a:t>
            </a:r>
            <a:r>
              <a:rPr sz="2800" spc="-5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provided</a:t>
            </a:r>
            <a:endParaRPr sz="2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800" spc="60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800" spc="60" dirty="0">
                <a:solidFill>
                  <a:srgbClr val="315848"/>
                </a:solidFill>
                <a:latin typeface="Century Gothic"/>
                <a:cs typeface="Century Gothic"/>
              </a:rPr>
              <a:t>By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the RA Law on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Public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Service, CSO</a:t>
            </a:r>
            <a:r>
              <a:rPr sz="2800" spc="3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councils</a:t>
            </a:r>
            <a:endParaRPr sz="28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have </a:t>
            </a:r>
            <a:r>
              <a:rPr sz="2800" spc="-10" dirty="0">
                <a:solidFill>
                  <a:srgbClr val="315848"/>
                </a:solidFill>
                <a:latin typeface="Century Gothic"/>
                <a:cs typeface="Century Gothic"/>
              </a:rPr>
              <a:t>been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established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in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all public</a:t>
            </a:r>
            <a:r>
              <a:rPr sz="2800" spc="8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authorities</a:t>
            </a:r>
            <a:endParaRPr sz="2800">
              <a:latin typeface="Century Gothic"/>
              <a:cs typeface="Century Gothic"/>
            </a:endParaRPr>
          </a:p>
          <a:p>
            <a:pPr marL="355600" marR="196215" indent="-342900">
              <a:lnSpc>
                <a:spcPct val="100000"/>
              </a:lnSpc>
              <a:spcBef>
                <a:spcPts val="994"/>
              </a:spcBef>
            </a:pPr>
            <a:r>
              <a:rPr sz="2800" spc="60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800" spc="60" dirty="0">
                <a:solidFill>
                  <a:srgbClr val="315848"/>
                </a:solidFill>
                <a:latin typeface="Century Gothic"/>
                <a:cs typeface="Century Gothic"/>
              </a:rPr>
              <a:t>By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the </a:t>
            </a:r>
            <a:r>
              <a:rPr sz="2800" spc="-10" dirty="0">
                <a:solidFill>
                  <a:srgbClr val="315848"/>
                </a:solidFill>
                <a:latin typeface="Century Gothic"/>
                <a:cs typeface="Century Gothic"/>
              </a:rPr>
              <a:t>decree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of the President of Armenia, the 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Civil Council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had </a:t>
            </a:r>
            <a:r>
              <a:rPr sz="2800" spc="-10" dirty="0">
                <a:solidFill>
                  <a:srgbClr val="315848"/>
                </a:solidFill>
                <a:latin typeface="Century Gothic"/>
                <a:cs typeface="Century Gothic"/>
              </a:rPr>
              <a:t>been </a:t>
            </a:r>
            <a:r>
              <a:rPr sz="2800" spc="-5" dirty="0">
                <a:solidFill>
                  <a:srgbClr val="315848"/>
                </a:solidFill>
                <a:latin typeface="Century Gothic"/>
                <a:cs typeface="Century Gothic"/>
              </a:rPr>
              <a:t>established </a:t>
            </a:r>
            <a:r>
              <a:rPr sz="2800" dirty="0">
                <a:solidFill>
                  <a:srgbClr val="315848"/>
                </a:solidFill>
                <a:latin typeface="Century Gothic"/>
                <a:cs typeface="Century Gothic"/>
              </a:rPr>
              <a:t>in</a:t>
            </a:r>
            <a:r>
              <a:rPr sz="2800" spc="3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800" spc="-10" dirty="0">
                <a:solidFill>
                  <a:srgbClr val="315848"/>
                </a:solidFill>
                <a:latin typeface="Century Gothic"/>
                <a:cs typeface="Century Gothic"/>
              </a:rPr>
              <a:t>2012</a:t>
            </a:r>
            <a:endParaRPr sz="2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67939" y="541019"/>
            <a:ext cx="9105138" cy="899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90059" y="1025652"/>
            <a:ext cx="5546597" cy="8999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6270" algn="ctr">
              <a:lnSpc>
                <a:spcPts val="3829"/>
              </a:lnSpc>
            </a:pPr>
            <a:r>
              <a:rPr dirty="0"/>
              <a:t>COOPERATION </a:t>
            </a:r>
            <a:r>
              <a:rPr spc="-5" dirty="0"/>
              <a:t>BETWEEN </a:t>
            </a:r>
            <a:r>
              <a:rPr dirty="0"/>
              <a:t>RA </a:t>
            </a:r>
            <a:r>
              <a:rPr spc="-5" dirty="0"/>
              <a:t>CSC </a:t>
            </a:r>
            <a:r>
              <a:rPr dirty="0"/>
              <a:t>AND</a:t>
            </a:r>
            <a:r>
              <a:rPr spc="-70" dirty="0"/>
              <a:t> </a:t>
            </a:r>
            <a:r>
              <a:rPr dirty="0"/>
              <a:t>CIVIL</a:t>
            </a:r>
          </a:p>
          <a:p>
            <a:pPr marL="1908175" algn="ctr">
              <a:lnSpc>
                <a:spcPts val="3829"/>
              </a:lnSpc>
            </a:pPr>
            <a:r>
              <a:rPr spc="-5" dirty="0"/>
              <a:t>SOCIETY</a:t>
            </a:r>
            <a:r>
              <a:rPr spc="-40" dirty="0"/>
              <a:t> </a:t>
            </a:r>
            <a:r>
              <a:rPr dirty="0"/>
              <a:t>ORGANIZATIONS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68270" y="2174366"/>
            <a:ext cx="8760460" cy="3615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6985" indent="-342900" algn="just">
              <a:lnSpc>
                <a:spcPct val="100000"/>
              </a:lnSpc>
            </a:pPr>
            <a:r>
              <a:rPr sz="2000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000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15848"/>
                </a:solidFill>
                <a:latin typeface="Century Gothic"/>
                <a:cs typeface="Century Gothic"/>
              </a:rPr>
              <a:t>2 </a:t>
            </a:r>
            <a:r>
              <a:rPr sz="2000" b="1" spc="-5" dirty="0">
                <a:solidFill>
                  <a:srgbClr val="315848"/>
                </a:solidFill>
                <a:latin typeface="Century Gothic"/>
                <a:cs typeface="Century Gothic"/>
              </a:rPr>
              <a:t>November </a:t>
            </a:r>
            <a:r>
              <a:rPr sz="2000" b="1" spc="5" dirty="0">
                <a:solidFill>
                  <a:srgbClr val="315848"/>
                </a:solidFill>
                <a:latin typeface="Century Gothic"/>
                <a:cs typeface="Century Gothic"/>
              </a:rPr>
              <a:t>2007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- MoU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signed between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RA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Civil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Service Council 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and Union of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Armenian Government Employees,</a:t>
            </a:r>
            <a:r>
              <a:rPr sz="2000" spc="-9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spc="5" dirty="0">
                <a:solidFill>
                  <a:srgbClr val="315848"/>
                </a:solidFill>
                <a:latin typeface="Century Gothic"/>
                <a:cs typeface="Century Gothic"/>
              </a:rPr>
              <a:t>NGO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000" spc="409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MoU</a:t>
            </a:r>
            <a:r>
              <a:rPr sz="2000" spc="22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determines</a:t>
            </a:r>
            <a:r>
              <a:rPr sz="2000" spc="22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the</a:t>
            </a:r>
            <a:r>
              <a:rPr sz="2000" spc="22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scope</a:t>
            </a:r>
            <a:r>
              <a:rPr sz="2000" spc="22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of</a:t>
            </a:r>
            <a:r>
              <a:rPr sz="2000" spc="22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cooperation</a:t>
            </a:r>
            <a:r>
              <a:rPr sz="2000" spc="22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with</a:t>
            </a:r>
            <a:r>
              <a:rPr sz="2000" spc="21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the</a:t>
            </a:r>
            <a:r>
              <a:rPr sz="2000" spc="22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civil</a:t>
            </a:r>
            <a:r>
              <a:rPr sz="2000" spc="22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society</a:t>
            </a:r>
            <a:r>
              <a:rPr sz="2000" spc="21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spc="15" dirty="0">
                <a:solidFill>
                  <a:srgbClr val="315848"/>
                </a:solidFill>
                <a:latin typeface="Century Gothic"/>
                <a:cs typeface="Century Gothic"/>
              </a:rPr>
              <a:t>to</a:t>
            </a:r>
            <a:endParaRPr sz="2000">
              <a:latin typeface="Century Gothic"/>
              <a:cs typeface="Century Gothic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initiate monitoring within civil</a:t>
            </a:r>
            <a:r>
              <a:rPr sz="2000" spc="-14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service</a:t>
            </a:r>
            <a:endParaRPr sz="2000">
              <a:latin typeface="Century Gothic"/>
              <a:cs typeface="Century Gothic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10"/>
              </a:spcBef>
            </a:pPr>
            <a:r>
              <a:rPr sz="2000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000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15848"/>
                </a:solidFill>
                <a:latin typeface="Century Gothic"/>
                <a:cs typeface="Century Gothic"/>
              </a:rPr>
              <a:t>26 </a:t>
            </a:r>
            <a:r>
              <a:rPr sz="2000" b="1" spc="-5" dirty="0">
                <a:solidFill>
                  <a:srgbClr val="315848"/>
                </a:solidFill>
                <a:latin typeface="Century Gothic"/>
                <a:cs typeface="Century Gothic"/>
              </a:rPr>
              <a:t>November </a:t>
            </a:r>
            <a:r>
              <a:rPr sz="2000" b="1" dirty="0">
                <a:solidFill>
                  <a:srgbClr val="315848"/>
                </a:solidFill>
                <a:latin typeface="Century Gothic"/>
                <a:cs typeface="Century Gothic"/>
              </a:rPr>
              <a:t>2008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–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Trainings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conducted by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Union of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Armenian  Government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Employees, </a:t>
            </a:r>
            <a:r>
              <a:rPr sz="2000" spc="5" dirty="0">
                <a:solidFill>
                  <a:srgbClr val="315848"/>
                </a:solidFill>
                <a:latin typeface="Century Gothic"/>
                <a:cs typeface="Century Gothic"/>
              </a:rPr>
              <a:t>NGO,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jointly with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RA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Civil Service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Council, 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with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the </a:t>
            </a:r>
            <a:r>
              <a:rPr sz="2000" spc="-10" dirty="0">
                <a:solidFill>
                  <a:srgbClr val="315848"/>
                </a:solidFill>
                <a:latin typeface="Century Gothic"/>
                <a:cs typeface="Century Gothic"/>
              </a:rPr>
              <a:t>support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of </a:t>
            </a:r>
            <a:r>
              <a:rPr sz="2000" spc="-10" dirty="0">
                <a:solidFill>
                  <a:srgbClr val="315848"/>
                </a:solidFill>
                <a:latin typeface="Century Gothic"/>
                <a:cs typeface="Century Gothic"/>
              </a:rPr>
              <a:t>OSCE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Office in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Yerevan.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As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a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result,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civil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service  competition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and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attestation procedures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were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improved, corruption  risks reduced,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the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level of knowledge and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skills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of commission  members related </a:t>
            </a:r>
            <a:r>
              <a:rPr sz="2000" spc="5" dirty="0">
                <a:solidFill>
                  <a:srgbClr val="315848"/>
                </a:solidFill>
                <a:latin typeface="Century Gothic"/>
                <a:cs typeface="Century Gothic"/>
              </a:rPr>
              <a:t>to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communication, conflict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of interest, </a:t>
            </a:r>
            <a:r>
              <a:rPr sz="2000" spc="-10" dirty="0">
                <a:solidFill>
                  <a:srgbClr val="315848"/>
                </a:solidFill>
                <a:latin typeface="Century Gothic"/>
                <a:cs typeface="Century Gothic"/>
              </a:rPr>
              <a:t>assets 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declaration and </a:t>
            </a:r>
            <a:r>
              <a:rPr sz="2000" spc="5" dirty="0">
                <a:solidFill>
                  <a:srgbClr val="315848"/>
                </a:solidFill>
                <a:latin typeface="Century Gothic"/>
                <a:cs typeface="Century Gothic"/>
              </a:rPr>
              <a:t>ethics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rules </a:t>
            </a:r>
            <a:r>
              <a:rPr sz="2000" spc="-5" dirty="0">
                <a:solidFill>
                  <a:srgbClr val="315848"/>
                </a:solidFill>
                <a:latin typeface="Century Gothic"/>
                <a:cs typeface="Century Gothic"/>
              </a:rPr>
              <a:t>was</a:t>
            </a:r>
            <a:r>
              <a:rPr sz="2000" spc="-11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000" dirty="0">
                <a:solidFill>
                  <a:srgbClr val="315848"/>
                </a:solidFill>
                <a:latin typeface="Century Gothic"/>
                <a:cs typeface="Century Gothic"/>
              </a:rPr>
              <a:t>improved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67939" y="541019"/>
            <a:ext cx="5371338" cy="899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05116" y="541019"/>
            <a:ext cx="1184909" cy="8999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55864" y="541019"/>
            <a:ext cx="3617214" cy="89992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90059" y="1025652"/>
            <a:ext cx="5546597" cy="8999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6905" algn="ctr">
              <a:lnSpc>
                <a:spcPts val="3829"/>
              </a:lnSpc>
            </a:pPr>
            <a:r>
              <a:rPr dirty="0"/>
              <a:t>COOPERATION </a:t>
            </a:r>
            <a:r>
              <a:rPr spc="-5" dirty="0"/>
              <a:t>BETWEEN </a:t>
            </a:r>
            <a:r>
              <a:rPr dirty="0"/>
              <a:t>RA CSC AND</a:t>
            </a:r>
            <a:r>
              <a:rPr spc="-80" dirty="0"/>
              <a:t> </a:t>
            </a:r>
            <a:r>
              <a:rPr dirty="0"/>
              <a:t>CIVIL</a:t>
            </a:r>
          </a:p>
          <a:p>
            <a:pPr marL="1908810" algn="ctr">
              <a:lnSpc>
                <a:spcPts val="3829"/>
              </a:lnSpc>
            </a:pPr>
            <a:r>
              <a:rPr spc="-5" dirty="0"/>
              <a:t>SOCIETY</a:t>
            </a:r>
            <a:r>
              <a:rPr spc="-40" dirty="0"/>
              <a:t> </a:t>
            </a:r>
            <a:r>
              <a:rPr dirty="0"/>
              <a:t>ORGANIZATIONS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668270" y="2173859"/>
            <a:ext cx="1043305" cy="374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400" spc="-12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15848"/>
                </a:solidFill>
                <a:latin typeface="Century Gothic"/>
                <a:cs typeface="Century Gothic"/>
              </a:rPr>
              <a:t>2010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34714" y="2173859"/>
            <a:ext cx="1906270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13384" algn="l"/>
              </a:tabLst>
            </a:pP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–	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short-term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65646" y="2173859"/>
            <a:ext cx="248475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61440" algn="l"/>
              </a:tabLst>
            </a:pP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tr</a:t>
            </a:r>
            <a:r>
              <a:rPr sz="2400" spc="-10" dirty="0">
                <a:solidFill>
                  <a:srgbClr val="315848"/>
                </a:solidFill>
                <a:latin typeface="Century Gothic"/>
                <a:cs typeface="Century Gothic"/>
              </a:rPr>
              <a:t>a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n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n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g	cours</a:t>
            </a:r>
            <a:r>
              <a:rPr sz="2400" spc="10" dirty="0">
                <a:solidFill>
                  <a:srgbClr val="315848"/>
                </a:solidFill>
                <a:latin typeface="Century Gothic"/>
                <a:cs typeface="Century Gothic"/>
              </a:rPr>
              <a:t>e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37275" y="2539619"/>
            <a:ext cx="201993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implemented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568308" y="2173859"/>
            <a:ext cx="1418590" cy="738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07010">
              <a:lnSpc>
                <a:spcPct val="100000"/>
              </a:lnSpc>
              <a:tabLst>
                <a:tab pos="819785" algn="l"/>
                <a:tab pos="855344" algn="l"/>
              </a:tabLst>
            </a:pP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for		civ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l  by	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civil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11170" y="2539619"/>
            <a:ext cx="2067560" cy="738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developed  orga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n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za</a:t>
            </a:r>
            <a:r>
              <a:rPr sz="2400" spc="-20" dirty="0">
                <a:solidFill>
                  <a:srgbClr val="315848"/>
                </a:solidFill>
                <a:latin typeface="Century Gothic"/>
                <a:cs typeface="Century Gothic"/>
              </a:rPr>
              <a:t>t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ion</a:t>
            </a:r>
            <a:r>
              <a:rPr sz="2400" spc="15" dirty="0">
                <a:solidFill>
                  <a:srgbClr val="315848"/>
                </a:solidFill>
                <a:latin typeface="Century Gothic"/>
                <a:cs typeface="Century Gothic"/>
              </a:rPr>
              <a:t>s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,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97907" y="2539619"/>
            <a:ext cx="3289935" cy="738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and</a:t>
            </a:r>
            <a:endParaRPr sz="2400">
              <a:latin typeface="Century Gothic"/>
              <a:cs typeface="Century Gothic"/>
            </a:endParaRPr>
          </a:p>
          <a:p>
            <a:pPr marL="155575">
              <a:lnSpc>
                <a:spcPct val="100000"/>
              </a:lnSpc>
              <a:tabLst>
                <a:tab pos="1195070" algn="l"/>
                <a:tab pos="1871345" algn="l"/>
                <a:tab pos="2981325" algn="l"/>
              </a:tabLst>
            </a:pP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w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t</a:t>
            </a:r>
            <a:r>
              <a:rPr sz="2400" spc="-10" dirty="0">
                <a:solidFill>
                  <a:srgbClr val="315848"/>
                </a:solidFill>
                <a:latin typeface="Century Gothic"/>
                <a:cs typeface="Century Gothic"/>
              </a:rPr>
              <a:t>h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n	the	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scop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e	of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551544" y="2905378"/>
            <a:ext cx="1358900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“Integrity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072496" y="2173859"/>
            <a:ext cx="1355090" cy="1104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3985" algn="r">
              <a:lnSpc>
                <a:spcPct val="100000"/>
              </a:lnSpc>
              <a:tabLst>
                <a:tab pos="448309" algn="l"/>
              </a:tabLst>
            </a:pP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ser</a:t>
            </a:r>
            <a:r>
              <a:rPr sz="2400" spc="15" dirty="0">
                <a:solidFill>
                  <a:srgbClr val="315848"/>
                </a:solidFill>
                <a:latin typeface="Century Gothic"/>
                <a:cs typeface="Century Gothic"/>
              </a:rPr>
              <a:t>v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ants  so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c</a:t>
            </a:r>
            <a:r>
              <a:rPr sz="2400" spc="20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ety  </a:t>
            </a:r>
            <a:r>
              <a:rPr sz="2400" spc="10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n	Pub</a:t>
            </a:r>
            <a:r>
              <a:rPr sz="2400" spc="-20" dirty="0">
                <a:solidFill>
                  <a:srgbClr val="315848"/>
                </a:solidFill>
                <a:latin typeface="Century Gothic"/>
                <a:cs typeface="Century Gothic"/>
              </a:rPr>
              <a:t>l</a:t>
            </a:r>
            <a:r>
              <a:rPr sz="2400" spc="20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68270" y="3271392"/>
            <a:ext cx="8759825" cy="2454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>
              <a:lnSpc>
                <a:spcPct val="100000"/>
              </a:lnSpc>
            </a:pP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Service System”</a:t>
            </a:r>
            <a:r>
              <a:rPr sz="2400" spc="-9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module</a:t>
            </a:r>
            <a:endParaRPr sz="24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2110"/>
              </a:spcBef>
            </a:pPr>
            <a:r>
              <a:rPr sz="24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400"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Such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trainings promote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development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of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non-formal 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education on the one hand,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and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on the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other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hand 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provide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grounds for the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formation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of </a:t>
            </a:r>
            <a:r>
              <a:rPr sz="2400" spc="-10" dirty="0">
                <a:solidFill>
                  <a:srgbClr val="315848"/>
                </a:solidFill>
                <a:latin typeface="Century Gothic"/>
                <a:cs typeface="Century Gothic"/>
              </a:rPr>
              <a:t>Life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Long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Learning  </a:t>
            </a:r>
            <a:r>
              <a:rPr sz="2400" spc="10" dirty="0">
                <a:solidFill>
                  <a:srgbClr val="315848"/>
                </a:solidFill>
                <a:latin typeface="Century Gothic"/>
                <a:cs typeface="Century Gothic"/>
              </a:rPr>
              <a:t>in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the Republic of</a:t>
            </a:r>
            <a:r>
              <a:rPr sz="2400" spc="-14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Armenia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67939" y="541019"/>
            <a:ext cx="9105138" cy="899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90059" y="1025652"/>
            <a:ext cx="5546597" cy="8999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6270" algn="ctr">
              <a:lnSpc>
                <a:spcPts val="3829"/>
              </a:lnSpc>
            </a:pPr>
            <a:r>
              <a:rPr dirty="0"/>
              <a:t>COOPERATION </a:t>
            </a:r>
            <a:r>
              <a:rPr spc="-5" dirty="0"/>
              <a:t>BETWEEN </a:t>
            </a:r>
            <a:r>
              <a:rPr dirty="0"/>
              <a:t>RA </a:t>
            </a:r>
            <a:r>
              <a:rPr spc="-5" dirty="0"/>
              <a:t>CSC </a:t>
            </a:r>
            <a:r>
              <a:rPr dirty="0"/>
              <a:t>AND</a:t>
            </a:r>
            <a:r>
              <a:rPr spc="-70" dirty="0"/>
              <a:t> </a:t>
            </a:r>
            <a:r>
              <a:rPr dirty="0"/>
              <a:t>CIVIL</a:t>
            </a:r>
          </a:p>
          <a:p>
            <a:pPr marL="1908175" algn="ctr">
              <a:lnSpc>
                <a:spcPts val="3829"/>
              </a:lnSpc>
            </a:pPr>
            <a:r>
              <a:rPr spc="-5" dirty="0"/>
              <a:t>SOCIETY</a:t>
            </a:r>
            <a:r>
              <a:rPr spc="-40" dirty="0"/>
              <a:t> </a:t>
            </a:r>
            <a:r>
              <a:rPr dirty="0"/>
              <a:t>ORGANIZATIONS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68270" y="2173859"/>
            <a:ext cx="1162685" cy="374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400" spc="-140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Since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629" y="2173859"/>
            <a:ext cx="2580640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07845" algn="l"/>
              </a:tabLst>
            </a:pP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No</a:t>
            </a:r>
            <a:r>
              <a:rPr sz="2400" spc="10" dirty="0">
                <a:solidFill>
                  <a:srgbClr val="315848"/>
                </a:solidFill>
                <a:latin typeface="Century Gothic"/>
                <a:cs typeface="Century Gothic"/>
              </a:rPr>
              <a:t>v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e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mber	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2014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,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97167" y="2173859"/>
            <a:ext cx="215074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questionnaires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41332" y="2173859"/>
            <a:ext cx="2282825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82775" algn="l"/>
              </a:tabLst>
            </a:pP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d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e</a:t>
            </a:r>
            <a:r>
              <a:rPr sz="2400" spc="20" dirty="0">
                <a:solidFill>
                  <a:srgbClr val="315848"/>
                </a:solidFill>
                <a:latin typeface="Century Gothic"/>
                <a:cs typeface="Century Gothic"/>
              </a:rPr>
              <a:t>v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eloped	for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55277" y="2539619"/>
            <a:ext cx="1972310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31215" algn="l"/>
              </a:tabLst>
            </a:pP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an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d	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leading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11170" y="2539619"/>
            <a:ext cx="6254115" cy="738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028825" algn="l"/>
                <a:tab pos="2886710" algn="l"/>
                <a:tab pos="3490595" algn="l"/>
                <a:tab pos="4255770" algn="l"/>
                <a:tab pos="5504180" algn="l"/>
              </a:tabLst>
            </a:pP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compe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t</a:t>
            </a:r>
            <a:r>
              <a:rPr sz="2400" spc="20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spc="-25" dirty="0">
                <a:solidFill>
                  <a:srgbClr val="315848"/>
                </a:solidFill>
                <a:latin typeface="Century Gothic"/>
                <a:cs typeface="Century Gothic"/>
              </a:rPr>
              <a:t>t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io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n	tests	</a:t>
            </a:r>
            <a:r>
              <a:rPr sz="2400" spc="10" dirty="0">
                <a:solidFill>
                  <a:srgbClr val="315848"/>
                </a:solidFill>
                <a:latin typeface="Century Gothic"/>
                <a:cs typeface="Century Gothic"/>
              </a:rPr>
              <a:t>f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or	civ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l	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se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r</a:t>
            </a:r>
            <a:r>
              <a:rPr sz="2400" spc="10" dirty="0">
                <a:solidFill>
                  <a:srgbClr val="315848"/>
                </a:solidFill>
                <a:latin typeface="Century Gothic"/>
                <a:cs typeface="Century Gothic"/>
              </a:rPr>
              <a:t>v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ce	chi</a:t>
            </a:r>
            <a:r>
              <a:rPr sz="2400" spc="-15" dirty="0">
                <a:solidFill>
                  <a:srgbClr val="315848"/>
                </a:solidFill>
                <a:latin typeface="Century Gothic"/>
                <a:cs typeface="Century Gothic"/>
              </a:rPr>
              <a:t>e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f  positions modernized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and</a:t>
            </a:r>
            <a:r>
              <a:rPr sz="2400" spc="-8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improved.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8270" y="3890136"/>
            <a:ext cx="8761095" cy="2201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</a:pPr>
            <a:r>
              <a:rPr sz="24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400"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Based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on 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MoU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signed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between RA Civil Service Council, 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Union of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Armenian State Employees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and Yerevan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State  University, trainings targeted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at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developing anti- 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corruption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skills have been conducted and are still being 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conducted for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civil servants employed </a:t>
            </a:r>
            <a:r>
              <a:rPr sz="2400" spc="5" dirty="0">
                <a:solidFill>
                  <a:srgbClr val="315848"/>
                </a:solidFill>
                <a:latin typeface="Century Gothic"/>
                <a:cs typeface="Century Gothic"/>
              </a:rPr>
              <a:t>in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the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RA public 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bodies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71216" y="537972"/>
            <a:ext cx="8384285" cy="899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1865">
              <a:lnSpc>
                <a:spcPct val="100000"/>
              </a:lnSpc>
            </a:pPr>
            <a:r>
              <a:rPr dirty="0"/>
              <a:t>Association Agreement</a:t>
            </a:r>
            <a:r>
              <a:rPr spc="-20" dirty="0"/>
              <a:t> </a:t>
            </a:r>
            <a:r>
              <a:rPr dirty="0"/>
              <a:t>Implementation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68270" y="2174875"/>
            <a:ext cx="8759825" cy="3064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8255" indent="-342900" algn="just">
              <a:lnSpc>
                <a:spcPct val="80000"/>
              </a:lnSpc>
            </a:pPr>
            <a:r>
              <a:rPr sz="19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1900"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2009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– a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tripartite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MoU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on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Cooperation signed between RA Ministry </a:t>
            </a:r>
            <a:r>
              <a:rPr sz="1900" spc="-15" dirty="0">
                <a:solidFill>
                  <a:srgbClr val="315848"/>
                </a:solidFill>
                <a:latin typeface="Century Gothic"/>
                <a:cs typeface="Century Gothic"/>
              </a:rPr>
              <a:t>of 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Economy,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RA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Civil Service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Council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and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British</a:t>
            </a:r>
            <a:r>
              <a:rPr sz="1900" spc="-3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Council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1639"/>
              </a:spcBef>
            </a:pPr>
            <a:r>
              <a:rPr sz="19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1900"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It was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targeted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at conducting training courses for public officials  involved </a:t>
            </a:r>
            <a:r>
              <a:rPr sz="1900" spc="5" dirty="0">
                <a:solidFill>
                  <a:srgbClr val="315848"/>
                </a:solidFill>
                <a:latin typeface="Century Gothic"/>
                <a:cs typeface="Century Gothic"/>
              </a:rPr>
              <a:t>in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European integration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process,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within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the framework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of 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“European Union: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cooperation and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skills” program, implemented by 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British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Council,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Armenia, through the support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of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RA</a:t>
            </a:r>
            <a:r>
              <a:rPr sz="1900" spc="135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Government</a:t>
            </a:r>
            <a:endParaRPr sz="19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100"/>
              </a:lnSpc>
              <a:spcBef>
                <a:spcPts val="1625"/>
              </a:spcBef>
            </a:pPr>
            <a:r>
              <a:rPr sz="19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1900"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The training courses were aimed at developing the skills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of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public  officials, exchange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of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experiences, </a:t>
            </a:r>
            <a:r>
              <a:rPr sz="1900" spc="5" dirty="0">
                <a:solidFill>
                  <a:srgbClr val="315848"/>
                </a:solidFill>
                <a:latin typeface="Century Gothic"/>
                <a:cs typeface="Century Gothic"/>
              </a:rPr>
              <a:t>as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well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as efficient </a:t>
            </a:r>
            <a:r>
              <a:rPr sz="1900" dirty="0">
                <a:solidFill>
                  <a:srgbClr val="315848"/>
                </a:solidFill>
                <a:latin typeface="Century Gothic"/>
                <a:cs typeface="Century Gothic"/>
              </a:rPr>
              <a:t>implementation 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of European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Neighbourhood Policy, EaP </a:t>
            </a:r>
            <a:r>
              <a:rPr sz="1900" spc="5" dirty="0">
                <a:solidFill>
                  <a:srgbClr val="315848"/>
                </a:solidFill>
                <a:latin typeface="Century Gothic"/>
                <a:cs typeface="Century Gothic"/>
              </a:rPr>
              <a:t>in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the Republic </a:t>
            </a:r>
            <a:r>
              <a:rPr sz="1900" spc="-10" dirty="0">
                <a:solidFill>
                  <a:srgbClr val="315848"/>
                </a:solidFill>
                <a:latin typeface="Century Gothic"/>
                <a:cs typeface="Century Gothic"/>
              </a:rPr>
              <a:t>of</a:t>
            </a:r>
            <a:r>
              <a:rPr sz="1900" spc="16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1900" spc="-5" dirty="0">
                <a:solidFill>
                  <a:srgbClr val="315848"/>
                </a:solidFill>
                <a:latin typeface="Century Gothic"/>
                <a:cs typeface="Century Gothic"/>
              </a:rPr>
              <a:t>Armenia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756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3948"/>
                </a:lnTo>
                <a:lnTo>
                  <a:pt x="1245844" y="507491"/>
                </a:lnTo>
                <a:lnTo>
                  <a:pt x="1346200" y="507491"/>
                </a:lnTo>
                <a:lnTo>
                  <a:pt x="1350899" y="502665"/>
                </a:lnTo>
                <a:lnTo>
                  <a:pt x="1352423" y="501141"/>
                </a:lnTo>
                <a:lnTo>
                  <a:pt x="1354328" y="499617"/>
                </a:lnTo>
                <a:lnTo>
                  <a:pt x="1355852" y="497966"/>
                </a:lnTo>
                <a:lnTo>
                  <a:pt x="1584960" y="268858"/>
                </a:lnTo>
                <a:lnTo>
                  <a:pt x="1590246" y="261714"/>
                </a:lnTo>
                <a:lnTo>
                  <a:pt x="1592008" y="254571"/>
                </a:lnTo>
                <a:lnTo>
                  <a:pt x="1590246" y="247427"/>
                </a:lnTo>
                <a:lnTo>
                  <a:pt x="1584960" y="240283"/>
                </a:lnTo>
                <a:lnTo>
                  <a:pt x="1355852" y="11302"/>
                </a:lnTo>
                <a:lnTo>
                  <a:pt x="1350899" y="11302"/>
                </a:lnTo>
                <a:lnTo>
                  <a:pt x="1350899" y="6476"/>
                </a:lnTo>
                <a:lnTo>
                  <a:pt x="1346200" y="6476"/>
                </a:lnTo>
                <a:lnTo>
                  <a:pt x="1341374" y="1777"/>
                </a:lnTo>
                <a:lnTo>
                  <a:pt x="1245844" y="1777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71216" y="537972"/>
            <a:ext cx="8384285" cy="8999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1865">
              <a:lnSpc>
                <a:spcPct val="100000"/>
              </a:lnSpc>
            </a:pPr>
            <a:r>
              <a:rPr dirty="0"/>
              <a:t>Association Agreement</a:t>
            </a:r>
            <a:r>
              <a:rPr spc="-20" dirty="0"/>
              <a:t> </a:t>
            </a:r>
            <a:r>
              <a:rPr dirty="0"/>
              <a:t>Implementation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668270" y="2884042"/>
            <a:ext cx="8759825" cy="280543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285"/>
              </a:spcBef>
            </a:pPr>
            <a:r>
              <a:rPr sz="24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400"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A needs assessment research has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been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conducted prior  to the implementation of the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program, wherein  participated representatives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of 27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Ministries and public 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bodies</a:t>
            </a:r>
            <a:endParaRPr sz="2400">
              <a:latin typeface="Century Gothic"/>
              <a:cs typeface="Century Gothic"/>
            </a:endParaRPr>
          </a:p>
          <a:p>
            <a:pPr marL="355600" marR="6985" indent="-342900" algn="just">
              <a:lnSpc>
                <a:spcPct val="90000"/>
              </a:lnSpc>
              <a:spcBef>
                <a:spcPts val="1005"/>
              </a:spcBef>
            </a:pPr>
            <a:r>
              <a:rPr sz="2400" spc="-5" dirty="0">
                <a:solidFill>
                  <a:srgbClr val="A42F0F"/>
                </a:solidFill>
                <a:latin typeface="Wingdings 3"/>
                <a:cs typeface="Wingdings 3"/>
              </a:rPr>
              <a:t></a:t>
            </a:r>
            <a:r>
              <a:rPr sz="2400" spc="-5" dirty="0">
                <a:solidFill>
                  <a:srgbClr val="A42F0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The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course covered topics on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communication and  negotiation skills,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public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relations (PR), and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program 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management </a:t>
            </a:r>
            <a:r>
              <a:rPr sz="2400" spc="-10" dirty="0">
                <a:solidFill>
                  <a:srgbClr val="315848"/>
                </a:solidFill>
                <a:latin typeface="Century Gothic"/>
                <a:cs typeface="Century Gothic"/>
              </a:rPr>
              <a:t>skills,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on </a:t>
            </a:r>
            <a:r>
              <a:rPr sz="2400" spc="-5" dirty="0">
                <a:solidFill>
                  <a:srgbClr val="315848"/>
                </a:solidFill>
                <a:latin typeface="Century Gothic"/>
                <a:cs typeface="Century Gothic"/>
              </a:rPr>
              <a:t>introducing European institutions  and</a:t>
            </a:r>
            <a:r>
              <a:rPr sz="2400" spc="-70" dirty="0">
                <a:solidFill>
                  <a:srgbClr val="315848"/>
                </a:solidFill>
                <a:latin typeface="Century Gothic"/>
                <a:cs typeface="Century Gothic"/>
              </a:rPr>
              <a:t> </a:t>
            </a:r>
            <a:r>
              <a:rPr sz="2400" dirty="0">
                <a:solidFill>
                  <a:srgbClr val="315848"/>
                </a:solidFill>
                <a:latin typeface="Century Gothic"/>
                <a:cs typeface="Century Gothic"/>
              </a:rPr>
              <a:t>terminology</a:t>
            </a:r>
            <a:endParaRPr sz="2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rgbClr val="FFFFFF"/>
      </a:lt1>
      <a:dk2>
        <a:srgbClr val="EF8347"/>
      </a:dk2>
      <a:lt2>
        <a:srgbClr val="FFFFFF"/>
      </a:lt2>
      <a:accent1>
        <a:srgbClr val="E2A25C"/>
      </a:accent1>
      <a:accent2>
        <a:srgbClr val="EF8347"/>
      </a:accent2>
      <a:accent3>
        <a:srgbClr val="EF8347"/>
      </a:accent3>
      <a:accent4>
        <a:srgbClr val="F9B639"/>
      </a:accent4>
      <a:accent5>
        <a:srgbClr val="EA6216"/>
      </a:accent5>
      <a:accent6>
        <a:srgbClr val="FA8D3D"/>
      </a:accent6>
      <a:hlink>
        <a:srgbClr val="FFDE66"/>
      </a:hlink>
      <a:folHlink>
        <a:srgbClr val="EF834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844</Words>
  <Application>Microsoft Office PowerPoint</Application>
  <PresentationFormat>Custom</PresentationFormat>
  <Paragraphs>115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EXPERIENCE OF EASTERN PARTNERSHIP COUNTRIES AND  EU MEMBER STATES ON COOPERATION BETWEEN  GOVERNMENT AUTHORITIES AND CIVIL SOCIETY: THE BEST PRACTICES AND LESSONS LEARNT</vt:lpstr>
      <vt:lpstr>SOME CONCEPTUAL REMARKS</vt:lpstr>
      <vt:lpstr>MECHANISMS</vt:lpstr>
      <vt:lpstr>INSTITUTIONAL FRAMEWORK</vt:lpstr>
      <vt:lpstr>COOPERATION BETWEEN RA CSC AND CIVIL SOCIETY ORGANIZATIONS</vt:lpstr>
      <vt:lpstr>COOPERATION BETWEEN RA CSC AND CIVIL SOCIETY ORGANIZATIONS</vt:lpstr>
      <vt:lpstr>COOPERATION BETWEEN RA CSC AND CIVIL SOCIETY ORGANIZATIONS</vt:lpstr>
      <vt:lpstr>Association Agreement Implementation</vt:lpstr>
      <vt:lpstr>Association Agreement Implementation</vt:lpstr>
      <vt:lpstr>Association Agreement Implementation</vt:lpstr>
      <vt:lpstr>Association</vt:lpstr>
      <vt:lpstr>Why public management reform? (OECD report entitled Government of the Future (2000))</vt:lpstr>
      <vt:lpstr>CHALLENGES    </vt:lpstr>
      <vt:lpstr>CHALLENGES    </vt:lpstr>
      <vt:lpstr> POST SCRIPTUM     </vt:lpstr>
      <vt:lpstr>THANK YOU vache.kalashyan@csc.am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Naira</dc:creator>
  <cp:lastModifiedBy>Kalashyanner</cp:lastModifiedBy>
  <cp:revision>15</cp:revision>
  <dcterms:created xsi:type="dcterms:W3CDTF">2016-06-27T07:41:32Z</dcterms:created>
  <dcterms:modified xsi:type="dcterms:W3CDTF">2016-06-28T17:55:09Z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2016-06-27T00:00:00Z</vt:filetime>
  </property>
</Properties>
</file>