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2" r:id="rId3"/>
    <p:sldId id="274" r:id="rId4"/>
    <p:sldId id="275" r:id="rId5"/>
    <p:sldId id="270" r:id="rId6"/>
    <p:sldId id="271" r:id="rId7"/>
    <p:sldId id="277" r:id="rId8"/>
    <p:sldId id="261" r:id="rId9"/>
    <p:sldId id="264" r:id="rId10"/>
    <p:sldId id="266" r:id="rId11"/>
    <p:sldId id="276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890" autoAdjust="0"/>
  </p:normalViewPr>
  <p:slideViewPr>
    <p:cSldViewPr snapToGrid="0" snapToObjects="1">
      <p:cViewPr varScale="1">
        <p:scale>
          <a:sx n="85" d="100"/>
          <a:sy n="85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image" Target="../media/image1.jpeg"/><Relationship Id="rId2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5FEA5F-1CF0-8E47-AB00-2419810FEC82}" type="doc">
      <dgm:prSet loTypeId="urn:microsoft.com/office/officeart/2005/8/layout/lProcess3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D7D2AFE-7FBE-834D-AD17-5079BBC6DFDE}">
      <dgm:prSet/>
      <dgm:spPr/>
      <dgm:t>
        <a:bodyPr/>
        <a:lstStyle/>
        <a:p>
          <a:pPr rtl="0"/>
          <a:r>
            <a:rPr lang="en-US" dirty="0" smtClean="0"/>
            <a:t>JOINT DECISIONS</a:t>
          </a:r>
          <a:endParaRPr lang="en-US" dirty="0"/>
        </a:p>
      </dgm:t>
    </dgm:pt>
    <dgm:pt modelId="{774F6CE1-1D37-0544-9509-947FA224D74A}" type="parTrans" cxnId="{B1510511-2924-C74B-9FC7-7A9983057F21}">
      <dgm:prSet/>
      <dgm:spPr/>
      <dgm:t>
        <a:bodyPr/>
        <a:lstStyle/>
        <a:p>
          <a:endParaRPr lang="en-US"/>
        </a:p>
      </dgm:t>
    </dgm:pt>
    <dgm:pt modelId="{6EA06CA6-B3A4-9443-9C8D-202BF24297AD}" type="sibTrans" cxnId="{B1510511-2924-C74B-9FC7-7A9983057F21}">
      <dgm:prSet/>
      <dgm:spPr/>
      <dgm:t>
        <a:bodyPr/>
        <a:lstStyle/>
        <a:p>
          <a:endParaRPr lang="en-US"/>
        </a:p>
      </dgm:t>
    </dgm:pt>
    <dgm:pt modelId="{426E2C9D-DA66-FA48-A000-B3F1920E710E}">
      <dgm:prSet/>
      <dgm:spPr/>
      <dgm:t>
        <a:bodyPr/>
        <a:lstStyle/>
        <a:p>
          <a:pPr rtl="0"/>
          <a:r>
            <a:rPr lang="en-US" dirty="0" smtClean="0"/>
            <a:t>PLAN OF ACTIVITIES</a:t>
          </a:r>
          <a:endParaRPr lang="en-US" dirty="0"/>
        </a:p>
      </dgm:t>
    </dgm:pt>
    <dgm:pt modelId="{78733D4D-3526-F244-8F87-75A730FD907E}" type="parTrans" cxnId="{7DA44E66-AB89-FD4D-83A7-BB0A7D94C5F8}">
      <dgm:prSet/>
      <dgm:spPr/>
      <dgm:t>
        <a:bodyPr/>
        <a:lstStyle/>
        <a:p>
          <a:endParaRPr lang="en-US"/>
        </a:p>
      </dgm:t>
    </dgm:pt>
    <dgm:pt modelId="{065754CF-9822-104C-BD52-E0114232682B}" type="sibTrans" cxnId="{7DA44E66-AB89-FD4D-83A7-BB0A7D94C5F8}">
      <dgm:prSet/>
      <dgm:spPr/>
      <dgm:t>
        <a:bodyPr/>
        <a:lstStyle/>
        <a:p>
          <a:endParaRPr lang="en-US"/>
        </a:p>
      </dgm:t>
    </dgm:pt>
    <dgm:pt modelId="{BF4B6652-4B04-8949-B9AE-BCE9B96ED62E}">
      <dgm:prSet/>
      <dgm:spPr/>
      <dgm:t>
        <a:bodyPr/>
        <a:lstStyle/>
        <a:p>
          <a:pPr rtl="0"/>
          <a:r>
            <a:rPr lang="en-US" dirty="0" smtClean="0"/>
            <a:t>JOINT COMMITTEE</a:t>
          </a:r>
          <a:endParaRPr lang="en-US" dirty="0"/>
        </a:p>
      </dgm:t>
    </dgm:pt>
    <dgm:pt modelId="{CE8BD125-BAAB-CA40-956D-AA1657E243BE}" type="parTrans" cxnId="{95D4BE48-C80F-BD4E-8F54-05FBF9378422}">
      <dgm:prSet/>
      <dgm:spPr/>
      <dgm:t>
        <a:bodyPr/>
        <a:lstStyle/>
        <a:p>
          <a:endParaRPr lang="en-US"/>
        </a:p>
      </dgm:t>
    </dgm:pt>
    <dgm:pt modelId="{20A99B4E-7BFA-4242-8844-FAFA04D60DAE}" type="sibTrans" cxnId="{95D4BE48-C80F-BD4E-8F54-05FBF9378422}">
      <dgm:prSet/>
      <dgm:spPr/>
      <dgm:t>
        <a:bodyPr/>
        <a:lstStyle/>
        <a:p>
          <a:endParaRPr lang="en-US"/>
        </a:p>
      </dgm:t>
    </dgm:pt>
    <dgm:pt modelId="{2175A001-E530-004D-AF58-3F0A8369495E}">
      <dgm:prSet/>
      <dgm:spPr/>
      <dgm:t>
        <a:bodyPr/>
        <a:lstStyle/>
        <a:p>
          <a:pPr rtl="0"/>
          <a:r>
            <a:rPr lang="en-US" dirty="0" smtClean="0"/>
            <a:t>STRATEGY; ACTION PLANS; BUDGET</a:t>
          </a:r>
          <a:endParaRPr lang="en-US" dirty="0"/>
        </a:p>
      </dgm:t>
    </dgm:pt>
    <dgm:pt modelId="{B5BC8EB8-38F8-B34A-992B-845B1865D316}" type="parTrans" cxnId="{E73BA8C8-966E-2245-B952-F2458E7B65AD}">
      <dgm:prSet/>
      <dgm:spPr/>
      <dgm:t>
        <a:bodyPr/>
        <a:lstStyle/>
        <a:p>
          <a:endParaRPr lang="en-US"/>
        </a:p>
      </dgm:t>
    </dgm:pt>
    <dgm:pt modelId="{5EF4CCA3-BF15-174C-AADA-EAF08B82FC1F}" type="sibTrans" cxnId="{E73BA8C8-966E-2245-B952-F2458E7B65AD}">
      <dgm:prSet/>
      <dgm:spPr/>
      <dgm:t>
        <a:bodyPr/>
        <a:lstStyle/>
        <a:p>
          <a:endParaRPr lang="en-US"/>
        </a:p>
      </dgm:t>
    </dgm:pt>
    <dgm:pt modelId="{DB3AAC9A-C98A-8844-A60D-B9CDEB0C92E1}">
      <dgm:prSet/>
      <dgm:spPr/>
      <dgm:t>
        <a:bodyPr/>
        <a:lstStyle/>
        <a:p>
          <a:pPr rtl="0"/>
          <a:r>
            <a:rPr lang="en-US" dirty="0" smtClean="0"/>
            <a:t>MONITORING</a:t>
          </a:r>
          <a:endParaRPr lang="en-US" dirty="0"/>
        </a:p>
      </dgm:t>
    </dgm:pt>
    <dgm:pt modelId="{A847A3E0-C74F-F040-AEB3-9BDC423EB657}" type="parTrans" cxnId="{21D99566-6BCC-464F-9C00-24B63AFEB14F}">
      <dgm:prSet/>
      <dgm:spPr/>
      <dgm:t>
        <a:bodyPr/>
        <a:lstStyle/>
        <a:p>
          <a:endParaRPr lang="en-US"/>
        </a:p>
      </dgm:t>
    </dgm:pt>
    <dgm:pt modelId="{39CFE85C-7FA8-354D-B2C2-6454FE050D26}" type="sibTrans" cxnId="{21D99566-6BCC-464F-9C00-24B63AFEB14F}">
      <dgm:prSet/>
      <dgm:spPr/>
      <dgm:t>
        <a:bodyPr/>
        <a:lstStyle/>
        <a:p>
          <a:endParaRPr lang="en-US"/>
        </a:p>
      </dgm:t>
    </dgm:pt>
    <dgm:pt modelId="{300AD4D0-789F-1D4C-A3E3-EB55CEF8B0C1}">
      <dgm:prSet/>
      <dgm:spPr/>
      <dgm:t>
        <a:bodyPr/>
        <a:lstStyle/>
        <a:p>
          <a:pPr rtl="0"/>
          <a:r>
            <a:rPr lang="en-US" dirty="0" smtClean="0"/>
            <a:t>GOVERNMENT, PARLIAMENT, </a:t>
          </a:r>
          <a:endParaRPr lang="en-US" dirty="0"/>
        </a:p>
      </dgm:t>
    </dgm:pt>
    <dgm:pt modelId="{7D646BA2-435B-E34C-8E2D-90531130FC1C}" type="parTrans" cxnId="{80A8F3D6-5CFD-8940-BE59-B47A0F7BB17C}">
      <dgm:prSet/>
      <dgm:spPr/>
      <dgm:t>
        <a:bodyPr/>
        <a:lstStyle/>
        <a:p>
          <a:endParaRPr lang="en-US"/>
        </a:p>
      </dgm:t>
    </dgm:pt>
    <dgm:pt modelId="{35CB152B-D54D-124D-8013-F8C607960F23}" type="sibTrans" cxnId="{80A8F3D6-5CFD-8940-BE59-B47A0F7BB17C}">
      <dgm:prSet/>
      <dgm:spPr/>
      <dgm:t>
        <a:bodyPr/>
        <a:lstStyle/>
        <a:p>
          <a:endParaRPr lang="en-US"/>
        </a:p>
      </dgm:t>
    </dgm:pt>
    <dgm:pt modelId="{59C56D44-87C7-2B4E-98AA-13706A5DAA7C}">
      <dgm:prSet/>
      <dgm:spPr/>
      <dgm:t>
        <a:bodyPr/>
        <a:lstStyle/>
        <a:p>
          <a:pPr rtl="0"/>
          <a:r>
            <a:rPr lang="en-US" dirty="0" smtClean="0"/>
            <a:t>REPORT TO GOVERNMENT</a:t>
          </a:r>
        </a:p>
        <a:p>
          <a:pPr rtl="0"/>
          <a:r>
            <a:rPr lang="en-US" dirty="0" smtClean="0"/>
            <a:t>HEARING AT THE PARLIAMENT EVERY TWO YEARS</a:t>
          </a:r>
        </a:p>
      </dgm:t>
    </dgm:pt>
    <dgm:pt modelId="{1C7C5F31-A37D-1A49-BD60-35B0C69307D9}" type="parTrans" cxnId="{C7CCA8B0-048B-B441-BDEE-E4C5F2E41895}">
      <dgm:prSet/>
      <dgm:spPr/>
      <dgm:t>
        <a:bodyPr/>
        <a:lstStyle/>
        <a:p>
          <a:endParaRPr lang="en-US"/>
        </a:p>
      </dgm:t>
    </dgm:pt>
    <dgm:pt modelId="{B99AA6C4-CCC6-FF41-8A22-72ED3705A481}" type="sibTrans" cxnId="{C7CCA8B0-048B-B441-BDEE-E4C5F2E41895}">
      <dgm:prSet/>
      <dgm:spPr/>
      <dgm:t>
        <a:bodyPr/>
        <a:lstStyle/>
        <a:p>
          <a:endParaRPr lang="en-US"/>
        </a:p>
      </dgm:t>
    </dgm:pt>
    <dgm:pt modelId="{DF0D6A9F-1C08-7343-999E-A185BAB7A37C}">
      <dgm:prSet/>
      <dgm:spPr/>
      <dgm:t>
        <a:bodyPr/>
        <a:lstStyle/>
        <a:p>
          <a:pPr rtl="0"/>
          <a:r>
            <a:rPr lang="en-US" dirty="0" smtClean="0"/>
            <a:t> AT LEAST TWICE A YEAR</a:t>
          </a:r>
        </a:p>
        <a:p>
          <a:pPr rtl="0"/>
          <a:r>
            <a:rPr lang="en-US" dirty="0" smtClean="0"/>
            <a:t>INVOLVEMENT OF MEMBERS, TARGET GROUPS</a:t>
          </a:r>
        </a:p>
      </dgm:t>
    </dgm:pt>
    <dgm:pt modelId="{0E1E6B1C-B1C0-3841-8325-5C486E132297}" type="parTrans" cxnId="{5BA212B5-D507-F340-8ED7-5205D03E2298}">
      <dgm:prSet/>
      <dgm:spPr/>
      <dgm:t>
        <a:bodyPr/>
        <a:lstStyle/>
        <a:p>
          <a:endParaRPr lang="en-US"/>
        </a:p>
      </dgm:t>
    </dgm:pt>
    <dgm:pt modelId="{187CD37F-8ECA-F04D-9C48-99AD1370C455}" type="sibTrans" cxnId="{5BA212B5-D507-F340-8ED7-5205D03E2298}">
      <dgm:prSet/>
      <dgm:spPr/>
      <dgm:t>
        <a:bodyPr/>
        <a:lstStyle/>
        <a:p>
          <a:endParaRPr lang="en-US"/>
        </a:p>
      </dgm:t>
    </dgm:pt>
    <dgm:pt modelId="{BFB37D62-3E91-6D48-8805-0B09E49B5905}">
      <dgm:prSet/>
      <dgm:spPr/>
      <dgm:t>
        <a:bodyPr/>
        <a:lstStyle/>
        <a:p>
          <a:r>
            <a:rPr lang="en-US" dirty="0" smtClean="0"/>
            <a:t>CIVIL SOCIETY DEVELOPMENT PLAN</a:t>
          </a:r>
        </a:p>
        <a:p>
          <a:r>
            <a:rPr lang="en-US" dirty="0" smtClean="0"/>
            <a:t>WORKING GROUPS</a:t>
          </a:r>
          <a:endParaRPr lang="en-US" dirty="0"/>
        </a:p>
      </dgm:t>
    </dgm:pt>
    <dgm:pt modelId="{5837B8DB-92C9-D041-A898-D6DDBAB7496D}" type="parTrans" cxnId="{0CB5BA99-1FC7-5548-8460-8CBD922749CC}">
      <dgm:prSet/>
      <dgm:spPr/>
      <dgm:t>
        <a:bodyPr/>
        <a:lstStyle/>
        <a:p>
          <a:endParaRPr lang="en-US"/>
        </a:p>
      </dgm:t>
    </dgm:pt>
    <dgm:pt modelId="{5CFB1B9F-4FEA-D44D-B9D4-168ED3B81C0E}" type="sibTrans" cxnId="{0CB5BA99-1FC7-5548-8460-8CBD922749CC}">
      <dgm:prSet/>
      <dgm:spPr/>
      <dgm:t>
        <a:bodyPr/>
        <a:lstStyle/>
        <a:p>
          <a:endParaRPr lang="en-US"/>
        </a:p>
      </dgm:t>
    </dgm:pt>
    <dgm:pt modelId="{77B7049C-C16F-D041-9717-E6558589A475}" type="pres">
      <dgm:prSet presAssocID="{975FEA5F-1CF0-8E47-AB00-2419810FEC8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5E6FC0F-4485-CB43-913D-0B7BF0DA4310}" type="pres">
      <dgm:prSet presAssocID="{BD7D2AFE-7FBE-834D-AD17-5079BBC6DFDE}" presName="horFlow" presStyleCnt="0"/>
      <dgm:spPr/>
      <dgm:t>
        <a:bodyPr/>
        <a:lstStyle/>
        <a:p>
          <a:endParaRPr lang="en-US"/>
        </a:p>
      </dgm:t>
    </dgm:pt>
    <dgm:pt modelId="{1784172E-9EAA-6E4C-B149-45580E14336D}" type="pres">
      <dgm:prSet presAssocID="{BD7D2AFE-7FBE-834D-AD17-5079BBC6DFDE}" presName="bigChev" presStyleLbl="node1" presStyleIdx="0" presStyleCnt="3"/>
      <dgm:spPr/>
      <dgm:t>
        <a:bodyPr/>
        <a:lstStyle/>
        <a:p>
          <a:endParaRPr lang="en-US"/>
        </a:p>
      </dgm:t>
    </dgm:pt>
    <dgm:pt modelId="{52BF7B52-98DE-6F45-A0A8-33AA8FBB9842}" type="pres">
      <dgm:prSet presAssocID="{CE8BD125-BAAB-CA40-956D-AA1657E243BE}" presName="parTrans" presStyleCnt="0"/>
      <dgm:spPr/>
      <dgm:t>
        <a:bodyPr/>
        <a:lstStyle/>
        <a:p>
          <a:endParaRPr lang="en-US"/>
        </a:p>
      </dgm:t>
    </dgm:pt>
    <dgm:pt modelId="{EC53E563-E0C7-B347-BF7D-3B2CA176218E}" type="pres">
      <dgm:prSet presAssocID="{BF4B6652-4B04-8949-B9AE-BCE9B96ED62E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F7B22-8F2D-0148-97C6-44C619252302}" type="pres">
      <dgm:prSet presAssocID="{20A99B4E-7BFA-4242-8844-FAFA04D60DAE}" presName="sibTrans" presStyleCnt="0"/>
      <dgm:spPr/>
      <dgm:t>
        <a:bodyPr/>
        <a:lstStyle/>
        <a:p>
          <a:endParaRPr lang="en-US"/>
        </a:p>
      </dgm:t>
    </dgm:pt>
    <dgm:pt modelId="{6BCDA665-3537-3745-8DEC-35838A04BAA3}" type="pres">
      <dgm:prSet presAssocID="{DF0D6A9F-1C08-7343-999E-A185BAB7A37C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C1F35-6FDC-C149-AB77-FB78B1F5ACA2}" type="pres">
      <dgm:prSet presAssocID="{BD7D2AFE-7FBE-834D-AD17-5079BBC6DFDE}" presName="vSp" presStyleCnt="0"/>
      <dgm:spPr/>
      <dgm:t>
        <a:bodyPr/>
        <a:lstStyle/>
        <a:p>
          <a:endParaRPr lang="en-US"/>
        </a:p>
      </dgm:t>
    </dgm:pt>
    <dgm:pt modelId="{BE231DE4-335B-E442-8E29-565F18DEBAF7}" type="pres">
      <dgm:prSet presAssocID="{426E2C9D-DA66-FA48-A000-B3F1920E710E}" presName="horFlow" presStyleCnt="0"/>
      <dgm:spPr/>
      <dgm:t>
        <a:bodyPr/>
        <a:lstStyle/>
        <a:p>
          <a:endParaRPr lang="en-US"/>
        </a:p>
      </dgm:t>
    </dgm:pt>
    <dgm:pt modelId="{F8C5DABA-2B39-5340-9016-62E70FE8BEEE}" type="pres">
      <dgm:prSet presAssocID="{426E2C9D-DA66-FA48-A000-B3F1920E710E}" presName="bigChev" presStyleLbl="node1" presStyleIdx="1" presStyleCnt="3"/>
      <dgm:spPr/>
      <dgm:t>
        <a:bodyPr/>
        <a:lstStyle/>
        <a:p>
          <a:endParaRPr lang="en-US"/>
        </a:p>
      </dgm:t>
    </dgm:pt>
    <dgm:pt modelId="{0341AD5F-F551-0347-B39E-39B74F2B098C}" type="pres">
      <dgm:prSet presAssocID="{B5BC8EB8-38F8-B34A-992B-845B1865D316}" presName="parTrans" presStyleCnt="0"/>
      <dgm:spPr/>
      <dgm:t>
        <a:bodyPr/>
        <a:lstStyle/>
        <a:p>
          <a:endParaRPr lang="en-US"/>
        </a:p>
      </dgm:t>
    </dgm:pt>
    <dgm:pt modelId="{1A3AD523-2D60-0C44-AA52-DC08B84C40B5}" type="pres">
      <dgm:prSet presAssocID="{2175A001-E530-004D-AF58-3F0A8369495E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3B34D-D411-F942-85BF-A857D89E159A}" type="pres">
      <dgm:prSet presAssocID="{5EF4CCA3-BF15-174C-AADA-EAF08B82FC1F}" presName="sibTrans" presStyleCnt="0"/>
      <dgm:spPr/>
      <dgm:t>
        <a:bodyPr/>
        <a:lstStyle/>
        <a:p>
          <a:endParaRPr lang="en-US"/>
        </a:p>
      </dgm:t>
    </dgm:pt>
    <dgm:pt modelId="{CF4383B4-4B3D-744A-AD73-907A2F56C75D}" type="pres">
      <dgm:prSet presAssocID="{BFB37D62-3E91-6D48-8805-0B09E49B5905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631E7-07F4-7C48-AE92-85FD66D7A334}" type="pres">
      <dgm:prSet presAssocID="{426E2C9D-DA66-FA48-A000-B3F1920E710E}" presName="vSp" presStyleCnt="0"/>
      <dgm:spPr/>
      <dgm:t>
        <a:bodyPr/>
        <a:lstStyle/>
        <a:p>
          <a:endParaRPr lang="en-US"/>
        </a:p>
      </dgm:t>
    </dgm:pt>
    <dgm:pt modelId="{F7F6E583-30D3-564D-90A0-B0643C8F74A3}" type="pres">
      <dgm:prSet presAssocID="{DB3AAC9A-C98A-8844-A60D-B9CDEB0C92E1}" presName="horFlow" presStyleCnt="0"/>
      <dgm:spPr/>
      <dgm:t>
        <a:bodyPr/>
        <a:lstStyle/>
        <a:p>
          <a:endParaRPr lang="en-US"/>
        </a:p>
      </dgm:t>
    </dgm:pt>
    <dgm:pt modelId="{87019BB6-BDB2-F342-91A9-C61F93C12A54}" type="pres">
      <dgm:prSet presAssocID="{DB3AAC9A-C98A-8844-A60D-B9CDEB0C92E1}" presName="bigChev" presStyleLbl="node1" presStyleIdx="2" presStyleCnt="3"/>
      <dgm:spPr/>
      <dgm:t>
        <a:bodyPr/>
        <a:lstStyle/>
        <a:p>
          <a:endParaRPr lang="en-US"/>
        </a:p>
      </dgm:t>
    </dgm:pt>
    <dgm:pt modelId="{61ED30C9-1C71-6242-B027-8931AF5A778B}" type="pres">
      <dgm:prSet presAssocID="{7D646BA2-435B-E34C-8E2D-90531130FC1C}" presName="parTrans" presStyleCnt="0"/>
      <dgm:spPr/>
      <dgm:t>
        <a:bodyPr/>
        <a:lstStyle/>
        <a:p>
          <a:endParaRPr lang="en-US"/>
        </a:p>
      </dgm:t>
    </dgm:pt>
    <dgm:pt modelId="{ECDF781D-1355-C640-8602-4C24DDB813A5}" type="pres">
      <dgm:prSet presAssocID="{300AD4D0-789F-1D4C-A3E3-EB55CEF8B0C1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F33719-04A4-754A-9952-892CEFAFAD40}" type="pres">
      <dgm:prSet presAssocID="{35CB152B-D54D-124D-8013-F8C607960F23}" presName="sibTrans" presStyleCnt="0"/>
      <dgm:spPr/>
      <dgm:t>
        <a:bodyPr/>
        <a:lstStyle/>
        <a:p>
          <a:endParaRPr lang="en-US"/>
        </a:p>
      </dgm:t>
    </dgm:pt>
    <dgm:pt modelId="{C9488353-3BA9-644F-A427-D24512CB44B5}" type="pres">
      <dgm:prSet presAssocID="{59C56D44-87C7-2B4E-98AA-13706A5DAA7C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56253C-B444-4C4C-B00A-B4DB02EB516C}" type="presOf" srcId="{426E2C9D-DA66-FA48-A000-B3F1920E710E}" destId="{F8C5DABA-2B39-5340-9016-62E70FE8BEEE}" srcOrd="0" destOrd="0" presId="urn:microsoft.com/office/officeart/2005/8/layout/lProcess3"/>
    <dgm:cxn modelId="{C7CCA8B0-048B-B441-BDEE-E4C5F2E41895}" srcId="{DB3AAC9A-C98A-8844-A60D-B9CDEB0C92E1}" destId="{59C56D44-87C7-2B4E-98AA-13706A5DAA7C}" srcOrd="1" destOrd="0" parTransId="{1C7C5F31-A37D-1A49-BD60-35B0C69307D9}" sibTransId="{B99AA6C4-CCC6-FF41-8A22-72ED3705A481}"/>
    <dgm:cxn modelId="{07BD07E5-6570-EC44-BEAA-E62B62DDE8E4}" type="presOf" srcId="{59C56D44-87C7-2B4E-98AA-13706A5DAA7C}" destId="{C9488353-3BA9-644F-A427-D24512CB44B5}" srcOrd="0" destOrd="0" presId="urn:microsoft.com/office/officeart/2005/8/layout/lProcess3"/>
    <dgm:cxn modelId="{E73BA8C8-966E-2245-B952-F2458E7B65AD}" srcId="{426E2C9D-DA66-FA48-A000-B3F1920E710E}" destId="{2175A001-E530-004D-AF58-3F0A8369495E}" srcOrd="0" destOrd="0" parTransId="{B5BC8EB8-38F8-B34A-992B-845B1865D316}" sibTransId="{5EF4CCA3-BF15-174C-AADA-EAF08B82FC1F}"/>
    <dgm:cxn modelId="{80A8F3D6-5CFD-8940-BE59-B47A0F7BB17C}" srcId="{DB3AAC9A-C98A-8844-A60D-B9CDEB0C92E1}" destId="{300AD4D0-789F-1D4C-A3E3-EB55CEF8B0C1}" srcOrd="0" destOrd="0" parTransId="{7D646BA2-435B-E34C-8E2D-90531130FC1C}" sibTransId="{35CB152B-D54D-124D-8013-F8C607960F23}"/>
    <dgm:cxn modelId="{21D99566-6BCC-464F-9C00-24B63AFEB14F}" srcId="{975FEA5F-1CF0-8E47-AB00-2419810FEC82}" destId="{DB3AAC9A-C98A-8844-A60D-B9CDEB0C92E1}" srcOrd="2" destOrd="0" parTransId="{A847A3E0-C74F-F040-AEB3-9BDC423EB657}" sibTransId="{39CFE85C-7FA8-354D-B2C2-6454FE050D26}"/>
    <dgm:cxn modelId="{0CB5BA99-1FC7-5548-8460-8CBD922749CC}" srcId="{426E2C9D-DA66-FA48-A000-B3F1920E710E}" destId="{BFB37D62-3E91-6D48-8805-0B09E49B5905}" srcOrd="1" destOrd="0" parTransId="{5837B8DB-92C9-D041-A898-D6DDBAB7496D}" sibTransId="{5CFB1B9F-4FEA-D44D-B9D4-168ED3B81C0E}"/>
    <dgm:cxn modelId="{5BA212B5-D507-F340-8ED7-5205D03E2298}" srcId="{BD7D2AFE-7FBE-834D-AD17-5079BBC6DFDE}" destId="{DF0D6A9F-1C08-7343-999E-A185BAB7A37C}" srcOrd="1" destOrd="0" parTransId="{0E1E6B1C-B1C0-3841-8325-5C486E132297}" sibTransId="{187CD37F-8ECA-F04D-9C48-99AD1370C455}"/>
    <dgm:cxn modelId="{EA1931D8-0832-204F-8ED6-11E10FA4ECF0}" type="presOf" srcId="{BF4B6652-4B04-8949-B9AE-BCE9B96ED62E}" destId="{EC53E563-E0C7-B347-BF7D-3B2CA176218E}" srcOrd="0" destOrd="0" presId="urn:microsoft.com/office/officeart/2005/8/layout/lProcess3"/>
    <dgm:cxn modelId="{5C71B2EA-E903-354D-98B6-E380AFE404EA}" type="presOf" srcId="{DF0D6A9F-1C08-7343-999E-A185BAB7A37C}" destId="{6BCDA665-3537-3745-8DEC-35838A04BAA3}" srcOrd="0" destOrd="0" presId="urn:microsoft.com/office/officeart/2005/8/layout/lProcess3"/>
    <dgm:cxn modelId="{46D0AFBD-28A0-F249-9B8C-F2DF519BCF30}" type="presOf" srcId="{BD7D2AFE-7FBE-834D-AD17-5079BBC6DFDE}" destId="{1784172E-9EAA-6E4C-B149-45580E14336D}" srcOrd="0" destOrd="0" presId="urn:microsoft.com/office/officeart/2005/8/layout/lProcess3"/>
    <dgm:cxn modelId="{1BE7EE35-8676-3F48-8A25-C15F3370E078}" type="presOf" srcId="{975FEA5F-1CF0-8E47-AB00-2419810FEC82}" destId="{77B7049C-C16F-D041-9717-E6558589A475}" srcOrd="0" destOrd="0" presId="urn:microsoft.com/office/officeart/2005/8/layout/lProcess3"/>
    <dgm:cxn modelId="{7DA44E66-AB89-FD4D-83A7-BB0A7D94C5F8}" srcId="{975FEA5F-1CF0-8E47-AB00-2419810FEC82}" destId="{426E2C9D-DA66-FA48-A000-B3F1920E710E}" srcOrd="1" destOrd="0" parTransId="{78733D4D-3526-F244-8F87-75A730FD907E}" sibTransId="{065754CF-9822-104C-BD52-E0114232682B}"/>
    <dgm:cxn modelId="{5A483EF4-D6A7-4D46-AA08-718B46133666}" type="presOf" srcId="{DB3AAC9A-C98A-8844-A60D-B9CDEB0C92E1}" destId="{87019BB6-BDB2-F342-91A9-C61F93C12A54}" srcOrd="0" destOrd="0" presId="urn:microsoft.com/office/officeart/2005/8/layout/lProcess3"/>
    <dgm:cxn modelId="{B1510511-2924-C74B-9FC7-7A9983057F21}" srcId="{975FEA5F-1CF0-8E47-AB00-2419810FEC82}" destId="{BD7D2AFE-7FBE-834D-AD17-5079BBC6DFDE}" srcOrd="0" destOrd="0" parTransId="{774F6CE1-1D37-0544-9509-947FA224D74A}" sibTransId="{6EA06CA6-B3A4-9443-9C8D-202BF24297AD}"/>
    <dgm:cxn modelId="{A255E8A3-44E8-3F4A-8C80-9F89062759B9}" type="presOf" srcId="{2175A001-E530-004D-AF58-3F0A8369495E}" destId="{1A3AD523-2D60-0C44-AA52-DC08B84C40B5}" srcOrd="0" destOrd="0" presId="urn:microsoft.com/office/officeart/2005/8/layout/lProcess3"/>
    <dgm:cxn modelId="{693923F4-B1BB-B243-BCDA-7B485D9A9E5E}" type="presOf" srcId="{300AD4D0-789F-1D4C-A3E3-EB55CEF8B0C1}" destId="{ECDF781D-1355-C640-8602-4C24DDB813A5}" srcOrd="0" destOrd="0" presId="urn:microsoft.com/office/officeart/2005/8/layout/lProcess3"/>
    <dgm:cxn modelId="{95D4BE48-C80F-BD4E-8F54-05FBF9378422}" srcId="{BD7D2AFE-7FBE-834D-AD17-5079BBC6DFDE}" destId="{BF4B6652-4B04-8949-B9AE-BCE9B96ED62E}" srcOrd="0" destOrd="0" parTransId="{CE8BD125-BAAB-CA40-956D-AA1657E243BE}" sibTransId="{20A99B4E-7BFA-4242-8844-FAFA04D60DAE}"/>
    <dgm:cxn modelId="{CC50BEE1-F70D-9543-A63C-FDCA4EA48655}" type="presOf" srcId="{BFB37D62-3E91-6D48-8805-0B09E49B5905}" destId="{CF4383B4-4B3D-744A-AD73-907A2F56C75D}" srcOrd="0" destOrd="0" presId="urn:microsoft.com/office/officeart/2005/8/layout/lProcess3"/>
    <dgm:cxn modelId="{1556D6E6-1B5B-5E49-B3A6-017DF2F913CF}" type="presParOf" srcId="{77B7049C-C16F-D041-9717-E6558589A475}" destId="{05E6FC0F-4485-CB43-913D-0B7BF0DA4310}" srcOrd="0" destOrd="0" presId="urn:microsoft.com/office/officeart/2005/8/layout/lProcess3"/>
    <dgm:cxn modelId="{34A9A90B-9496-354F-B0AF-85074B5E0E2C}" type="presParOf" srcId="{05E6FC0F-4485-CB43-913D-0B7BF0DA4310}" destId="{1784172E-9EAA-6E4C-B149-45580E14336D}" srcOrd="0" destOrd="0" presId="urn:microsoft.com/office/officeart/2005/8/layout/lProcess3"/>
    <dgm:cxn modelId="{7A873054-E34B-1644-B816-2B950DF75608}" type="presParOf" srcId="{05E6FC0F-4485-CB43-913D-0B7BF0DA4310}" destId="{52BF7B52-98DE-6F45-A0A8-33AA8FBB9842}" srcOrd="1" destOrd="0" presId="urn:microsoft.com/office/officeart/2005/8/layout/lProcess3"/>
    <dgm:cxn modelId="{1E266B09-20C9-C049-AD4C-979988A65DF7}" type="presParOf" srcId="{05E6FC0F-4485-CB43-913D-0B7BF0DA4310}" destId="{EC53E563-E0C7-B347-BF7D-3B2CA176218E}" srcOrd="2" destOrd="0" presId="urn:microsoft.com/office/officeart/2005/8/layout/lProcess3"/>
    <dgm:cxn modelId="{1EF2BD4A-84B0-C944-A429-13C48C55CA19}" type="presParOf" srcId="{05E6FC0F-4485-CB43-913D-0B7BF0DA4310}" destId="{189F7B22-8F2D-0148-97C6-44C619252302}" srcOrd="3" destOrd="0" presId="urn:microsoft.com/office/officeart/2005/8/layout/lProcess3"/>
    <dgm:cxn modelId="{04A55E66-2126-7B40-B1D5-7D11D779FF62}" type="presParOf" srcId="{05E6FC0F-4485-CB43-913D-0B7BF0DA4310}" destId="{6BCDA665-3537-3745-8DEC-35838A04BAA3}" srcOrd="4" destOrd="0" presId="urn:microsoft.com/office/officeart/2005/8/layout/lProcess3"/>
    <dgm:cxn modelId="{57941FD3-549E-A04A-ADAE-15AB1C6DC886}" type="presParOf" srcId="{77B7049C-C16F-D041-9717-E6558589A475}" destId="{62AC1F35-6FDC-C149-AB77-FB78B1F5ACA2}" srcOrd="1" destOrd="0" presId="urn:microsoft.com/office/officeart/2005/8/layout/lProcess3"/>
    <dgm:cxn modelId="{E928C42F-3AF4-804A-A3A1-F0093ECA61D5}" type="presParOf" srcId="{77B7049C-C16F-D041-9717-E6558589A475}" destId="{BE231DE4-335B-E442-8E29-565F18DEBAF7}" srcOrd="2" destOrd="0" presId="urn:microsoft.com/office/officeart/2005/8/layout/lProcess3"/>
    <dgm:cxn modelId="{F785490C-5985-6645-9B45-271D3FE9F499}" type="presParOf" srcId="{BE231DE4-335B-E442-8E29-565F18DEBAF7}" destId="{F8C5DABA-2B39-5340-9016-62E70FE8BEEE}" srcOrd="0" destOrd="0" presId="urn:microsoft.com/office/officeart/2005/8/layout/lProcess3"/>
    <dgm:cxn modelId="{0D175936-4718-9342-85B7-B77649FF60CA}" type="presParOf" srcId="{BE231DE4-335B-E442-8E29-565F18DEBAF7}" destId="{0341AD5F-F551-0347-B39E-39B74F2B098C}" srcOrd="1" destOrd="0" presId="urn:microsoft.com/office/officeart/2005/8/layout/lProcess3"/>
    <dgm:cxn modelId="{43DD93E7-F6B3-164B-AAAE-8FD13D0B6CE6}" type="presParOf" srcId="{BE231DE4-335B-E442-8E29-565F18DEBAF7}" destId="{1A3AD523-2D60-0C44-AA52-DC08B84C40B5}" srcOrd="2" destOrd="0" presId="urn:microsoft.com/office/officeart/2005/8/layout/lProcess3"/>
    <dgm:cxn modelId="{3A5D8942-D162-3F45-B662-CB25020DC968}" type="presParOf" srcId="{BE231DE4-335B-E442-8E29-565F18DEBAF7}" destId="{3033B34D-D411-F942-85BF-A857D89E159A}" srcOrd="3" destOrd="0" presId="urn:microsoft.com/office/officeart/2005/8/layout/lProcess3"/>
    <dgm:cxn modelId="{82DA12C3-98F5-C540-9B3E-B4E4E078C312}" type="presParOf" srcId="{BE231DE4-335B-E442-8E29-565F18DEBAF7}" destId="{CF4383B4-4B3D-744A-AD73-907A2F56C75D}" srcOrd="4" destOrd="0" presId="urn:microsoft.com/office/officeart/2005/8/layout/lProcess3"/>
    <dgm:cxn modelId="{110A57C9-7997-3C4D-82E7-212D840A3A2D}" type="presParOf" srcId="{77B7049C-C16F-D041-9717-E6558589A475}" destId="{8D0631E7-07F4-7C48-AE92-85FD66D7A334}" srcOrd="3" destOrd="0" presId="urn:microsoft.com/office/officeart/2005/8/layout/lProcess3"/>
    <dgm:cxn modelId="{1DDA98B9-F310-994E-BA12-3CCF1C928049}" type="presParOf" srcId="{77B7049C-C16F-D041-9717-E6558589A475}" destId="{F7F6E583-30D3-564D-90A0-B0643C8F74A3}" srcOrd="4" destOrd="0" presId="urn:microsoft.com/office/officeart/2005/8/layout/lProcess3"/>
    <dgm:cxn modelId="{3859B678-3820-6E40-A100-6E4516C89CF4}" type="presParOf" srcId="{F7F6E583-30D3-564D-90A0-B0643C8F74A3}" destId="{87019BB6-BDB2-F342-91A9-C61F93C12A54}" srcOrd="0" destOrd="0" presId="urn:microsoft.com/office/officeart/2005/8/layout/lProcess3"/>
    <dgm:cxn modelId="{3953C291-AA8C-1046-B7BB-C839FDE5243C}" type="presParOf" srcId="{F7F6E583-30D3-564D-90A0-B0643C8F74A3}" destId="{61ED30C9-1C71-6242-B027-8931AF5A778B}" srcOrd="1" destOrd="0" presId="urn:microsoft.com/office/officeart/2005/8/layout/lProcess3"/>
    <dgm:cxn modelId="{B6303520-6E22-384A-90C6-4730E36B089D}" type="presParOf" srcId="{F7F6E583-30D3-564D-90A0-B0643C8F74A3}" destId="{ECDF781D-1355-C640-8602-4C24DDB813A5}" srcOrd="2" destOrd="0" presId="urn:microsoft.com/office/officeart/2005/8/layout/lProcess3"/>
    <dgm:cxn modelId="{99D06015-7E17-6347-B436-084CA79F6FDD}" type="presParOf" srcId="{F7F6E583-30D3-564D-90A0-B0643C8F74A3}" destId="{95F33719-04A4-754A-9952-892CEFAFAD40}" srcOrd="3" destOrd="0" presId="urn:microsoft.com/office/officeart/2005/8/layout/lProcess3"/>
    <dgm:cxn modelId="{1C42B4EA-1BC7-3349-971A-491B4C8B5A14}" type="presParOf" srcId="{F7F6E583-30D3-564D-90A0-B0643C8F74A3}" destId="{C9488353-3BA9-644F-A427-D24512CB44B5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DF97E8-F42A-584D-A7CD-EB7DB44EE46D}" type="doc">
      <dgm:prSet loTypeId="urn:microsoft.com/office/officeart/2008/layout/AlternatingPictureBlocks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E012E9E-B1AD-C745-AA4B-8187168002DF}">
      <dgm:prSet custT="1"/>
      <dgm:spPr/>
      <dgm:t>
        <a:bodyPr/>
        <a:lstStyle/>
        <a:p>
          <a:pPr rtl="0"/>
          <a:r>
            <a:rPr lang="en-US" sz="3200" dirty="0" smtClean="0">
              <a:latin typeface="Myriad Pro"/>
              <a:cs typeface="Myriad Pro"/>
            </a:rPr>
            <a:t>LACK OF RESOURCES FOR CAPACITY AND CAPACITY BUILDING</a:t>
          </a:r>
          <a:endParaRPr lang="en-US" sz="3200" dirty="0">
            <a:latin typeface="Myriad Pro"/>
            <a:cs typeface="Myriad Pro"/>
          </a:endParaRPr>
        </a:p>
      </dgm:t>
    </dgm:pt>
    <dgm:pt modelId="{F760C67A-FA0D-7D45-B4A2-E343F3F00D66}" type="parTrans" cxnId="{817250B8-AD7B-AA4A-BD27-26608FE5F239}">
      <dgm:prSet/>
      <dgm:spPr/>
      <dgm:t>
        <a:bodyPr/>
        <a:lstStyle/>
        <a:p>
          <a:endParaRPr lang="en-US"/>
        </a:p>
      </dgm:t>
    </dgm:pt>
    <dgm:pt modelId="{DFFE9E86-7C1A-354C-9D31-81BF68D251B6}" type="sibTrans" cxnId="{817250B8-AD7B-AA4A-BD27-26608FE5F239}">
      <dgm:prSet/>
      <dgm:spPr/>
      <dgm:t>
        <a:bodyPr/>
        <a:lstStyle/>
        <a:p>
          <a:endParaRPr lang="en-US"/>
        </a:p>
      </dgm:t>
    </dgm:pt>
    <dgm:pt modelId="{9BE6982E-D2E0-394F-A811-E95919504E7E}">
      <dgm:prSet custT="1"/>
      <dgm:spPr/>
      <dgm:t>
        <a:bodyPr/>
        <a:lstStyle/>
        <a:p>
          <a:pPr rtl="0"/>
          <a:r>
            <a:rPr lang="en-US" sz="3200" dirty="0" smtClean="0">
              <a:latin typeface="Myriad Pro"/>
              <a:cs typeface="Myriad Pro"/>
            </a:rPr>
            <a:t>STRUCTURES WITHOUT SOCIAL DEMAND</a:t>
          </a:r>
          <a:endParaRPr lang="en-US" sz="3200" dirty="0">
            <a:latin typeface="Myriad Pro"/>
            <a:cs typeface="Myriad Pro"/>
          </a:endParaRPr>
        </a:p>
      </dgm:t>
    </dgm:pt>
    <dgm:pt modelId="{5C3F0499-EA6E-E44F-A40A-52D36B81CD20}" type="parTrans" cxnId="{75A4CEBB-1731-5B4D-831A-6D38F5956A26}">
      <dgm:prSet/>
      <dgm:spPr/>
      <dgm:t>
        <a:bodyPr/>
        <a:lstStyle/>
        <a:p>
          <a:endParaRPr lang="en-US"/>
        </a:p>
      </dgm:t>
    </dgm:pt>
    <dgm:pt modelId="{94BDBAA2-D0B6-C842-98E5-1CC4E2218272}" type="sibTrans" cxnId="{75A4CEBB-1731-5B4D-831A-6D38F5956A26}">
      <dgm:prSet/>
      <dgm:spPr/>
      <dgm:t>
        <a:bodyPr/>
        <a:lstStyle/>
        <a:p>
          <a:endParaRPr lang="en-US"/>
        </a:p>
      </dgm:t>
    </dgm:pt>
    <dgm:pt modelId="{0C9F6816-B70A-6747-913B-CD1BBE7C2A21}">
      <dgm:prSet custT="1"/>
      <dgm:spPr/>
      <dgm:t>
        <a:bodyPr/>
        <a:lstStyle/>
        <a:p>
          <a:pPr rtl="0"/>
          <a:r>
            <a:rPr lang="en-US" sz="3200" dirty="0" smtClean="0"/>
            <a:t>PROCESS OR RESULTS?</a:t>
          </a:r>
          <a:endParaRPr lang="en-US" sz="3200" dirty="0"/>
        </a:p>
      </dgm:t>
    </dgm:pt>
    <dgm:pt modelId="{B8E4E32B-BB90-C248-9F39-0FACB3557A2B}" type="parTrans" cxnId="{EE669E3D-2122-6143-99FD-D502CF55E38D}">
      <dgm:prSet/>
      <dgm:spPr/>
      <dgm:t>
        <a:bodyPr/>
        <a:lstStyle/>
        <a:p>
          <a:endParaRPr lang="en-US"/>
        </a:p>
      </dgm:t>
    </dgm:pt>
    <dgm:pt modelId="{EEECEDC8-0E62-CC44-A500-F707042D8D80}" type="sibTrans" cxnId="{EE669E3D-2122-6143-99FD-D502CF55E38D}">
      <dgm:prSet/>
      <dgm:spPr/>
      <dgm:t>
        <a:bodyPr/>
        <a:lstStyle/>
        <a:p>
          <a:endParaRPr lang="en-US"/>
        </a:p>
      </dgm:t>
    </dgm:pt>
    <dgm:pt modelId="{0209D0A7-EB4E-194A-8A7F-87D4BDC0C41F}" type="pres">
      <dgm:prSet presAssocID="{05DF97E8-F42A-584D-A7CD-EB7DB44EE46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0586B5-71CC-AE44-A4B2-7B04F2E98B2B}" type="pres">
      <dgm:prSet presAssocID="{AE012E9E-B1AD-C745-AA4B-8187168002DF}" presName="comp" presStyleCnt="0"/>
      <dgm:spPr/>
    </dgm:pt>
    <dgm:pt modelId="{AB2C0A1D-F27E-934A-BABF-CD467E64230B}" type="pres">
      <dgm:prSet presAssocID="{AE012E9E-B1AD-C745-AA4B-8187168002DF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77DF14-C9FD-BC41-B71D-8FE25DCD7511}" type="pres">
      <dgm:prSet presAssocID="{AE012E9E-B1AD-C745-AA4B-8187168002DF}" presName="rect1" presStyleLbl="ln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en-US"/>
        </a:p>
      </dgm:t>
    </dgm:pt>
    <dgm:pt modelId="{7130D342-C0BD-5046-AB93-92D66E066D4D}" type="pres">
      <dgm:prSet presAssocID="{DFFE9E86-7C1A-354C-9D31-81BF68D251B6}" presName="sibTrans" presStyleCnt="0"/>
      <dgm:spPr/>
    </dgm:pt>
    <dgm:pt modelId="{9E2C353C-4674-0D46-AE06-DB947D8A7B3A}" type="pres">
      <dgm:prSet presAssocID="{9BE6982E-D2E0-394F-A811-E95919504E7E}" presName="comp" presStyleCnt="0"/>
      <dgm:spPr/>
    </dgm:pt>
    <dgm:pt modelId="{858BFAB7-3D73-A144-A8B2-E97655D264C8}" type="pres">
      <dgm:prSet presAssocID="{9BE6982E-D2E0-394F-A811-E95919504E7E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75011-B558-004A-BDD2-0EF5203756C7}" type="pres">
      <dgm:prSet presAssocID="{9BE6982E-D2E0-394F-A811-E95919504E7E}" presName="rect1" presStyleLbl="ln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en-US"/>
        </a:p>
      </dgm:t>
    </dgm:pt>
    <dgm:pt modelId="{B922B891-AA19-0447-9D6A-D230261B1451}" type="pres">
      <dgm:prSet presAssocID="{94BDBAA2-D0B6-C842-98E5-1CC4E2218272}" presName="sibTrans" presStyleCnt="0"/>
      <dgm:spPr/>
    </dgm:pt>
    <dgm:pt modelId="{E54302EB-E777-3844-8C68-5585DCDD046F}" type="pres">
      <dgm:prSet presAssocID="{0C9F6816-B70A-6747-913B-CD1BBE7C2A21}" presName="comp" presStyleCnt="0"/>
      <dgm:spPr/>
    </dgm:pt>
    <dgm:pt modelId="{F7556E2E-6544-CF4E-965E-4672ED970170}" type="pres">
      <dgm:prSet presAssocID="{0C9F6816-B70A-6747-913B-CD1BBE7C2A21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C71082-409F-0C45-8F68-DE5A9F5BE46F}" type="pres">
      <dgm:prSet presAssocID="{0C9F6816-B70A-6747-913B-CD1BBE7C2A21}" presName="rect1" presStyleLbl="ln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en-US"/>
        </a:p>
      </dgm:t>
    </dgm:pt>
  </dgm:ptLst>
  <dgm:cxnLst>
    <dgm:cxn modelId="{75A4CEBB-1731-5B4D-831A-6D38F5956A26}" srcId="{05DF97E8-F42A-584D-A7CD-EB7DB44EE46D}" destId="{9BE6982E-D2E0-394F-A811-E95919504E7E}" srcOrd="1" destOrd="0" parTransId="{5C3F0499-EA6E-E44F-A40A-52D36B81CD20}" sibTransId="{94BDBAA2-D0B6-C842-98E5-1CC4E2218272}"/>
    <dgm:cxn modelId="{CAADCE21-DF20-BA4D-8D2C-EDD2C60E6236}" type="presOf" srcId="{9BE6982E-D2E0-394F-A811-E95919504E7E}" destId="{858BFAB7-3D73-A144-A8B2-E97655D264C8}" srcOrd="0" destOrd="0" presId="urn:microsoft.com/office/officeart/2008/layout/AlternatingPictureBlocks"/>
    <dgm:cxn modelId="{07EA2129-2FCE-1849-A325-0EAD068A9719}" type="presOf" srcId="{0C9F6816-B70A-6747-913B-CD1BBE7C2A21}" destId="{F7556E2E-6544-CF4E-965E-4672ED970170}" srcOrd="0" destOrd="0" presId="urn:microsoft.com/office/officeart/2008/layout/AlternatingPictureBlocks"/>
    <dgm:cxn modelId="{94A03AF5-8927-3D42-A2E1-A13C845736B8}" type="presOf" srcId="{05DF97E8-F42A-584D-A7CD-EB7DB44EE46D}" destId="{0209D0A7-EB4E-194A-8A7F-87D4BDC0C41F}" srcOrd="0" destOrd="0" presId="urn:microsoft.com/office/officeart/2008/layout/AlternatingPictureBlocks"/>
    <dgm:cxn modelId="{B387F3FD-B20E-C248-BFF2-5843E9E86EA8}" type="presOf" srcId="{AE012E9E-B1AD-C745-AA4B-8187168002DF}" destId="{AB2C0A1D-F27E-934A-BABF-CD467E64230B}" srcOrd="0" destOrd="0" presId="urn:microsoft.com/office/officeart/2008/layout/AlternatingPictureBlocks"/>
    <dgm:cxn modelId="{817250B8-AD7B-AA4A-BD27-26608FE5F239}" srcId="{05DF97E8-F42A-584D-A7CD-EB7DB44EE46D}" destId="{AE012E9E-B1AD-C745-AA4B-8187168002DF}" srcOrd="0" destOrd="0" parTransId="{F760C67A-FA0D-7D45-B4A2-E343F3F00D66}" sibTransId="{DFFE9E86-7C1A-354C-9D31-81BF68D251B6}"/>
    <dgm:cxn modelId="{EE669E3D-2122-6143-99FD-D502CF55E38D}" srcId="{05DF97E8-F42A-584D-A7CD-EB7DB44EE46D}" destId="{0C9F6816-B70A-6747-913B-CD1BBE7C2A21}" srcOrd="2" destOrd="0" parTransId="{B8E4E32B-BB90-C248-9F39-0FACB3557A2B}" sibTransId="{EEECEDC8-0E62-CC44-A500-F707042D8D80}"/>
    <dgm:cxn modelId="{A68E017A-1B1C-624F-B67F-7495240D833B}" type="presParOf" srcId="{0209D0A7-EB4E-194A-8A7F-87D4BDC0C41F}" destId="{F80586B5-71CC-AE44-A4B2-7B04F2E98B2B}" srcOrd="0" destOrd="0" presId="urn:microsoft.com/office/officeart/2008/layout/AlternatingPictureBlocks"/>
    <dgm:cxn modelId="{A3B0423B-822C-534B-998E-C53CB39AAE39}" type="presParOf" srcId="{F80586B5-71CC-AE44-A4B2-7B04F2E98B2B}" destId="{AB2C0A1D-F27E-934A-BABF-CD467E64230B}" srcOrd="0" destOrd="0" presId="urn:microsoft.com/office/officeart/2008/layout/AlternatingPictureBlocks"/>
    <dgm:cxn modelId="{2591A37E-B434-2748-903A-1B40629BDD15}" type="presParOf" srcId="{F80586B5-71CC-AE44-A4B2-7B04F2E98B2B}" destId="{4477DF14-C9FD-BC41-B71D-8FE25DCD7511}" srcOrd="1" destOrd="0" presId="urn:microsoft.com/office/officeart/2008/layout/AlternatingPictureBlocks"/>
    <dgm:cxn modelId="{9FFBB5A8-2F53-3447-9535-9A8ACE8E8292}" type="presParOf" srcId="{0209D0A7-EB4E-194A-8A7F-87D4BDC0C41F}" destId="{7130D342-C0BD-5046-AB93-92D66E066D4D}" srcOrd="1" destOrd="0" presId="urn:microsoft.com/office/officeart/2008/layout/AlternatingPictureBlocks"/>
    <dgm:cxn modelId="{0D11A623-573C-364F-AEF7-1983F33F5EC0}" type="presParOf" srcId="{0209D0A7-EB4E-194A-8A7F-87D4BDC0C41F}" destId="{9E2C353C-4674-0D46-AE06-DB947D8A7B3A}" srcOrd="2" destOrd="0" presId="urn:microsoft.com/office/officeart/2008/layout/AlternatingPictureBlocks"/>
    <dgm:cxn modelId="{A3D92115-AD22-F443-9100-1FF009A9EACE}" type="presParOf" srcId="{9E2C353C-4674-0D46-AE06-DB947D8A7B3A}" destId="{858BFAB7-3D73-A144-A8B2-E97655D264C8}" srcOrd="0" destOrd="0" presId="urn:microsoft.com/office/officeart/2008/layout/AlternatingPictureBlocks"/>
    <dgm:cxn modelId="{4A0ADF5C-9ADB-4B42-BC7B-AEE40F381040}" type="presParOf" srcId="{9E2C353C-4674-0D46-AE06-DB947D8A7B3A}" destId="{3E675011-B558-004A-BDD2-0EF5203756C7}" srcOrd="1" destOrd="0" presId="urn:microsoft.com/office/officeart/2008/layout/AlternatingPictureBlocks"/>
    <dgm:cxn modelId="{9376CDB2-E9A7-1148-844F-71F2DFB27478}" type="presParOf" srcId="{0209D0A7-EB4E-194A-8A7F-87D4BDC0C41F}" destId="{B922B891-AA19-0447-9D6A-D230261B1451}" srcOrd="3" destOrd="0" presId="urn:microsoft.com/office/officeart/2008/layout/AlternatingPictureBlocks"/>
    <dgm:cxn modelId="{E2A8B4B3-B5A3-DA40-AFC4-AC5F0C59D1B0}" type="presParOf" srcId="{0209D0A7-EB4E-194A-8A7F-87D4BDC0C41F}" destId="{E54302EB-E777-3844-8C68-5585DCDD046F}" srcOrd="4" destOrd="0" presId="urn:microsoft.com/office/officeart/2008/layout/AlternatingPictureBlocks"/>
    <dgm:cxn modelId="{850A131F-37B7-8944-8A03-BDDBA72E14ED}" type="presParOf" srcId="{E54302EB-E777-3844-8C68-5585DCDD046F}" destId="{F7556E2E-6544-CF4E-965E-4672ED970170}" srcOrd="0" destOrd="0" presId="urn:microsoft.com/office/officeart/2008/layout/AlternatingPictureBlocks"/>
    <dgm:cxn modelId="{AA47E97C-BF18-8147-9449-0358723B75D9}" type="presParOf" srcId="{E54302EB-E777-3844-8C68-5585DCDD046F}" destId="{8FC71082-409F-0C45-8F68-DE5A9F5BE46F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84172E-9EAA-6E4C-B149-45580E14336D}">
      <dsp:nvSpPr>
        <dsp:cNvPr id="0" name=""/>
        <dsp:cNvSpPr/>
      </dsp:nvSpPr>
      <dsp:spPr>
        <a:xfrm>
          <a:off x="2087" y="585916"/>
          <a:ext cx="3225789" cy="1290315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4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JOINT DECISIONS</a:t>
          </a:r>
          <a:endParaRPr lang="en-US" sz="2100" kern="1200" dirty="0"/>
        </a:p>
      </dsp:txBody>
      <dsp:txXfrm>
        <a:off x="647245" y="585916"/>
        <a:ext cx="1935474" cy="1290315"/>
      </dsp:txXfrm>
    </dsp:sp>
    <dsp:sp modelId="{EC53E563-E0C7-B347-BF7D-3B2CA176218E}">
      <dsp:nvSpPr>
        <dsp:cNvPr id="0" name=""/>
        <dsp:cNvSpPr/>
      </dsp:nvSpPr>
      <dsp:spPr>
        <a:xfrm>
          <a:off x="2808524" y="695593"/>
          <a:ext cx="2677405" cy="1070962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JOINT COMMITTEE</a:t>
          </a:r>
          <a:endParaRPr lang="en-US" sz="1200" kern="1200" dirty="0"/>
        </a:p>
      </dsp:txBody>
      <dsp:txXfrm>
        <a:off x="3344005" y="695593"/>
        <a:ext cx="1606443" cy="1070962"/>
      </dsp:txXfrm>
    </dsp:sp>
    <dsp:sp modelId="{6BCDA665-3537-3745-8DEC-35838A04BAA3}">
      <dsp:nvSpPr>
        <dsp:cNvPr id="0" name=""/>
        <dsp:cNvSpPr/>
      </dsp:nvSpPr>
      <dsp:spPr>
        <a:xfrm>
          <a:off x="5111093" y="695593"/>
          <a:ext cx="2677405" cy="1070962"/>
        </a:xfrm>
        <a:prstGeom prst="chevron">
          <a:avLst/>
        </a:prstGeom>
        <a:solidFill>
          <a:schemeClr val="accent4">
            <a:tint val="40000"/>
            <a:alpha val="90000"/>
            <a:hueOff val="-257731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257731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 AT LEAST TWICE A YEAR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INVOLVEMENT OF MEMBERS, TARGET GROUPS</a:t>
          </a:r>
        </a:p>
      </dsp:txBody>
      <dsp:txXfrm>
        <a:off x="5646574" y="695593"/>
        <a:ext cx="1606443" cy="1070962"/>
      </dsp:txXfrm>
    </dsp:sp>
    <dsp:sp modelId="{F8C5DABA-2B39-5340-9016-62E70FE8BEEE}">
      <dsp:nvSpPr>
        <dsp:cNvPr id="0" name=""/>
        <dsp:cNvSpPr/>
      </dsp:nvSpPr>
      <dsp:spPr>
        <a:xfrm>
          <a:off x="2087" y="2056877"/>
          <a:ext cx="3225789" cy="1290315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637965"/>
                <a:satOff val="0"/>
                <a:lumOff val="0"/>
                <a:alphaOff val="0"/>
                <a:shade val="10000"/>
                <a:satMod val="135000"/>
              </a:schemeClr>
              <a:schemeClr val="accent4">
                <a:hueOff val="-637965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PLAN OF ACTIVITIES</a:t>
          </a:r>
          <a:endParaRPr lang="en-US" sz="2100" kern="1200" dirty="0"/>
        </a:p>
      </dsp:txBody>
      <dsp:txXfrm>
        <a:off x="647245" y="2056877"/>
        <a:ext cx="1935474" cy="1290315"/>
      </dsp:txXfrm>
    </dsp:sp>
    <dsp:sp modelId="{1A3AD523-2D60-0C44-AA52-DC08B84C40B5}">
      <dsp:nvSpPr>
        <dsp:cNvPr id="0" name=""/>
        <dsp:cNvSpPr/>
      </dsp:nvSpPr>
      <dsp:spPr>
        <a:xfrm>
          <a:off x="2808524" y="2166553"/>
          <a:ext cx="2677405" cy="1070962"/>
        </a:xfrm>
        <a:prstGeom prst="chevron">
          <a:avLst/>
        </a:prstGeom>
        <a:solidFill>
          <a:schemeClr val="accent4">
            <a:tint val="40000"/>
            <a:alpha val="90000"/>
            <a:hueOff val="-515462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515462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STRATEGY; ACTION PLANS; BUDGET</a:t>
          </a:r>
          <a:endParaRPr lang="en-US" sz="1200" kern="1200" dirty="0"/>
        </a:p>
      </dsp:txBody>
      <dsp:txXfrm>
        <a:off x="3344005" y="2166553"/>
        <a:ext cx="1606443" cy="1070962"/>
      </dsp:txXfrm>
    </dsp:sp>
    <dsp:sp modelId="{CF4383B4-4B3D-744A-AD73-907A2F56C75D}">
      <dsp:nvSpPr>
        <dsp:cNvPr id="0" name=""/>
        <dsp:cNvSpPr/>
      </dsp:nvSpPr>
      <dsp:spPr>
        <a:xfrm>
          <a:off x="5111093" y="2166553"/>
          <a:ext cx="2677405" cy="1070962"/>
        </a:xfrm>
        <a:prstGeom prst="chevron">
          <a:avLst/>
        </a:prstGeom>
        <a:solidFill>
          <a:schemeClr val="accent4">
            <a:tint val="40000"/>
            <a:alpha val="90000"/>
            <a:hueOff val="-773194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773194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CIVIL SOCIETY DEVELOPMENT PLAN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WORKING GROUPS</a:t>
          </a:r>
          <a:endParaRPr lang="en-US" sz="1200" kern="1200" dirty="0"/>
        </a:p>
      </dsp:txBody>
      <dsp:txXfrm>
        <a:off x="5646574" y="2166553"/>
        <a:ext cx="1606443" cy="1070962"/>
      </dsp:txXfrm>
    </dsp:sp>
    <dsp:sp modelId="{87019BB6-BDB2-F342-91A9-C61F93C12A54}">
      <dsp:nvSpPr>
        <dsp:cNvPr id="0" name=""/>
        <dsp:cNvSpPr/>
      </dsp:nvSpPr>
      <dsp:spPr>
        <a:xfrm>
          <a:off x="2087" y="3527837"/>
          <a:ext cx="3225789" cy="1290315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1275930"/>
                <a:satOff val="0"/>
                <a:lumOff val="0"/>
                <a:alphaOff val="0"/>
                <a:shade val="10000"/>
                <a:satMod val="135000"/>
              </a:schemeClr>
              <a:schemeClr val="accent4">
                <a:hueOff val="-127593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MONITORING</a:t>
          </a:r>
          <a:endParaRPr lang="en-US" sz="2100" kern="1200" dirty="0"/>
        </a:p>
      </dsp:txBody>
      <dsp:txXfrm>
        <a:off x="647245" y="3527837"/>
        <a:ext cx="1935474" cy="1290315"/>
      </dsp:txXfrm>
    </dsp:sp>
    <dsp:sp modelId="{ECDF781D-1355-C640-8602-4C24DDB813A5}">
      <dsp:nvSpPr>
        <dsp:cNvPr id="0" name=""/>
        <dsp:cNvSpPr/>
      </dsp:nvSpPr>
      <dsp:spPr>
        <a:xfrm>
          <a:off x="2808524" y="3637514"/>
          <a:ext cx="2677405" cy="1070962"/>
        </a:xfrm>
        <a:prstGeom prst="chevron">
          <a:avLst/>
        </a:prstGeom>
        <a:solidFill>
          <a:schemeClr val="accent4">
            <a:tint val="40000"/>
            <a:alpha val="90000"/>
            <a:hueOff val="-1030925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1030925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GOVERNMENT, PARLIAMENT, </a:t>
          </a:r>
          <a:endParaRPr lang="en-US" sz="1200" kern="1200" dirty="0"/>
        </a:p>
      </dsp:txBody>
      <dsp:txXfrm>
        <a:off x="3344005" y="3637514"/>
        <a:ext cx="1606443" cy="1070962"/>
      </dsp:txXfrm>
    </dsp:sp>
    <dsp:sp modelId="{C9488353-3BA9-644F-A427-D24512CB44B5}">
      <dsp:nvSpPr>
        <dsp:cNvPr id="0" name=""/>
        <dsp:cNvSpPr/>
      </dsp:nvSpPr>
      <dsp:spPr>
        <a:xfrm>
          <a:off x="5111093" y="3637514"/>
          <a:ext cx="2677405" cy="1070962"/>
        </a:xfrm>
        <a:prstGeom prst="chevron">
          <a:avLst/>
        </a:prstGeom>
        <a:solidFill>
          <a:schemeClr val="accent4">
            <a:tint val="40000"/>
            <a:alpha val="90000"/>
            <a:hueOff val="-1288656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1288656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REPORT TO GOVERNMENT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HEARING AT THE PARLIAMENT EVERY TWO YEARS</a:t>
          </a:r>
        </a:p>
      </dsp:txBody>
      <dsp:txXfrm>
        <a:off x="5646574" y="3637514"/>
        <a:ext cx="1606443" cy="10709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C0A1D-F27E-934A-BABF-CD467E64230B}">
      <dsp:nvSpPr>
        <dsp:cNvPr id="0" name=""/>
        <dsp:cNvSpPr/>
      </dsp:nvSpPr>
      <dsp:spPr>
        <a:xfrm>
          <a:off x="3338814" y="1557"/>
          <a:ext cx="4551396" cy="2058523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4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Myriad Pro"/>
              <a:cs typeface="Myriad Pro"/>
            </a:rPr>
            <a:t>LACK OF RESOURCES FOR CAPACITY AND CAPACITY BUILDING</a:t>
          </a:r>
          <a:endParaRPr lang="en-US" sz="3200" kern="1200" dirty="0">
            <a:latin typeface="Myriad Pro"/>
            <a:cs typeface="Myriad Pro"/>
          </a:endParaRPr>
        </a:p>
      </dsp:txBody>
      <dsp:txXfrm>
        <a:off x="3338814" y="1557"/>
        <a:ext cx="4551396" cy="2058523"/>
      </dsp:txXfrm>
    </dsp:sp>
    <dsp:sp modelId="{4477DF14-C9FD-BC41-B71D-8FE25DCD7511}">
      <dsp:nvSpPr>
        <dsp:cNvPr id="0" name=""/>
        <dsp:cNvSpPr/>
      </dsp:nvSpPr>
      <dsp:spPr>
        <a:xfrm>
          <a:off x="1097081" y="1557"/>
          <a:ext cx="2037938" cy="2058523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8BFAB7-3D73-A144-A8B2-E97655D264C8}">
      <dsp:nvSpPr>
        <dsp:cNvPr id="0" name=""/>
        <dsp:cNvSpPr/>
      </dsp:nvSpPr>
      <dsp:spPr>
        <a:xfrm>
          <a:off x="1097081" y="2399737"/>
          <a:ext cx="4551396" cy="2058523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637965"/>
                <a:satOff val="0"/>
                <a:lumOff val="0"/>
                <a:alphaOff val="0"/>
                <a:shade val="10000"/>
                <a:satMod val="135000"/>
              </a:schemeClr>
              <a:schemeClr val="accent4">
                <a:hueOff val="-637965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Myriad Pro"/>
              <a:cs typeface="Myriad Pro"/>
            </a:rPr>
            <a:t>STRUCTURES WITHOUT SOCIAL DEMAND</a:t>
          </a:r>
          <a:endParaRPr lang="en-US" sz="3200" kern="1200" dirty="0">
            <a:latin typeface="Myriad Pro"/>
            <a:cs typeface="Myriad Pro"/>
          </a:endParaRPr>
        </a:p>
      </dsp:txBody>
      <dsp:txXfrm>
        <a:off x="1097081" y="2399737"/>
        <a:ext cx="4551396" cy="2058523"/>
      </dsp:txXfrm>
    </dsp:sp>
    <dsp:sp modelId="{3E675011-B558-004A-BDD2-0EF5203756C7}">
      <dsp:nvSpPr>
        <dsp:cNvPr id="0" name=""/>
        <dsp:cNvSpPr/>
      </dsp:nvSpPr>
      <dsp:spPr>
        <a:xfrm>
          <a:off x="5852271" y="2399737"/>
          <a:ext cx="2037938" cy="2058523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556E2E-6544-CF4E-965E-4672ED970170}">
      <dsp:nvSpPr>
        <dsp:cNvPr id="0" name=""/>
        <dsp:cNvSpPr/>
      </dsp:nvSpPr>
      <dsp:spPr>
        <a:xfrm>
          <a:off x="3338814" y="4797917"/>
          <a:ext cx="4551396" cy="2058523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1275930"/>
                <a:satOff val="0"/>
                <a:lumOff val="0"/>
                <a:alphaOff val="0"/>
                <a:shade val="10000"/>
                <a:satMod val="135000"/>
              </a:schemeClr>
              <a:schemeClr val="accent4">
                <a:hueOff val="-127593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PROCESS OR RESULTS?</a:t>
          </a:r>
          <a:endParaRPr lang="en-US" sz="3200" kern="1200" dirty="0"/>
        </a:p>
      </dsp:txBody>
      <dsp:txXfrm>
        <a:off x="3338814" y="4797917"/>
        <a:ext cx="4551396" cy="2058523"/>
      </dsp:txXfrm>
    </dsp:sp>
    <dsp:sp modelId="{8FC71082-409F-0C45-8F68-DE5A9F5BE46F}">
      <dsp:nvSpPr>
        <dsp:cNvPr id="0" name=""/>
        <dsp:cNvSpPr/>
      </dsp:nvSpPr>
      <dsp:spPr>
        <a:xfrm>
          <a:off x="1097081" y="4797917"/>
          <a:ext cx="2037938" cy="2058523"/>
        </a:xfrm>
        <a:prstGeom prst="rect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1003-53E3-6E47-A2F8-120C35283E38}" type="datetimeFigureOut">
              <a:rPr lang="en-US" smtClean="0"/>
              <a:t>30.06.16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A30F-9688-E54A-8A87-DA32AA60CDF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98A11003-53E3-6E47-A2F8-120C35283E38}" type="datetimeFigureOut">
              <a:rPr lang="en-US" smtClean="0"/>
              <a:t>30.06.16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BAE2A30F-9688-E54A-8A87-DA32AA60CD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1003-53E3-6E47-A2F8-120C35283E38}" type="datetimeFigureOut">
              <a:rPr lang="en-US" smtClean="0"/>
              <a:t>30.06.16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A30F-9688-E54A-8A87-DA32AA60CD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98A11003-53E3-6E47-A2F8-120C35283E38}" type="datetimeFigureOut">
              <a:rPr lang="en-US" smtClean="0"/>
              <a:t>30.06.16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BAE2A30F-9688-E54A-8A87-DA32AA60CD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1003-53E3-6E47-A2F8-120C35283E38}" type="datetimeFigureOut">
              <a:rPr lang="en-US" smtClean="0"/>
              <a:t>30.06.16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A30F-9688-E54A-8A87-DA32AA60CD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98A11003-53E3-6E47-A2F8-120C35283E38}" type="datetimeFigureOut">
              <a:rPr lang="en-US" smtClean="0"/>
              <a:t>30.06.16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A30F-9688-E54A-8A87-DA32AA60CDF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1003-53E3-6E47-A2F8-120C35283E38}" type="datetimeFigureOut">
              <a:rPr lang="en-US" smtClean="0"/>
              <a:t>30.06.16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A30F-9688-E54A-8A87-DA32AA60CD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1003-53E3-6E47-A2F8-120C35283E38}" type="datetimeFigureOut">
              <a:rPr lang="en-US" smtClean="0"/>
              <a:t>30.06.16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A30F-9688-E54A-8A87-DA32AA60CDF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t-E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1003-53E3-6E47-A2F8-120C35283E38}" type="datetimeFigureOut">
              <a:rPr lang="en-US" smtClean="0"/>
              <a:t>30.06.16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A30F-9688-E54A-8A87-DA32AA60CD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1003-53E3-6E47-A2F8-120C35283E38}" type="datetimeFigureOut">
              <a:rPr lang="en-US" smtClean="0"/>
              <a:t>30.06.16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A30F-9688-E54A-8A87-DA32AA60CD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1003-53E3-6E47-A2F8-120C35283E38}" type="datetimeFigureOut">
              <a:rPr lang="en-US" smtClean="0"/>
              <a:t>30.06.16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A30F-9688-E54A-8A87-DA32AA60CD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1003-53E3-6E47-A2F8-120C35283E38}" type="datetimeFigureOut">
              <a:rPr lang="en-US" smtClean="0"/>
              <a:t>30.06.16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A30F-9688-E54A-8A87-DA32AA60CDF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1003-53E3-6E47-A2F8-120C35283E38}" type="datetimeFigureOut">
              <a:rPr lang="en-US" smtClean="0"/>
              <a:t>30.06.16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A30F-9688-E54A-8A87-DA32AA60CD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98A11003-53E3-6E47-A2F8-120C35283E38}" type="datetimeFigureOut">
              <a:rPr lang="en-US" smtClean="0"/>
              <a:t>30.06.16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BAE2A30F-9688-E54A-8A87-DA32AA60CDF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98A11003-53E3-6E47-A2F8-120C35283E38}" type="datetimeFigureOut">
              <a:rPr lang="en-US" smtClean="0"/>
              <a:t>30.06.16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BAE2A30F-9688-E54A-8A87-DA32AA60CDF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9847" y="895407"/>
            <a:ext cx="812438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3200" b="1" dirty="0">
              <a:solidFill>
                <a:schemeClr val="bg1"/>
              </a:solidFill>
            </a:endParaRPr>
          </a:p>
          <a:p>
            <a:pPr lvl="0" algn="ctr"/>
            <a:r>
              <a:rPr lang="en-US" sz="3200" b="1" dirty="0" smtClean="0">
                <a:solidFill>
                  <a:schemeClr val="bg1"/>
                </a:solidFill>
              </a:rPr>
              <a:t>What Have We Gained from the </a:t>
            </a:r>
            <a:r>
              <a:rPr lang="en-US" sz="4000" b="1" dirty="0" smtClean="0">
                <a:solidFill>
                  <a:schemeClr val="bg1"/>
                </a:solidFill>
              </a:rPr>
              <a:t>Framework for</a:t>
            </a:r>
          </a:p>
          <a:p>
            <a:pPr lvl="0" algn="ctr"/>
            <a:r>
              <a:rPr lang="en-US" sz="4000" b="1" dirty="0" smtClean="0">
                <a:solidFill>
                  <a:schemeClr val="bg1"/>
                </a:solidFill>
              </a:rPr>
              <a:t> Cooperation </a:t>
            </a:r>
          </a:p>
          <a:p>
            <a:pPr lvl="0" algn="ctr"/>
            <a:r>
              <a:rPr lang="en-US" sz="3200" b="1" dirty="0" smtClean="0">
                <a:solidFill>
                  <a:schemeClr val="bg1"/>
                </a:solidFill>
              </a:rPr>
              <a:t>Between </a:t>
            </a:r>
          </a:p>
          <a:p>
            <a:pPr lvl="0" algn="ctr"/>
            <a:r>
              <a:rPr lang="en-US" sz="4400" b="1" dirty="0" smtClean="0">
                <a:solidFill>
                  <a:schemeClr val="bg1"/>
                </a:solidFill>
              </a:rPr>
              <a:t>Government and Civil </a:t>
            </a:r>
            <a:r>
              <a:rPr lang="en-US" sz="4400" b="1" dirty="0">
                <a:solidFill>
                  <a:schemeClr val="bg1"/>
                </a:solidFill>
              </a:rPr>
              <a:t>S</a:t>
            </a:r>
            <a:r>
              <a:rPr lang="en-US" sz="4400" b="1" dirty="0" smtClean="0">
                <a:solidFill>
                  <a:schemeClr val="bg1"/>
                </a:solidFill>
              </a:rPr>
              <a:t>ociety?</a:t>
            </a:r>
            <a:endParaRPr lang="et-EE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80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ENABLE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US" sz="2800" b="1" dirty="0" smtClean="0">
                <a:latin typeface="Myriad Pro"/>
                <a:cs typeface="Myriad Pro"/>
              </a:rPr>
              <a:t>responsibility</a:t>
            </a:r>
          </a:p>
          <a:p>
            <a:pPr marL="0" lvl="0" indent="0" algn="ctr">
              <a:buNone/>
            </a:pPr>
            <a:r>
              <a:rPr lang="en-US" sz="2800" b="1" dirty="0">
                <a:latin typeface="Myriad Pro"/>
                <a:cs typeface="Myriad Pro"/>
              </a:rPr>
              <a:t>t</a:t>
            </a:r>
            <a:r>
              <a:rPr lang="en-US" sz="2800" b="1" dirty="0" smtClean="0">
                <a:latin typeface="Myriad Pro"/>
                <a:cs typeface="Myriad Pro"/>
              </a:rPr>
              <a:t>rust</a:t>
            </a:r>
          </a:p>
          <a:p>
            <a:pPr marL="0" lvl="0" indent="0" algn="ctr">
              <a:buNone/>
            </a:pPr>
            <a:r>
              <a:rPr lang="en-US" sz="2800" b="1" dirty="0">
                <a:latin typeface="Myriad Pro"/>
                <a:cs typeface="Myriad Pro"/>
              </a:rPr>
              <a:t>c</a:t>
            </a:r>
            <a:r>
              <a:rPr lang="en-US" sz="2800" b="1" dirty="0" smtClean="0">
                <a:latin typeface="Myriad Pro"/>
                <a:cs typeface="Myriad Pro"/>
              </a:rPr>
              <a:t>ivic education</a:t>
            </a:r>
          </a:p>
          <a:p>
            <a:pPr marL="0" lvl="0" indent="0" algn="ctr">
              <a:buNone/>
            </a:pPr>
            <a:r>
              <a:rPr lang="en-US" sz="2800" b="1" dirty="0">
                <a:latin typeface="Myriad Pro"/>
                <a:cs typeface="Myriad Pro"/>
              </a:rPr>
              <a:t>s</a:t>
            </a:r>
            <a:r>
              <a:rPr lang="en-US" sz="2800" b="1" dirty="0" smtClean="0">
                <a:latin typeface="Myriad Pro"/>
                <a:cs typeface="Myriad Pro"/>
              </a:rPr>
              <a:t>tructures and agreements</a:t>
            </a:r>
          </a:p>
          <a:p>
            <a:pPr marL="0" lvl="0" indent="0" algn="ctr">
              <a:buNone/>
            </a:pPr>
            <a:r>
              <a:rPr lang="en-US" sz="2800" b="1" dirty="0">
                <a:latin typeface="Myriad Pro"/>
                <a:cs typeface="Myriad Pro"/>
              </a:rPr>
              <a:t>s</a:t>
            </a:r>
            <a:r>
              <a:rPr lang="en-US" sz="2800" b="1" dirty="0" smtClean="0">
                <a:latin typeface="Myriad Pro"/>
                <a:cs typeface="Myriad Pro"/>
              </a:rPr>
              <a:t>upport as an investment – capacity building</a:t>
            </a:r>
          </a:p>
          <a:p>
            <a:pPr marL="0" lvl="0" indent="0" algn="ctr">
              <a:buNone/>
            </a:pPr>
            <a:r>
              <a:rPr lang="en-US" sz="2800" b="1" dirty="0" smtClean="0">
                <a:latin typeface="Myriad Pro"/>
                <a:cs typeface="Myriad Pro"/>
              </a:rPr>
              <a:t>public image</a:t>
            </a:r>
          </a:p>
          <a:p>
            <a:pPr lvl="0"/>
            <a:endParaRPr lang="en-US" dirty="0" smtClean="0"/>
          </a:p>
          <a:p>
            <a:pPr lvl="0"/>
            <a:endParaRPr lang="et-E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069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42985868"/>
              </p:ext>
            </p:extLst>
          </p:nvPr>
        </p:nvGraphicFramePr>
        <p:xfrm>
          <a:off x="0" y="0"/>
          <a:ext cx="8987292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1895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28800"/>
            <a:ext cx="7583488" cy="429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Myriad Pro"/>
                <a:cs typeface="Myriad Pro"/>
              </a:rPr>
              <a:t>Thank you!</a:t>
            </a:r>
            <a:endParaRPr lang="en-US" sz="3200" b="1" dirty="0">
              <a:solidFill>
                <a:schemeClr val="tx1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216115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220" y="62753"/>
            <a:ext cx="8726791" cy="1283167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Myriad Pro"/>
                <a:cs typeface="Myriad Pro"/>
              </a:rPr>
              <a:t>Framework for development and cooperation: </a:t>
            </a:r>
            <a:br>
              <a:rPr lang="en-US" sz="2400" dirty="0" smtClean="0">
                <a:latin typeface="Myriad Pro"/>
                <a:cs typeface="Myriad Pro"/>
              </a:rPr>
            </a:br>
            <a:r>
              <a:rPr lang="en-US" sz="3200" b="1" dirty="0" smtClean="0">
                <a:latin typeface="Myriad Pro"/>
                <a:cs typeface="Myriad Pro"/>
              </a:rPr>
              <a:t>Estonian Civil Society </a:t>
            </a:r>
            <a:r>
              <a:rPr lang="en-US" sz="3200" b="1" dirty="0">
                <a:latin typeface="Myriad Pro"/>
                <a:cs typeface="Myriad Pro"/>
              </a:rPr>
              <a:t>D</a:t>
            </a:r>
            <a:r>
              <a:rPr lang="en-US" sz="3200" b="1" dirty="0" smtClean="0">
                <a:latin typeface="Myriad Pro"/>
                <a:cs typeface="Myriad Pro"/>
              </a:rPr>
              <a:t>evelopment </a:t>
            </a:r>
            <a:r>
              <a:rPr lang="en-US" sz="3200" b="1" dirty="0">
                <a:latin typeface="Myriad Pro"/>
                <a:cs typeface="Myriad Pro"/>
              </a:rPr>
              <a:t>C</a:t>
            </a:r>
            <a:r>
              <a:rPr lang="en-US" sz="3200" b="1" dirty="0" smtClean="0">
                <a:latin typeface="Myriad Pro"/>
                <a:cs typeface="Myriad Pro"/>
              </a:rPr>
              <a:t>oncept</a:t>
            </a:r>
            <a:endParaRPr lang="en-US" sz="3200" b="1" dirty="0">
              <a:latin typeface="Myriad Pro"/>
              <a:cs typeface="Myriad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4220" y="1828800"/>
            <a:ext cx="3779308" cy="42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Myriad Pro"/>
                <a:cs typeface="Myriad Pro"/>
              </a:rPr>
              <a:t>Initiated by civil </a:t>
            </a:r>
            <a:r>
              <a:rPr lang="en-US" sz="2400" b="1" dirty="0" smtClean="0">
                <a:latin typeface="Myriad Pro"/>
                <a:cs typeface="Myriad Pro"/>
              </a:rPr>
              <a:t>society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b="1" dirty="0" smtClean="0">
                <a:latin typeface="Myriad Pro"/>
                <a:cs typeface="Myriad Pro"/>
              </a:rPr>
              <a:t>1. Motivation </a:t>
            </a:r>
            <a:r>
              <a:rPr lang="en-US" b="1" dirty="0">
                <a:latin typeface="Myriad Pro"/>
                <a:cs typeface="Myriad Pro"/>
              </a:rPr>
              <a:t>+ capacity + </a:t>
            </a:r>
            <a:r>
              <a:rPr lang="en-US" b="1" dirty="0" smtClean="0">
                <a:latin typeface="Myriad Pro"/>
                <a:cs typeface="Myriad Pro"/>
              </a:rPr>
              <a:t>vision</a:t>
            </a:r>
            <a:endParaRPr lang="en-US" sz="2000" b="1" dirty="0" smtClean="0">
              <a:latin typeface="Myriad Pro"/>
              <a:cs typeface="Myriad Pro"/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2000" b="1" dirty="0" smtClean="0">
                <a:latin typeface="Myriad Pro"/>
                <a:cs typeface="Myriad Pro"/>
              </a:rPr>
              <a:t>2. Need for recognition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b="1" dirty="0" smtClean="0">
                <a:latin typeface="Myriad Pro"/>
                <a:cs typeface="Myriad Pro"/>
              </a:rPr>
              <a:t>3. Ambition for more active role as  players in policy-making </a:t>
            </a:r>
            <a:endParaRPr lang="en-US" sz="2000" b="1" dirty="0" smtClean="0">
              <a:latin typeface="Myriad Pro"/>
              <a:cs typeface="Myriad Pro"/>
            </a:endParaRPr>
          </a:p>
          <a:p>
            <a:pPr marL="0" indent="0">
              <a:buNone/>
            </a:pPr>
            <a:endParaRPr lang="en-US" sz="2000" dirty="0">
              <a:latin typeface="Myriad Pro"/>
              <a:cs typeface="Myriad Pro"/>
            </a:endParaRPr>
          </a:p>
          <a:p>
            <a:pPr marL="0" indent="0">
              <a:buNone/>
            </a:pP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2369" y="1736546"/>
            <a:ext cx="3566160" cy="42973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Myriad Pro"/>
                <a:cs typeface="Myriad Pro"/>
              </a:rPr>
              <a:t>Enabled civil society</a:t>
            </a:r>
          </a:p>
          <a:p>
            <a:pPr marL="457200" indent="-457200" algn="ctr">
              <a:buAutoNum type="arabicPeriod"/>
            </a:pPr>
            <a:r>
              <a:rPr lang="en-US" b="1" dirty="0" smtClean="0">
                <a:latin typeface="Myriad Pro"/>
                <a:cs typeface="Myriad Pro"/>
              </a:rPr>
              <a:t>Growing </a:t>
            </a:r>
            <a:r>
              <a:rPr lang="en-US" b="1" dirty="0">
                <a:latin typeface="Myriad Pro"/>
                <a:cs typeface="Myriad Pro"/>
              </a:rPr>
              <a:t>understanding of the </a:t>
            </a:r>
            <a:r>
              <a:rPr lang="en-US" b="1" dirty="0" smtClean="0">
                <a:latin typeface="Myriad Pro"/>
                <a:cs typeface="Myriad Pro"/>
              </a:rPr>
              <a:t>benefits of active citizenship  </a:t>
            </a:r>
          </a:p>
          <a:p>
            <a:pPr marL="0" indent="0" algn="ctr">
              <a:buNone/>
            </a:pPr>
            <a:r>
              <a:rPr lang="en-US" b="1" dirty="0" smtClean="0">
                <a:latin typeface="Myriad Pro"/>
                <a:cs typeface="Myriad Pro"/>
              </a:rPr>
              <a:t>2. Establishment of formal structures</a:t>
            </a:r>
          </a:p>
          <a:p>
            <a:pPr marL="0" indent="0" algn="ctr">
              <a:buNone/>
            </a:pPr>
            <a:r>
              <a:rPr lang="en-US" b="1" dirty="0" smtClean="0">
                <a:latin typeface="Myriad Pro"/>
                <a:cs typeface="Myriad Pro"/>
              </a:rPr>
              <a:t>3</a:t>
            </a:r>
            <a:r>
              <a:rPr lang="en-US" b="1" dirty="0">
                <a:latin typeface="Myriad Pro"/>
                <a:cs typeface="Myriad Pro"/>
              </a:rPr>
              <a:t>. D</a:t>
            </a:r>
            <a:r>
              <a:rPr lang="en-US" b="1" dirty="0" smtClean="0">
                <a:latin typeface="Myriad Pro"/>
                <a:cs typeface="Myriad Pro"/>
              </a:rPr>
              <a:t>oor (and mindset) open </a:t>
            </a:r>
            <a:r>
              <a:rPr lang="en-US" b="1" dirty="0">
                <a:latin typeface="Myriad Pro"/>
                <a:cs typeface="Myriad Pro"/>
              </a:rPr>
              <a:t>to informal initiatives</a:t>
            </a:r>
          </a:p>
          <a:p>
            <a:pPr marL="0" indent="0" algn="ctr">
              <a:buNone/>
            </a:pPr>
            <a:endParaRPr lang="en-US" b="1" dirty="0" smtClean="0">
              <a:latin typeface="Myriad Pro"/>
              <a:cs typeface="Myriad Pro"/>
            </a:endParaRPr>
          </a:p>
          <a:p>
            <a:endParaRPr lang="en-US" dirty="0"/>
          </a:p>
        </p:txBody>
      </p:sp>
      <p:sp>
        <p:nvSpPr>
          <p:cNvPr id="5" name="Left-Right Arrow 4"/>
          <p:cNvSpPr/>
          <p:nvPr/>
        </p:nvSpPr>
        <p:spPr>
          <a:xfrm>
            <a:off x="3993006" y="3194675"/>
            <a:ext cx="1216152" cy="48463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87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81502" y="602364"/>
            <a:ext cx="8010413" cy="5958524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§"/>
            </a:pPr>
            <a:r>
              <a:rPr lang="en-US" dirty="0" smtClean="0">
                <a:latin typeface="Myriad Pro"/>
                <a:cs typeface="Myriad Pro"/>
              </a:rPr>
              <a:t>Approved by the </a:t>
            </a:r>
            <a:r>
              <a:rPr lang="en-US" b="1" dirty="0" smtClean="0">
                <a:latin typeface="Myriad Pro"/>
                <a:cs typeface="Myriad Pro"/>
              </a:rPr>
              <a:t>Parliament</a:t>
            </a:r>
            <a:r>
              <a:rPr lang="en-US" dirty="0" smtClean="0">
                <a:latin typeface="Myriad Pro"/>
                <a:cs typeface="Myriad Pro"/>
              </a:rPr>
              <a:t> in 2002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latin typeface="Myriad Pro"/>
                <a:cs typeface="Myriad Pro"/>
              </a:rPr>
              <a:t>States </a:t>
            </a:r>
            <a:r>
              <a:rPr lang="en-US" b="1" dirty="0" smtClean="0">
                <a:latin typeface="Myriad Pro"/>
                <a:cs typeface="Myriad Pro"/>
              </a:rPr>
              <a:t>aims and principles </a:t>
            </a:r>
            <a:r>
              <a:rPr lang="en-US" dirty="0" smtClean="0">
                <a:latin typeface="Myriad Pro"/>
                <a:cs typeface="Myriad Pro"/>
              </a:rPr>
              <a:t>for cooperation for civil society development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latin typeface="Myriad Pro"/>
                <a:cs typeface="Myriad Pro"/>
              </a:rPr>
              <a:t>Implementation: Joint Committee; action plans; public hearings 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latin typeface="Myriad Pro"/>
                <a:cs typeface="Myriad Pro"/>
              </a:rPr>
              <a:t>National strategy (Development Plan) for civil society for a 4 year period</a:t>
            </a:r>
          </a:p>
          <a:p>
            <a:pPr>
              <a:buFont typeface="Wingdings" charset="2"/>
              <a:buChar char="§"/>
            </a:pPr>
            <a:r>
              <a:rPr lang="en-US" b="1" dirty="0" smtClean="0">
                <a:latin typeface="Myriad Pro"/>
                <a:cs typeface="Myriad Pro"/>
              </a:rPr>
              <a:t>Main issues: </a:t>
            </a:r>
            <a:r>
              <a:rPr lang="en-US" dirty="0" smtClean="0">
                <a:latin typeface="Myriad Pro"/>
                <a:cs typeface="Myriad Pro"/>
              </a:rPr>
              <a:t>participation in policy making, civic education, funding and resources, delegation of services</a:t>
            </a:r>
          </a:p>
          <a:p>
            <a:pPr marL="0" indent="0" algn="ctr">
              <a:buNone/>
            </a:pPr>
            <a:r>
              <a:rPr lang="en-US" b="1" dirty="0" smtClean="0">
                <a:latin typeface="Myriad Pro"/>
                <a:cs typeface="Myriad Pro"/>
              </a:rPr>
              <a:t>CIVIL SOCIETY BECAME A POLICY AREA</a:t>
            </a:r>
          </a:p>
          <a:p>
            <a:pPr marL="0" indent="0">
              <a:buNone/>
            </a:pPr>
            <a:r>
              <a:rPr lang="en-US" b="1" dirty="0" smtClean="0">
                <a:latin typeface="Myriad Pro"/>
                <a:cs typeface="Myriad Pro"/>
              </a:rPr>
              <a:t>Results: </a:t>
            </a:r>
            <a:r>
              <a:rPr lang="en-US" dirty="0" smtClean="0">
                <a:latin typeface="Myriad Pro"/>
                <a:cs typeface="Myriad Pro"/>
              </a:rPr>
              <a:t>National Foundation for Civil Society, attention to civic education, volunteering, guidelines for funding from the state budget; good practice of involvement, </a:t>
            </a:r>
            <a:r>
              <a:rPr lang="en-US" dirty="0" err="1" smtClean="0">
                <a:latin typeface="Myriad Pro"/>
                <a:cs typeface="Myriad Pro"/>
              </a:rPr>
              <a:t>etc</a:t>
            </a:r>
            <a:endParaRPr lang="en-US" dirty="0" smtClean="0">
              <a:latin typeface="Myriad Pro"/>
              <a:cs typeface="Myriad Pro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358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28800"/>
            <a:ext cx="7583488" cy="4297363"/>
          </a:xfrm>
        </p:spPr>
        <p:txBody>
          <a:bodyPr/>
          <a:lstStyle/>
          <a:p>
            <a:r>
              <a:rPr lang="en-US" dirty="0"/>
              <a:t> </a:t>
            </a:r>
          </a:p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0183972"/>
              </p:ext>
            </p:extLst>
          </p:nvPr>
        </p:nvGraphicFramePr>
        <p:xfrm>
          <a:off x="899300" y="890774"/>
          <a:ext cx="7790587" cy="5404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8782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50"/>
            <a:ext cx="3962400" cy="1408738"/>
          </a:xfrm>
        </p:spPr>
        <p:txBody>
          <a:bodyPr/>
          <a:lstStyle/>
          <a:p>
            <a:r>
              <a:rPr lang="en-US" b="1" dirty="0" smtClean="0">
                <a:latin typeface="Myriad Pro"/>
                <a:cs typeface="Myriad Pro"/>
              </a:rPr>
              <a:t>WHY?</a:t>
            </a:r>
            <a:endParaRPr lang="en-US" b="1" dirty="0">
              <a:latin typeface="Myriad Pro"/>
              <a:cs typeface="Myriad Pro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820618"/>
          </a:xfrm>
        </p:spPr>
        <p:txBody>
          <a:bodyPr/>
          <a:lstStyle/>
          <a:p>
            <a:r>
              <a:rPr lang="en-US" sz="2400" dirty="0" smtClean="0">
                <a:latin typeface="Myriad Pro"/>
                <a:cs typeface="Myriad Pro"/>
              </a:rPr>
              <a:t>1. Civil society is most effective in some fields</a:t>
            </a:r>
          </a:p>
          <a:p>
            <a:r>
              <a:rPr lang="en-US" sz="2400" dirty="0" smtClean="0">
                <a:latin typeface="Myriad Pro"/>
                <a:cs typeface="Myriad Pro"/>
              </a:rPr>
              <a:t>2. Society benefits from civic activism and public resources are wisely used</a:t>
            </a:r>
          </a:p>
          <a:p>
            <a:r>
              <a:rPr lang="en-US" sz="2400" dirty="0" smtClean="0">
                <a:latin typeface="Myriad Pro"/>
                <a:cs typeface="Myriad Pro"/>
              </a:rPr>
              <a:t>3. We need to invest in civil society just the way we invest in governance and economy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357" y="264907"/>
            <a:ext cx="4211120" cy="632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14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_MG_1195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9" b="7499"/>
          <a:stretch>
            <a:fillRect/>
          </a:stretch>
        </p:blipFill>
        <p:spPr>
          <a:xfrm>
            <a:off x="1530445" y="340974"/>
            <a:ext cx="6264275" cy="3549650"/>
          </a:xfrm>
        </p:spPr>
      </p:pic>
      <p:sp>
        <p:nvSpPr>
          <p:cNvPr id="17" name="TextBox 16"/>
          <p:cNvSpPr txBox="1"/>
          <p:nvPr/>
        </p:nvSpPr>
        <p:spPr>
          <a:xfrm>
            <a:off x="728606" y="4240082"/>
            <a:ext cx="761913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3333"/>
                </a:solidFill>
                <a:latin typeface="Helvetica Neue Light"/>
                <a:cs typeface="Helvetica Neue Light"/>
              </a:rPr>
              <a:t>Civil society </a:t>
            </a:r>
            <a:r>
              <a:rPr lang="en-US" sz="2400" dirty="0" err="1" smtClean="0">
                <a:solidFill>
                  <a:srgbClr val="333333"/>
                </a:solidFill>
                <a:latin typeface="Helvetica Neue Light"/>
                <a:cs typeface="Helvetica Neue Light"/>
              </a:rPr>
              <a:t>organisations</a:t>
            </a:r>
            <a:r>
              <a:rPr lang="en-US" sz="2400" dirty="0" smtClean="0">
                <a:solidFill>
                  <a:srgbClr val="333333"/>
                </a:solidFill>
                <a:latin typeface="Helvetica Neue Light"/>
                <a:cs typeface="Helvetica Neue Light"/>
              </a:rPr>
              <a:t> can be strategic partners</a:t>
            </a:r>
          </a:p>
          <a:p>
            <a:pPr algn="ctr"/>
            <a:r>
              <a:rPr lang="en-US" sz="2400" dirty="0" smtClean="0">
                <a:solidFill>
                  <a:srgbClr val="333333"/>
                </a:solidFill>
                <a:latin typeface="Helvetica Neue Light"/>
                <a:cs typeface="Helvetica Neue Light"/>
              </a:rPr>
              <a:t>Civil society </a:t>
            </a:r>
            <a:r>
              <a:rPr lang="en-US" sz="2400" dirty="0" err="1" smtClean="0">
                <a:solidFill>
                  <a:srgbClr val="333333"/>
                </a:solidFill>
                <a:latin typeface="Helvetica Neue Light"/>
                <a:cs typeface="Helvetica Neue Light"/>
              </a:rPr>
              <a:t>organisations</a:t>
            </a:r>
            <a:r>
              <a:rPr lang="en-US" sz="2400" dirty="0" smtClean="0">
                <a:solidFill>
                  <a:srgbClr val="333333"/>
                </a:solidFill>
                <a:latin typeface="Helvetica Neue Light"/>
                <a:cs typeface="Helvetica Neue Light"/>
              </a:rPr>
              <a:t> develop services</a:t>
            </a:r>
          </a:p>
          <a:p>
            <a:pPr algn="ctr"/>
            <a:r>
              <a:rPr lang="en-US" sz="2400" dirty="0" smtClean="0">
                <a:solidFill>
                  <a:srgbClr val="333333"/>
                </a:solidFill>
                <a:latin typeface="Helvetica Neue Light"/>
                <a:cs typeface="Helvetica Neue Light"/>
              </a:rPr>
              <a:t>Civil society </a:t>
            </a:r>
            <a:r>
              <a:rPr lang="en-US" sz="2400" dirty="0" err="1" smtClean="0">
                <a:solidFill>
                  <a:srgbClr val="333333"/>
                </a:solidFill>
                <a:latin typeface="Helvetica Neue Light"/>
                <a:cs typeface="Helvetica Neue Light"/>
              </a:rPr>
              <a:t>organisations</a:t>
            </a:r>
            <a:r>
              <a:rPr lang="en-US" sz="2400" dirty="0" smtClean="0">
                <a:solidFill>
                  <a:srgbClr val="333333"/>
                </a:solidFill>
                <a:latin typeface="Helvetica Neue Light"/>
                <a:cs typeface="Helvetica Neue Light"/>
              </a:rPr>
              <a:t> provide services</a:t>
            </a:r>
          </a:p>
          <a:p>
            <a:pPr algn="ctr"/>
            <a:r>
              <a:rPr lang="en-US" sz="2400" dirty="0" smtClean="0">
                <a:solidFill>
                  <a:srgbClr val="333333"/>
                </a:solidFill>
                <a:latin typeface="Helvetica Neue Light"/>
                <a:cs typeface="Helvetica Neue Light"/>
              </a:rPr>
              <a:t>Civil society </a:t>
            </a:r>
            <a:r>
              <a:rPr lang="en-US" sz="2400" dirty="0" err="1" smtClean="0">
                <a:solidFill>
                  <a:srgbClr val="333333"/>
                </a:solidFill>
                <a:latin typeface="Helvetica Neue Light"/>
                <a:cs typeface="Helvetica Neue Light"/>
              </a:rPr>
              <a:t>organisation</a:t>
            </a:r>
            <a:r>
              <a:rPr lang="en-US" sz="2400" dirty="0" smtClean="0">
                <a:solidFill>
                  <a:srgbClr val="333333"/>
                </a:solidFill>
                <a:latin typeface="Helvetica Neue Light"/>
                <a:cs typeface="Helvetica Neue Light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Helvetica Neue Light"/>
                <a:cs typeface="Helvetica Neue Light"/>
              </a:rPr>
              <a:t>mobilise</a:t>
            </a:r>
            <a:r>
              <a:rPr lang="en-US" sz="2400" dirty="0" smtClean="0">
                <a:solidFill>
                  <a:srgbClr val="333333"/>
                </a:solidFill>
                <a:latin typeface="Helvetica Neue Light"/>
                <a:cs typeface="Helvetica Neue Light"/>
              </a:rPr>
              <a:t> civic action</a:t>
            </a:r>
          </a:p>
          <a:p>
            <a:pPr algn="ctr"/>
            <a:r>
              <a:rPr lang="en-US" sz="2400" dirty="0" smtClean="0">
                <a:solidFill>
                  <a:srgbClr val="333333"/>
                </a:solidFill>
                <a:latin typeface="Helvetica Neue Light"/>
                <a:cs typeface="Helvetica Neue Light"/>
              </a:rPr>
              <a:t>Civil society </a:t>
            </a:r>
            <a:r>
              <a:rPr lang="en-US" sz="2400" dirty="0" err="1" smtClean="0">
                <a:solidFill>
                  <a:srgbClr val="333333"/>
                </a:solidFill>
                <a:latin typeface="Helvetica Neue Light"/>
                <a:cs typeface="Helvetica Neue Light"/>
              </a:rPr>
              <a:t>organisations</a:t>
            </a:r>
            <a:r>
              <a:rPr lang="en-US" sz="2400" dirty="0" smtClean="0">
                <a:solidFill>
                  <a:srgbClr val="333333"/>
                </a:solidFill>
                <a:latin typeface="Helvetica Neue Light"/>
                <a:cs typeface="Helvetica Neue Light"/>
              </a:rPr>
              <a:t> innovate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2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300"/>
            <a:ext cx="9144000" cy="61188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38790" y="6488668"/>
            <a:ext cx="299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Foto</a:t>
            </a:r>
            <a:r>
              <a:rPr lang="en-US" i="1" dirty="0" smtClean="0"/>
              <a:t>: </a:t>
            </a:r>
            <a:r>
              <a:rPr lang="en-US" i="1" dirty="0" err="1" smtClean="0"/>
              <a:t>siseministeerium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79881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 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335" y="4639833"/>
            <a:ext cx="3238825" cy="242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2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3500"/>
            <a:ext cx="7583488" cy="1282700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/>
              <a:t>Festival of Opinion Culture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7333" b="7333"/>
          <a:stretch>
            <a:fillRect/>
          </a:stretch>
        </p:blipFill>
        <p:spPr>
          <a:xfrm>
            <a:off x="347704" y="1218438"/>
            <a:ext cx="8661196" cy="4908072"/>
          </a:xfrm>
        </p:spPr>
      </p:pic>
      <p:sp>
        <p:nvSpPr>
          <p:cNvPr id="5" name="TextBox 4"/>
          <p:cNvSpPr txBox="1"/>
          <p:nvPr/>
        </p:nvSpPr>
        <p:spPr>
          <a:xfrm>
            <a:off x="6539397" y="6488668"/>
            <a:ext cx="2604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Photo. </a:t>
            </a:r>
            <a:r>
              <a:rPr lang="en-US" i="1" dirty="0" err="1" smtClean="0"/>
              <a:t>Arvamusfestival.ee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290741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659</TotalTime>
  <Words>336</Words>
  <Application>Microsoft Macintosh PowerPoint</Application>
  <PresentationFormat>On-screen Show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Precedent</vt:lpstr>
      <vt:lpstr>PowerPoint Presentation</vt:lpstr>
      <vt:lpstr>Framework for development and cooperation:  Estonian Civil Society Development Concept</vt:lpstr>
      <vt:lpstr>PowerPoint Presentation</vt:lpstr>
      <vt:lpstr>PowerPoint Presentation</vt:lpstr>
      <vt:lpstr>WHY?</vt:lpstr>
      <vt:lpstr>PowerPoint Presentation</vt:lpstr>
      <vt:lpstr>PowerPoint Presentation</vt:lpstr>
      <vt:lpstr>PowerPoint Presentation</vt:lpstr>
      <vt:lpstr>Festival of Opinion Culture</vt:lpstr>
      <vt:lpstr>JUST ENABLE</vt:lpstr>
      <vt:lpstr>PowerPoint Presentation</vt:lpstr>
      <vt:lpstr>PowerPoint Presentation</vt:lpstr>
    </vt:vector>
  </TitlesOfParts>
  <Company>EMSL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Maris Jõgeva</dc:creator>
  <cp:lastModifiedBy>Maris Jõgeva</cp:lastModifiedBy>
  <cp:revision>10</cp:revision>
  <dcterms:created xsi:type="dcterms:W3CDTF">2016-06-29T19:21:23Z</dcterms:created>
  <dcterms:modified xsi:type="dcterms:W3CDTF">2016-06-30T06:50:40Z</dcterms:modified>
</cp:coreProperties>
</file>