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handoutMasterIdLst>
    <p:handoutMasterId r:id="rId17"/>
  </p:handoutMasterIdLst>
  <p:sldIdLst>
    <p:sldId id="256" r:id="rId2"/>
    <p:sldId id="257" r:id="rId3"/>
    <p:sldId id="269" r:id="rId4"/>
    <p:sldId id="258" r:id="rId5"/>
    <p:sldId id="270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8" r:id="rId14"/>
    <p:sldId id="266" r:id="rId15"/>
    <p:sldId id="267" r:id="rId16"/>
  </p:sldIdLst>
  <p:sldSz cx="12192000" cy="685800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-53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3E8B3-620E-4BDF-9B51-2CDE90282157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164CDF5B-44E2-467B-9A47-5356682EF7A2}">
      <dgm:prSet phldrT="[Текст]"/>
      <dgm:spPr/>
      <dgm:t>
        <a:bodyPr/>
        <a:lstStyle/>
        <a:p>
          <a:r>
            <a:rPr lang="ru-RU" dirty="0" err="1" smtClean="0"/>
            <a:t>Ухвалення</a:t>
          </a:r>
          <a:r>
            <a:rPr lang="ru-RU" dirty="0" smtClean="0"/>
            <a:t> </a:t>
          </a:r>
          <a:r>
            <a:rPr lang="ru-RU" dirty="0" err="1" smtClean="0"/>
            <a:t>рішення</a:t>
          </a:r>
          <a:r>
            <a:rPr lang="ru-RU" dirty="0" smtClean="0"/>
            <a:t> про </a:t>
          </a:r>
          <a:r>
            <a:rPr lang="ru-RU" dirty="0" err="1" smtClean="0"/>
            <a:t>проведення</a:t>
          </a:r>
          <a:r>
            <a:rPr lang="ru-RU" dirty="0" smtClean="0"/>
            <a:t> </a:t>
          </a:r>
          <a:r>
            <a:rPr lang="ru-RU" dirty="0" err="1" smtClean="0"/>
            <a:t>оцінки</a:t>
          </a:r>
          <a:endParaRPr lang="ru-RU" dirty="0"/>
        </a:p>
      </dgm:t>
    </dgm:pt>
    <dgm:pt modelId="{11021159-9A28-48D6-9F27-063AB6588221}" type="parTrans" cxnId="{149E6DD3-BC98-4ECC-8E01-D1C5C69A4C43}">
      <dgm:prSet/>
      <dgm:spPr/>
      <dgm:t>
        <a:bodyPr/>
        <a:lstStyle/>
        <a:p>
          <a:endParaRPr lang="ru-RU"/>
        </a:p>
      </dgm:t>
    </dgm:pt>
    <dgm:pt modelId="{AFFA3D18-90D6-474B-A2C0-1A1916C5B4B2}" type="sibTrans" cxnId="{149E6DD3-BC98-4ECC-8E01-D1C5C69A4C43}">
      <dgm:prSet/>
      <dgm:spPr/>
      <dgm:t>
        <a:bodyPr/>
        <a:lstStyle/>
        <a:p>
          <a:endParaRPr lang="ru-RU"/>
        </a:p>
      </dgm:t>
    </dgm:pt>
    <dgm:pt modelId="{54121FDC-6856-4DE1-A4D6-D7DDA7871172}">
      <dgm:prSet phldrT="[Текст]"/>
      <dgm:spPr/>
      <dgm:t>
        <a:bodyPr/>
        <a:lstStyle/>
        <a:p>
          <a:r>
            <a:rPr lang="ru-RU" dirty="0" err="1" smtClean="0"/>
            <a:t>Залучення</a:t>
          </a:r>
          <a:r>
            <a:rPr lang="ru-RU" dirty="0" smtClean="0"/>
            <a:t> </a:t>
          </a:r>
          <a:r>
            <a:rPr lang="ru-RU" dirty="0" err="1" smtClean="0"/>
            <a:t>зовнішніх</a:t>
          </a:r>
          <a:r>
            <a:rPr lang="ru-RU" dirty="0" smtClean="0"/>
            <a:t> </a:t>
          </a:r>
          <a:r>
            <a:rPr lang="ru-RU" dirty="0" err="1" smtClean="0"/>
            <a:t>експертів</a:t>
          </a:r>
          <a:endParaRPr lang="ru-RU" dirty="0"/>
        </a:p>
      </dgm:t>
    </dgm:pt>
    <dgm:pt modelId="{068688CB-63AB-4A5D-999F-3FA259D9535E}" type="parTrans" cxnId="{B42A193B-4BAE-4D01-A835-29DDFF56EED4}">
      <dgm:prSet/>
      <dgm:spPr/>
      <dgm:t>
        <a:bodyPr/>
        <a:lstStyle/>
        <a:p>
          <a:endParaRPr lang="ru-RU"/>
        </a:p>
      </dgm:t>
    </dgm:pt>
    <dgm:pt modelId="{78E7219F-36FF-4826-88DB-B9B28B2A4340}" type="sibTrans" cxnId="{B42A193B-4BAE-4D01-A835-29DDFF56EED4}">
      <dgm:prSet/>
      <dgm:spPr/>
      <dgm:t>
        <a:bodyPr/>
        <a:lstStyle/>
        <a:p>
          <a:endParaRPr lang="ru-RU"/>
        </a:p>
      </dgm:t>
    </dgm:pt>
    <dgm:pt modelId="{F0F96CFC-0781-47C7-9660-D59C14124EA7}">
      <dgm:prSet phldrT="[Текст]"/>
      <dgm:spPr/>
      <dgm:t>
        <a:bodyPr/>
        <a:lstStyle/>
        <a:p>
          <a:r>
            <a:rPr lang="ru-RU" dirty="0" err="1" smtClean="0"/>
            <a:t>Створення</a:t>
          </a:r>
          <a:r>
            <a:rPr lang="ru-RU" dirty="0" smtClean="0"/>
            <a:t> </a:t>
          </a:r>
          <a:r>
            <a:rPr lang="ru-RU" dirty="0" err="1" smtClean="0"/>
            <a:t>робочої</a:t>
          </a:r>
          <a:r>
            <a:rPr lang="ru-RU" dirty="0" smtClean="0"/>
            <a:t> </a:t>
          </a:r>
          <a:r>
            <a:rPr lang="ru-RU" dirty="0" err="1" smtClean="0"/>
            <a:t>групи</a:t>
          </a:r>
          <a:endParaRPr lang="ru-RU" dirty="0"/>
        </a:p>
      </dgm:t>
    </dgm:pt>
    <dgm:pt modelId="{ADFBE75D-395B-4EA1-BB07-00195AC68F87}" type="parTrans" cxnId="{4FD2B9BF-4C5A-4FF4-B85B-EE04EF13D1FA}">
      <dgm:prSet/>
      <dgm:spPr/>
      <dgm:t>
        <a:bodyPr/>
        <a:lstStyle/>
        <a:p>
          <a:endParaRPr lang="ru-RU"/>
        </a:p>
      </dgm:t>
    </dgm:pt>
    <dgm:pt modelId="{86E7BBDF-8665-41CC-BC45-D5192CDB1595}" type="sibTrans" cxnId="{4FD2B9BF-4C5A-4FF4-B85B-EE04EF13D1FA}">
      <dgm:prSet/>
      <dgm:spPr/>
      <dgm:t>
        <a:bodyPr/>
        <a:lstStyle/>
        <a:p>
          <a:endParaRPr lang="ru-RU"/>
        </a:p>
      </dgm:t>
    </dgm:pt>
    <dgm:pt modelId="{BF51FF4B-0EC9-4EB5-8180-30AA214E0BF0}">
      <dgm:prSet/>
      <dgm:spPr/>
      <dgm:t>
        <a:bodyPr/>
        <a:lstStyle/>
        <a:p>
          <a:r>
            <a:rPr lang="ru-RU" dirty="0" err="1" smtClean="0"/>
            <a:t>Збір</a:t>
          </a:r>
          <a:r>
            <a:rPr lang="ru-RU" dirty="0" smtClean="0"/>
            <a:t> та </a:t>
          </a:r>
          <a:r>
            <a:rPr lang="ru-RU" dirty="0" err="1" smtClean="0"/>
            <a:t>аналіз</a:t>
          </a:r>
          <a:r>
            <a:rPr lang="ru-RU" dirty="0" smtClean="0"/>
            <a:t> </a:t>
          </a:r>
          <a:r>
            <a:rPr lang="ru-RU" dirty="0" err="1" smtClean="0"/>
            <a:t>даних</a:t>
          </a:r>
          <a:endParaRPr lang="ru-RU" dirty="0"/>
        </a:p>
      </dgm:t>
    </dgm:pt>
    <dgm:pt modelId="{337E9AA6-A2DF-44A5-86AF-5B7E90A1EAE1}" type="parTrans" cxnId="{663C582B-FB62-4012-9EDA-5AD0F985FA7E}">
      <dgm:prSet/>
      <dgm:spPr/>
      <dgm:t>
        <a:bodyPr/>
        <a:lstStyle/>
        <a:p>
          <a:endParaRPr lang="ru-RU"/>
        </a:p>
      </dgm:t>
    </dgm:pt>
    <dgm:pt modelId="{A652BC08-8168-4766-9DEB-CB5672E822DA}" type="sibTrans" cxnId="{663C582B-FB62-4012-9EDA-5AD0F985FA7E}">
      <dgm:prSet/>
      <dgm:spPr/>
      <dgm:t>
        <a:bodyPr/>
        <a:lstStyle/>
        <a:p>
          <a:endParaRPr lang="ru-RU"/>
        </a:p>
      </dgm:t>
    </dgm:pt>
    <dgm:pt modelId="{2B1867AD-F320-4B9B-A929-01DD60E79608}">
      <dgm:prSet/>
      <dgm:spPr/>
      <dgm:t>
        <a:bodyPr/>
        <a:lstStyle/>
        <a:p>
          <a:r>
            <a:rPr lang="ru-RU" dirty="0" err="1" smtClean="0"/>
            <a:t>Підготовка</a:t>
          </a:r>
          <a:r>
            <a:rPr lang="ru-RU" dirty="0" smtClean="0"/>
            <a:t> </a:t>
          </a:r>
          <a:r>
            <a:rPr lang="ru-RU" dirty="0" err="1" smtClean="0"/>
            <a:t>звіту</a:t>
          </a:r>
          <a:r>
            <a:rPr lang="ru-RU" dirty="0" smtClean="0"/>
            <a:t> про </a:t>
          </a:r>
          <a:r>
            <a:rPr lang="ru-RU" dirty="0" err="1" smtClean="0"/>
            <a:t>результати</a:t>
          </a:r>
          <a:endParaRPr lang="ru-RU" dirty="0"/>
        </a:p>
      </dgm:t>
    </dgm:pt>
    <dgm:pt modelId="{03E9FF3A-C749-480E-A8FA-145250DEF509}" type="parTrans" cxnId="{AB966DB1-F6FB-48E7-9D97-C5A4D75BB4DE}">
      <dgm:prSet/>
      <dgm:spPr/>
      <dgm:t>
        <a:bodyPr/>
        <a:lstStyle/>
        <a:p>
          <a:endParaRPr lang="ru-RU"/>
        </a:p>
      </dgm:t>
    </dgm:pt>
    <dgm:pt modelId="{BA2BD96D-5D41-48C9-8E3C-1788D12B80F2}" type="sibTrans" cxnId="{AB966DB1-F6FB-48E7-9D97-C5A4D75BB4DE}">
      <dgm:prSet/>
      <dgm:spPr/>
      <dgm:t>
        <a:bodyPr/>
        <a:lstStyle/>
        <a:p>
          <a:endParaRPr lang="ru-RU"/>
        </a:p>
      </dgm:t>
    </dgm:pt>
    <dgm:pt modelId="{18861D38-590C-450A-96AB-BCE04844841C}">
      <dgm:prSet/>
      <dgm:spPr/>
      <dgm:t>
        <a:bodyPr/>
        <a:lstStyle/>
        <a:p>
          <a:r>
            <a:rPr lang="ru-RU" dirty="0" err="1" smtClean="0"/>
            <a:t>Представлення</a:t>
          </a:r>
          <a:r>
            <a:rPr lang="ru-RU" dirty="0" smtClean="0"/>
            <a:t> </a:t>
          </a:r>
          <a:r>
            <a:rPr lang="ru-RU" dirty="0" err="1" smtClean="0"/>
            <a:t>звіту</a:t>
          </a:r>
          <a:r>
            <a:rPr lang="ru-RU" dirty="0" smtClean="0"/>
            <a:t> та </a:t>
          </a:r>
          <a:r>
            <a:rPr lang="ru-RU" dirty="0" err="1" smtClean="0"/>
            <a:t>рекомендацій</a:t>
          </a:r>
          <a:endParaRPr lang="ru-RU" dirty="0"/>
        </a:p>
      </dgm:t>
    </dgm:pt>
    <dgm:pt modelId="{7E8DFC8D-C883-4289-8537-188E71069460}" type="parTrans" cxnId="{DBC1B4C2-F162-471F-9AC1-325481F5C34D}">
      <dgm:prSet/>
      <dgm:spPr/>
      <dgm:t>
        <a:bodyPr/>
        <a:lstStyle/>
        <a:p>
          <a:endParaRPr lang="ru-RU"/>
        </a:p>
      </dgm:t>
    </dgm:pt>
    <dgm:pt modelId="{F9FAD911-5A91-4507-B336-AA0D0835EF8B}" type="sibTrans" cxnId="{DBC1B4C2-F162-471F-9AC1-325481F5C34D}">
      <dgm:prSet/>
      <dgm:spPr/>
      <dgm:t>
        <a:bodyPr/>
        <a:lstStyle/>
        <a:p>
          <a:endParaRPr lang="ru-RU"/>
        </a:p>
      </dgm:t>
    </dgm:pt>
    <dgm:pt modelId="{ADAA4B45-9090-41D5-A6A0-652DD3700814}">
      <dgm:prSet/>
      <dgm:spPr/>
      <dgm:t>
        <a:bodyPr/>
        <a:lstStyle/>
        <a:p>
          <a:r>
            <a:rPr lang="ru-RU" dirty="0" err="1" smtClean="0"/>
            <a:t>Планування</a:t>
          </a:r>
          <a:r>
            <a:rPr lang="ru-RU" dirty="0" smtClean="0"/>
            <a:t> </a:t>
          </a:r>
          <a:r>
            <a:rPr lang="ru-RU" dirty="0" err="1" smtClean="0"/>
            <a:t>кроків</a:t>
          </a:r>
          <a:r>
            <a:rPr lang="ru-RU" dirty="0" smtClean="0"/>
            <a:t> з </a:t>
          </a:r>
          <a:r>
            <a:rPr lang="ru-RU" dirty="0" err="1" smtClean="0"/>
            <a:t>вдосконалення</a:t>
          </a:r>
          <a:r>
            <a:rPr lang="ru-RU" dirty="0" smtClean="0"/>
            <a:t> </a:t>
          </a:r>
          <a:r>
            <a:rPr lang="ru-RU" dirty="0" err="1" smtClean="0"/>
            <a:t>діяльності</a:t>
          </a:r>
          <a:endParaRPr lang="ru-RU" dirty="0"/>
        </a:p>
      </dgm:t>
    </dgm:pt>
    <dgm:pt modelId="{87EB834B-746A-46FD-98A8-10F480C7D379}" type="parTrans" cxnId="{724885A4-AC15-4192-A760-2E5F4DE3FBAF}">
      <dgm:prSet/>
      <dgm:spPr/>
      <dgm:t>
        <a:bodyPr/>
        <a:lstStyle/>
        <a:p>
          <a:endParaRPr lang="ru-RU"/>
        </a:p>
      </dgm:t>
    </dgm:pt>
    <dgm:pt modelId="{62E26216-F2FE-42A7-B79B-D62BB266B27D}" type="sibTrans" cxnId="{724885A4-AC15-4192-A760-2E5F4DE3FBAF}">
      <dgm:prSet/>
      <dgm:spPr/>
      <dgm:t>
        <a:bodyPr/>
        <a:lstStyle/>
        <a:p>
          <a:endParaRPr lang="ru-RU"/>
        </a:p>
      </dgm:t>
    </dgm:pt>
    <dgm:pt modelId="{0AF2002E-0B51-4235-B353-E76172714B82}" type="pres">
      <dgm:prSet presAssocID="{51D3E8B3-620E-4BDF-9B51-2CDE90282157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C503A1EA-0BC7-4A6C-8799-D52496510706}" type="pres">
      <dgm:prSet presAssocID="{164CDF5B-44E2-467B-9A47-5356682EF7A2}" presName="compNode" presStyleCnt="0"/>
      <dgm:spPr/>
    </dgm:pt>
    <dgm:pt modelId="{D94BF64F-7565-49D7-8FD4-A72A84B5AB53}" type="pres">
      <dgm:prSet presAssocID="{164CDF5B-44E2-467B-9A47-5356682EF7A2}" presName="dummyConnPt" presStyleCnt="0"/>
      <dgm:spPr/>
    </dgm:pt>
    <dgm:pt modelId="{F62B2F30-2A6D-4039-9BB7-B8BFAD15330D}" type="pres">
      <dgm:prSet presAssocID="{164CDF5B-44E2-467B-9A47-5356682EF7A2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1A3ABC8-421D-4284-B35A-C427AE135768}" type="pres">
      <dgm:prSet presAssocID="{AFFA3D18-90D6-474B-A2C0-1A1916C5B4B2}" presName="sibTrans" presStyleLbl="bgSibTrans2D1" presStyleIdx="0" presStyleCnt="6"/>
      <dgm:spPr/>
      <dgm:t>
        <a:bodyPr/>
        <a:lstStyle/>
        <a:p>
          <a:endParaRPr lang="uk-UA"/>
        </a:p>
      </dgm:t>
    </dgm:pt>
    <dgm:pt modelId="{21A4150F-217C-44B5-B58F-EAEE5E3FB772}" type="pres">
      <dgm:prSet presAssocID="{54121FDC-6856-4DE1-A4D6-D7DDA7871172}" presName="compNode" presStyleCnt="0"/>
      <dgm:spPr/>
    </dgm:pt>
    <dgm:pt modelId="{779C6ECB-142B-4653-AC27-C81A8FD4E475}" type="pres">
      <dgm:prSet presAssocID="{54121FDC-6856-4DE1-A4D6-D7DDA7871172}" presName="dummyConnPt" presStyleCnt="0"/>
      <dgm:spPr/>
    </dgm:pt>
    <dgm:pt modelId="{A7819BA6-0C38-40DE-B310-FAC326D4BAFC}" type="pres">
      <dgm:prSet presAssocID="{54121FDC-6856-4DE1-A4D6-D7DDA787117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7A61F1-3325-4794-818C-4AC2BC5476DD}" type="pres">
      <dgm:prSet presAssocID="{78E7219F-36FF-4826-88DB-B9B28B2A4340}" presName="sibTrans" presStyleLbl="bgSibTrans2D1" presStyleIdx="1" presStyleCnt="6"/>
      <dgm:spPr/>
      <dgm:t>
        <a:bodyPr/>
        <a:lstStyle/>
        <a:p>
          <a:endParaRPr lang="uk-UA"/>
        </a:p>
      </dgm:t>
    </dgm:pt>
    <dgm:pt modelId="{2A79AAF7-AA0A-43F5-97DC-0636C7D40DFC}" type="pres">
      <dgm:prSet presAssocID="{F0F96CFC-0781-47C7-9660-D59C14124EA7}" presName="compNode" presStyleCnt="0"/>
      <dgm:spPr/>
    </dgm:pt>
    <dgm:pt modelId="{0A90E8B7-583C-496E-B1CA-0504A7857AC8}" type="pres">
      <dgm:prSet presAssocID="{F0F96CFC-0781-47C7-9660-D59C14124EA7}" presName="dummyConnPt" presStyleCnt="0"/>
      <dgm:spPr/>
    </dgm:pt>
    <dgm:pt modelId="{4DCB2C27-41FD-45D0-BD15-76F6E61E111C}" type="pres">
      <dgm:prSet presAssocID="{F0F96CFC-0781-47C7-9660-D59C14124EA7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42A179E-21E1-4958-B6D1-E96E665E6050}" type="pres">
      <dgm:prSet presAssocID="{86E7BBDF-8665-41CC-BC45-D5192CDB1595}" presName="sibTrans" presStyleLbl="bgSibTrans2D1" presStyleIdx="2" presStyleCnt="6"/>
      <dgm:spPr/>
      <dgm:t>
        <a:bodyPr/>
        <a:lstStyle/>
        <a:p>
          <a:endParaRPr lang="uk-UA"/>
        </a:p>
      </dgm:t>
    </dgm:pt>
    <dgm:pt modelId="{B43DF19E-A62F-4525-9C7C-93E9F4CBEC8F}" type="pres">
      <dgm:prSet presAssocID="{BF51FF4B-0EC9-4EB5-8180-30AA214E0BF0}" presName="compNode" presStyleCnt="0"/>
      <dgm:spPr/>
    </dgm:pt>
    <dgm:pt modelId="{E04C4C2F-9FDE-442A-A9BF-C6CE33BE3CF5}" type="pres">
      <dgm:prSet presAssocID="{BF51FF4B-0EC9-4EB5-8180-30AA214E0BF0}" presName="dummyConnPt" presStyleCnt="0"/>
      <dgm:spPr/>
    </dgm:pt>
    <dgm:pt modelId="{B662B19D-E876-4EEB-BD65-C41F7D635DA6}" type="pres">
      <dgm:prSet presAssocID="{BF51FF4B-0EC9-4EB5-8180-30AA214E0BF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9213187-E0C9-4FEC-B528-46AF97A5AD12}" type="pres">
      <dgm:prSet presAssocID="{A652BC08-8168-4766-9DEB-CB5672E822DA}" presName="sibTrans" presStyleLbl="bgSibTrans2D1" presStyleIdx="3" presStyleCnt="6"/>
      <dgm:spPr/>
      <dgm:t>
        <a:bodyPr/>
        <a:lstStyle/>
        <a:p>
          <a:endParaRPr lang="uk-UA"/>
        </a:p>
      </dgm:t>
    </dgm:pt>
    <dgm:pt modelId="{8C1863EF-89AF-42CF-86C7-D7A755603EF2}" type="pres">
      <dgm:prSet presAssocID="{2B1867AD-F320-4B9B-A929-01DD60E79608}" presName="compNode" presStyleCnt="0"/>
      <dgm:spPr/>
    </dgm:pt>
    <dgm:pt modelId="{87F1EAD0-1EAD-4DC7-87E0-06A5A2D35A73}" type="pres">
      <dgm:prSet presAssocID="{2B1867AD-F320-4B9B-A929-01DD60E79608}" presName="dummyConnPt" presStyleCnt="0"/>
      <dgm:spPr/>
    </dgm:pt>
    <dgm:pt modelId="{60102203-DB31-4761-8F32-1A542C096E9D}" type="pres">
      <dgm:prSet presAssocID="{2B1867AD-F320-4B9B-A929-01DD60E79608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23FE8C6-838F-4BE4-A792-57600FB62F24}" type="pres">
      <dgm:prSet presAssocID="{BA2BD96D-5D41-48C9-8E3C-1788D12B80F2}" presName="sibTrans" presStyleLbl="bgSibTrans2D1" presStyleIdx="4" presStyleCnt="6"/>
      <dgm:spPr/>
      <dgm:t>
        <a:bodyPr/>
        <a:lstStyle/>
        <a:p>
          <a:endParaRPr lang="uk-UA"/>
        </a:p>
      </dgm:t>
    </dgm:pt>
    <dgm:pt modelId="{5CF2B793-DF42-40B3-8354-47D3D6948D7D}" type="pres">
      <dgm:prSet presAssocID="{18861D38-590C-450A-96AB-BCE04844841C}" presName="compNode" presStyleCnt="0"/>
      <dgm:spPr/>
    </dgm:pt>
    <dgm:pt modelId="{647F02C0-F0E0-4028-9154-54C5492314F4}" type="pres">
      <dgm:prSet presAssocID="{18861D38-590C-450A-96AB-BCE04844841C}" presName="dummyConnPt" presStyleCnt="0"/>
      <dgm:spPr/>
    </dgm:pt>
    <dgm:pt modelId="{E75F3E80-4020-445D-BD6B-AE79E693A798}" type="pres">
      <dgm:prSet presAssocID="{18861D38-590C-450A-96AB-BCE04844841C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9E07BF7-65C2-440C-8C4F-6C7ADB5D046C}" type="pres">
      <dgm:prSet presAssocID="{F9FAD911-5A91-4507-B336-AA0D0835EF8B}" presName="sibTrans" presStyleLbl="bgSibTrans2D1" presStyleIdx="5" presStyleCnt="6"/>
      <dgm:spPr/>
      <dgm:t>
        <a:bodyPr/>
        <a:lstStyle/>
        <a:p>
          <a:endParaRPr lang="uk-UA"/>
        </a:p>
      </dgm:t>
    </dgm:pt>
    <dgm:pt modelId="{6CC804A9-A935-4F95-8424-EEFC594EBB9F}" type="pres">
      <dgm:prSet presAssocID="{ADAA4B45-9090-41D5-A6A0-652DD3700814}" presName="compNode" presStyleCnt="0"/>
      <dgm:spPr/>
    </dgm:pt>
    <dgm:pt modelId="{0D52276F-47D1-4C13-8555-943890929EBD}" type="pres">
      <dgm:prSet presAssocID="{ADAA4B45-9090-41D5-A6A0-652DD3700814}" presName="dummyConnPt" presStyleCnt="0"/>
      <dgm:spPr/>
    </dgm:pt>
    <dgm:pt modelId="{F97C5E3A-569D-412E-9E7C-2C9233188DE1}" type="pres">
      <dgm:prSet presAssocID="{ADAA4B45-9090-41D5-A6A0-652DD370081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149E6DD3-BC98-4ECC-8E01-D1C5C69A4C43}" srcId="{51D3E8B3-620E-4BDF-9B51-2CDE90282157}" destId="{164CDF5B-44E2-467B-9A47-5356682EF7A2}" srcOrd="0" destOrd="0" parTransId="{11021159-9A28-48D6-9F27-063AB6588221}" sibTransId="{AFFA3D18-90D6-474B-A2C0-1A1916C5B4B2}"/>
    <dgm:cxn modelId="{724885A4-AC15-4192-A760-2E5F4DE3FBAF}" srcId="{51D3E8B3-620E-4BDF-9B51-2CDE90282157}" destId="{ADAA4B45-9090-41D5-A6A0-652DD3700814}" srcOrd="6" destOrd="0" parTransId="{87EB834B-746A-46FD-98A8-10F480C7D379}" sibTransId="{62E26216-F2FE-42A7-B79B-D62BB266B27D}"/>
    <dgm:cxn modelId="{4FD2B9BF-4C5A-4FF4-B85B-EE04EF13D1FA}" srcId="{51D3E8B3-620E-4BDF-9B51-2CDE90282157}" destId="{F0F96CFC-0781-47C7-9660-D59C14124EA7}" srcOrd="2" destOrd="0" parTransId="{ADFBE75D-395B-4EA1-BB07-00195AC68F87}" sibTransId="{86E7BBDF-8665-41CC-BC45-D5192CDB1595}"/>
    <dgm:cxn modelId="{4F330ED7-1DDC-4B60-97D8-E27CEA431B8E}" type="presOf" srcId="{AFFA3D18-90D6-474B-A2C0-1A1916C5B4B2}" destId="{91A3ABC8-421D-4284-B35A-C427AE135768}" srcOrd="0" destOrd="0" presId="urn:microsoft.com/office/officeart/2005/8/layout/bProcess4"/>
    <dgm:cxn modelId="{4B9414FE-F581-48A7-9B92-8FEC3514C671}" type="presOf" srcId="{164CDF5B-44E2-467B-9A47-5356682EF7A2}" destId="{F62B2F30-2A6D-4039-9BB7-B8BFAD15330D}" srcOrd="0" destOrd="0" presId="urn:microsoft.com/office/officeart/2005/8/layout/bProcess4"/>
    <dgm:cxn modelId="{25152389-CD5E-4F03-AF5C-9163F641D78B}" type="presOf" srcId="{F9FAD911-5A91-4507-B336-AA0D0835EF8B}" destId="{B9E07BF7-65C2-440C-8C4F-6C7ADB5D046C}" srcOrd="0" destOrd="0" presId="urn:microsoft.com/office/officeart/2005/8/layout/bProcess4"/>
    <dgm:cxn modelId="{379CE974-BDF1-40D4-AD67-A360FA51B973}" type="presOf" srcId="{54121FDC-6856-4DE1-A4D6-D7DDA7871172}" destId="{A7819BA6-0C38-40DE-B310-FAC326D4BAFC}" srcOrd="0" destOrd="0" presId="urn:microsoft.com/office/officeart/2005/8/layout/bProcess4"/>
    <dgm:cxn modelId="{A31F404D-88C8-4F12-B21B-AFABE0EDF756}" type="presOf" srcId="{18861D38-590C-450A-96AB-BCE04844841C}" destId="{E75F3E80-4020-445D-BD6B-AE79E693A798}" srcOrd="0" destOrd="0" presId="urn:microsoft.com/office/officeart/2005/8/layout/bProcess4"/>
    <dgm:cxn modelId="{AB966DB1-F6FB-48E7-9D97-C5A4D75BB4DE}" srcId="{51D3E8B3-620E-4BDF-9B51-2CDE90282157}" destId="{2B1867AD-F320-4B9B-A929-01DD60E79608}" srcOrd="4" destOrd="0" parTransId="{03E9FF3A-C749-480E-A8FA-145250DEF509}" sibTransId="{BA2BD96D-5D41-48C9-8E3C-1788D12B80F2}"/>
    <dgm:cxn modelId="{D8E34535-621C-4897-BBC3-F4F9FECB0779}" type="presOf" srcId="{51D3E8B3-620E-4BDF-9B51-2CDE90282157}" destId="{0AF2002E-0B51-4235-B353-E76172714B82}" srcOrd="0" destOrd="0" presId="urn:microsoft.com/office/officeart/2005/8/layout/bProcess4"/>
    <dgm:cxn modelId="{777A6A05-9082-4E5B-88E8-B1510F8B1ACA}" type="presOf" srcId="{BF51FF4B-0EC9-4EB5-8180-30AA214E0BF0}" destId="{B662B19D-E876-4EEB-BD65-C41F7D635DA6}" srcOrd="0" destOrd="0" presId="urn:microsoft.com/office/officeart/2005/8/layout/bProcess4"/>
    <dgm:cxn modelId="{F5E096E3-FACF-4649-B797-5F79B752549B}" type="presOf" srcId="{BA2BD96D-5D41-48C9-8E3C-1788D12B80F2}" destId="{323FE8C6-838F-4BE4-A792-57600FB62F24}" srcOrd="0" destOrd="0" presId="urn:microsoft.com/office/officeart/2005/8/layout/bProcess4"/>
    <dgm:cxn modelId="{663C582B-FB62-4012-9EDA-5AD0F985FA7E}" srcId="{51D3E8B3-620E-4BDF-9B51-2CDE90282157}" destId="{BF51FF4B-0EC9-4EB5-8180-30AA214E0BF0}" srcOrd="3" destOrd="0" parTransId="{337E9AA6-A2DF-44A5-86AF-5B7E90A1EAE1}" sibTransId="{A652BC08-8168-4766-9DEB-CB5672E822DA}"/>
    <dgm:cxn modelId="{370713D8-D06A-41B8-9E91-C164B092F6D6}" type="presOf" srcId="{F0F96CFC-0781-47C7-9660-D59C14124EA7}" destId="{4DCB2C27-41FD-45D0-BD15-76F6E61E111C}" srcOrd="0" destOrd="0" presId="urn:microsoft.com/office/officeart/2005/8/layout/bProcess4"/>
    <dgm:cxn modelId="{B42A193B-4BAE-4D01-A835-29DDFF56EED4}" srcId="{51D3E8B3-620E-4BDF-9B51-2CDE90282157}" destId="{54121FDC-6856-4DE1-A4D6-D7DDA7871172}" srcOrd="1" destOrd="0" parTransId="{068688CB-63AB-4A5D-999F-3FA259D9535E}" sibTransId="{78E7219F-36FF-4826-88DB-B9B28B2A4340}"/>
    <dgm:cxn modelId="{DBC1B4C2-F162-471F-9AC1-325481F5C34D}" srcId="{51D3E8B3-620E-4BDF-9B51-2CDE90282157}" destId="{18861D38-590C-450A-96AB-BCE04844841C}" srcOrd="5" destOrd="0" parTransId="{7E8DFC8D-C883-4289-8537-188E71069460}" sibTransId="{F9FAD911-5A91-4507-B336-AA0D0835EF8B}"/>
    <dgm:cxn modelId="{392B8923-5BD4-4A20-8C1A-30D61E4D1D73}" type="presOf" srcId="{2B1867AD-F320-4B9B-A929-01DD60E79608}" destId="{60102203-DB31-4761-8F32-1A542C096E9D}" srcOrd="0" destOrd="0" presId="urn:microsoft.com/office/officeart/2005/8/layout/bProcess4"/>
    <dgm:cxn modelId="{93812923-8EC6-488F-A0E4-032FE6FA3FA3}" type="presOf" srcId="{A652BC08-8168-4766-9DEB-CB5672E822DA}" destId="{A9213187-E0C9-4FEC-B528-46AF97A5AD12}" srcOrd="0" destOrd="0" presId="urn:microsoft.com/office/officeart/2005/8/layout/bProcess4"/>
    <dgm:cxn modelId="{52664E1A-9988-4525-9322-463A3A73D87D}" type="presOf" srcId="{78E7219F-36FF-4826-88DB-B9B28B2A4340}" destId="{C27A61F1-3325-4794-818C-4AC2BC5476DD}" srcOrd="0" destOrd="0" presId="urn:microsoft.com/office/officeart/2005/8/layout/bProcess4"/>
    <dgm:cxn modelId="{18C53C2E-5ABB-4A4A-8046-6145E9C9D618}" type="presOf" srcId="{ADAA4B45-9090-41D5-A6A0-652DD3700814}" destId="{F97C5E3A-569D-412E-9E7C-2C9233188DE1}" srcOrd="0" destOrd="0" presId="urn:microsoft.com/office/officeart/2005/8/layout/bProcess4"/>
    <dgm:cxn modelId="{1B27961B-14B1-4610-945A-D4C0FE787DBF}" type="presOf" srcId="{86E7BBDF-8665-41CC-BC45-D5192CDB1595}" destId="{842A179E-21E1-4958-B6D1-E96E665E6050}" srcOrd="0" destOrd="0" presId="urn:microsoft.com/office/officeart/2005/8/layout/bProcess4"/>
    <dgm:cxn modelId="{1D0538D9-C384-4017-88F9-2AAF50ECA756}" type="presParOf" srcId="{0AF2002E-0B51-4235-B353-E76172714B82}" destId="{C503A1EA-0BC7-4A6C-8799-D52496510706}" srcOrd="0" destOrd="0" presId="urn:microsoft.com/office/officeart/2005/8/layout/bProcess4"/>
    <dgm:cxn modelId="{C37702ED-84B2-45CE-8074-1EE2AAD48C26}" type="presParOf" srcId="{C503A1EA-0BC7-4A6C-8799-D52496510706}" destId="{D94BF64F-7565-49D7-8FD4-A72A84B5AB53}" srcOrd="0" destOrd="0" presId="urn:microsoft.com/office/officeart/2005/8/layout/bProcess4"/>
    <dgm:cxn modelId="{B50A77F3-ED13-409B-AC73-DBF2992C36FD}" type="presParOf" srcId="{C503A1EA-0BC7-4A6C-8799-D52496510706}" destId="{F62B2F30-2A6D-4039-9BB7-B8BFAD15330D}" srcOrd="1" destOrd="0" presId="urn:microsoft.com/office/officeart/2005/8/layout/bProcess4"/>
    <dgm:cxn modelId="{78A93631-99C7-4260-9CDE-AF536C401773}" type="presParOf" srcId="{0AF2002E-0B51-4235-B353-E76172714B82}" destId="{91A3ABC8-421D-4284-B35A-C427AE135768}" srcOrd="1" destOrd="0" presId="urn:microsoft.com/office/officeart/2005/8/layout/bProcess4"/>
    <dgm:cxn modelId="{071C40F2-DCCE-4FA7-B68F-5DCFF7CFB888}" type="presParOf" srcId="{0AF2002E-0B51-4235-B353-E76172714B82}" destId="{21A4150F-217C-44B5-B58F-EAEE5E3FB772}" srcOrd="2" destOrd="0" presId="urn:microsoft.com/office/officeart/2005/8/layout/bProcess4"/>
    <dgm:cxn modelId="{58B4E21B-9215-4669-ADA1-A214C1653DB1}" type="presParOf" srcId="{21A4150F-217C-44B5-B58F-EAEE5E3FB772}" destId="{779C6ECB-142B-4653-AC27-C81A8FD4E475}" srcOrd="0" destOrd="0" presId="urn:microsoft.com/office/officeart/2005/8/layout/bProcess4"/>
    <dgm:cxn modelId="{A2C77389-D6E5-455D-B7AE-C1C2CFADB113}" type="presParOf" srcId="{21A4150F-217C-44B5-B58F-EAEE5E3FB772}" destId="{A7819BA6-0C38-40DE-B310-FAC326D4BAFC}" srcOrd="1" destOrd="0" presId="urn:microsoft.com/office/officeart/2005/8/layout/bProcess4"/>
    <dgm:cxn modelId="{23852AD3-2FD7-4EE8-9920-791BF3FBCAC0}" type="presParOf" srcId="{0AF2002E-0B51-4235-B353-E76172714B82}" destId="{C27A61F1-3325-4794-818C-4AC2BC5476DD}" srcOrd="3" destOrd="0" presId="urn:microsoft.com/office/officeart/2005/8/layout/bProcess4"/>
    <dgm:cxn modelId="{91194676-6CE9-4D99-8125-05CC9B53AB9E}" type="presParOf" srcId="{0AF2002E-0B51-4235-B353-E76172714B82}" destId="{2A79AAF7-AA0A-43F5-97DC-0636C7D40DFC}" srcOrd="4" destOrd="0" presId="urn:microsoft.com/office/officeart/2005/8/layout/bProcess4"/>
    <dgm:cxn modelId="{AE235A77-B4B6-42C5-A0A8-EC62DCD027B6}" type="presParOf" srcId="{2A79AAF7-AA0A-43F5-97DC-0636C7D40DFC}" destId="{0A90E8B7-583C-496E-B1CA-0504A7857AC8}" srcOrd="0" destOrd="0" presId="urn:microsoft.com/office/officeart/2005/8/layout/bProcess4"/>
    <dgm:cxn modelId="{2C2C5D6F-BD94-49C1-A958-D26367E3EFCC}" type="presParOf" srcId="{2A79AAF7-AA0A-43F5-97DC-0636C7D40DFC}" destId="{4DCB2C27-41FD-45D0-BD15-76F6E61E111C}" srcOrd="1" destOrd="0" presId="urn:microsoft.com/office/officeart/2005/8/layout/bProcess4"/>
    <dgm:cxn modelId="{A203129B-8C14-4E3C-BD19-6103F80A7A04}" type="presParOf" srcId="{0AF2002E-0B51-4235-B353-E76172714B82}" destId="{842A179E-21E1-4958-B6D1-E96E665E6050}" srcOrd="5" destOrd="0" presId="urn:microsoft.com/office/officeart/2005/8/layout/bProcess4"/>
    <dgm:cxn modelId="{D976CBE1-754F-42B7-9FEC-6E1006C75D5B}" type="presParOf" srcId="{0AF2002E-0B51-4235-B353-E76172714B82}" destId="{B43DF19E-A62F-4525-9C7C-93E9F4CBEC8F}" srcOrd="6" destOrd="0" presId="urn:microsoft.com/office/officeart/2005/8/layout/bProcess4"/>
    <dgm:cxn modelId="{6BFDCC09-6729-4A58-93FC-ECC3818F6558}" type="presParOf" srcId="{B43DF19E-A62F-4525-9C7C-93E9F4CBEC8F}" destId="{E04C4C2F-9FDE-442A-A9BF-C6CE33BE3CF5}" srcOrd="0" destOrd="0" presId="urn:microsoft.com/office/officeart/2005/8/layout/bProcess4"/>
    <dgm:cxn modelId="{AF87641A-B6FC-47F9-97B7-94C9F9741F5C}" type="presParOf" srcId="{B43DF19E-A62F-4525-9C7C-93E9F4CBEC8F}" destId="{B662B19D-E876-4EEB-BD65-C41F7D635DA6}" srcOrd="1" destOrd="0" presId="urn:microsoft.com/office/officeart/2005/8/layout/bProcess4"/>
    <dgm:cxn modelId="{4D77DEEE-A43C-4B97-B228-96EC215BD3B6}" type="presParOf" srcId="{0AF2002E-0B51-4235-B353-E76172714B82}" destId="{A9213187-E0C9-4FEC-B528-46AF97A5AD12}" srcOrd="7" destOrd="0" presId="urn:microsoft.com/office/officeart/2005/8/layout/bProcess4"/>
    <dgm:cxn modelId="{60BC86F6-0339-485B-9724-9CA1D3EE043F}" type="presParOf" srcId="{0AF2002E-0B51-4235-B353-E76172714B82}" destId="{8C1863EF-89AF-42CF-86C7-D7A755603EF2}" srcOrd="8" destOrd="0" presId="urn:microsoft.com/office/officeart/2005/8/layout/bProcess4"/>
    <dgm:cxn modelId="{954A41F9-4FAD-475D-9AE9-B817E29B7708}" type="presParOf" srcId="{8C1863EF-89AF-42CF-86C7-D7A755603EF2}" destId="{87F1EAD0-1EAD-4DC7-87E0-06A5A2D35A73}" srcOrd="0" destOrd="0" presId="urn:microsoft.com/office/officeart/2005/8/layout/bProcess4"/>
    <dgm:cxn modelId="{B747D3BE-8470-4B99-B936-1A373AE83AA9}" type="presParOf" srcId="{8C1863EF-89AF-42CF-86C7-D7A755603EF2}" destId="{60102203-DB31-4761-8F32-1A542C096E9D}" srcOrd="1" destOrd="0" presId="urn:microsoft.com/office/officeart/2005/8/layout/bProcess4"/>
    <dgm:cxn modelId="{B5AAC3B4-8B3D-4433-A9AC-D31333AD0443}" type="presParOf" srcId="{0AF2002E-0B51-4235-B353-E76172714B82}" destId="{323FE8C6-838F-4BE4-A792-57600FB62F24}" srcOrd="9" destOrd="0" presId="urn:microsoft.com/office/officeart/2005/8/layout/bProcess4"/>
    <dgm:cxn modelId="{4CDDA51B-ED4C-4EDC-8A19-B6432E174D50}" type="presParOf" srcId="{0AF2002E-0B51-4235-B353-E76172714B82}" destId="{5CF2B793-DF42-40B3-8354-47D3D6948D7D}" srcOrd="10" destOrd="0" presId="urn:microsoft.com/office/officeart/2005/8/layout/bProcess4"/>
    <dgm:cxn modelId="{CD1E0175-2F9F-4A04-B241-3525487A25CD}" type="presParOf" srcId="{5CF2B793-DF42-40B3-8354-47D3D6948D7D}" destId="{647F02C0-F0E0-4028-9154-54C5492314F4}" srcOrd="0" destOrd="0" presId="urn:microsoft.com/office/officeart/2005/8/layout/bProcess4"/>
    <dgm:cxn modelId="{0952A7F8-2B55-435F-A252-B26E4277C627}" type="presParOf" srcId="{5CF2B793-DF42-40B3-8354-47D3D6948D7D}" destId="{E75F3E80-4020-445D-BD6B-AE79E693A798}" srcOrd="1" destOrd="0" presId="urn:microsoft.com/office/officeart/2005/8/layout/bProcess4"/>
    <dgm:cxn modelId="{072E8DB6-2E06-4EB5-BCA5-EB2F04CF465B}" type="presParOf" srcId="{0AF2002E-0B51-4235-B353-E76172714B82}" destId="{B9E07BF7-65C2-440C-8C4F-6C7ADB5D046C}" srcOrd="11" destOrd="0" presId="urn:microsoft.com/office/officeart/2005/8/layout/bProcess4"/>
    <dgm:cxn modelId="{DA713C33-278A-4B01-B896-492FBE953E8A}" type="presParOf" srcId="{0AF2002E-0B51-4235-B353-E76172714B82}" destId="{6CC804A9-A935-4F95-8424-EEFC594EBB9F}" srcOrd="12" destOrd="0" presId="urn:microsoft.com/office/officeart/2005/8/layout/bProcess4"/>
    <dgm:cxn modelId="{35032AEE-E4F4-48C0-A3B0-054E37A443A6}" type="presParOf" srcId="{6CC804A9-A935-4F95-8424-EEFC594EBB9F}" destId="{0D52276F-47D1-4C13-8555-943890929EBD}" srcOrd="0" destOrd="0" presId="urn:microsoft.com/office/officeart/2005/8/layout/bProcess4"/>
    <dgm:cxn modelId="{949FF420-7CAD-4893-8C12-0EAE81013C2D}" type="presParOf" srcId="{6CC804A9-A935-4F95-8424-EEFC594EBB9F}" destId="{F97C5E3A-569D-412E-9E7C-2C9233188DE1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A3ABC8-421D-4284-B35A-C427AE135768}">
      <dsp:nvSpPr>
        <dsp:cNvPr id="0" name=""/>
        <dsp:cNvSpPr/>
      </dsp:nvSpPr>
      <dsp:spPr>
        <a:xfrm rot="5400000">
          <a:off x="-335913" y="1417460"/>
          <a:ext cx="1487682" cy="1797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2B2F30-2A6D-4039-9BB7-B8BFAD15330D}">
      <dsp:nvSpPr>
        <dsp:cNvPr id="0" name=""/>
        <dsp:cNvSpPr/>
      </dsp:nvSpPr>
      <dsp:spPr>
        <a:xfrm>
          <a:off x="3679" y="464125"/>
          <a:ext cx="1996678" cy="1198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Ухвалення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рішення</a:t>
          </a:r>
          <a:r>
            <a:rPr lang="ru-RU" sz="1700" kern="1200" dirty="0" smtClean="0"/>
            <a:t> про </a:t>
          </a:r>
          <a:r>
            <a:rPr lang="ru-RU" sz="1700" kern="1200" dirty="0" err="1" smtClean="0"/>
            <a:t>проведення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оцінки</a:t>
          </a:r>
          <a:endParaRPr lang="ru-RU" sz="1700" kern="1200" dirty="0"/>
        </a:p>
      </dsp:txBody>
      <dsp:txXfrm>
        <a:off x="38767" y="499213"/>
        <a:ext cx="1926502" cy="1127830"/>
      </dsp:txXfrm>
    </dsp:sp>
    <dsp:sp modelId="{C27A61F1-3325-4794-818C-4AC2BC5476DD}">
      <dsp:nvSpPr>
        <dsp:cNvPr id="0" name=""/>
        <dsp:cNvSpPr/>
      </dsp:nvSpPr>
      <dsp:spPr>
        <a:xfrm rot="5400000">
          <a:off x="-335913" y="2914969"/>
          <a:ext cx="1487682" cy="1797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19BA6-0C38-40DE-B310-FAC326D4BAFC}">
      <dsp:nvSpPr>
        <dsp:cNvPr id="0" name=""/>
        <dsp:cNvSpPr/>
      </dsp:nvSpPr>
      <dsp:spPr>
        <a:xfrm>
          <a:off x="3679" y="1961634"/>
          <a:ext cx="1996678" cy="1198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Залучення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зовнішніх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експертів</a:t>
          </a:r>
          <a:endParaRPr lang="ru-RU" sz="1700" kern="1200" dirty="0"/>
        </a:p>
      </dsp:txBody>
      <dsp:txXfrm>
        <a:off x="38767" y="1996722"/>
        <a:ext cx="1926502" cy="1127830"/>
      </dsp:txXfrm>
    </dsp:sp>
    <dsp:sp modelId="{842A179E-21E1-4958-B6D1-E96E665E6050}">
      <dsp:nvSpPr>
        <dsp:cNvPr id="0" name=""/>
        <dsp:cNvSpPr/>
      </dsp:nvSpPr>
      <dsp:spPr>
        <a:xfrm>
          <a:off x="412840" y="3663723"/>
          <a:ext cx="2645755" cy="1797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B2C27-41FD-45D0-BD15-76F6E61E111C}">
      <dsp:nvSpPr>
        <dsp:cNvPr id="0" name=""/>
        <dsp:cNvSpPr/>
      </dsp:nvSpPr>
      <dsp:spPr>
        <a:xfrm>
          <a:off x="3679" y="3459142"/>
          <a:ext cx="1996678" cy="11980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Створення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робочої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групи</a:t>
          </a:r>
          <a:endParaRPr lang="ru-RU" sz="1700" kern="1200" dirty="0"/>
        </a:p>
      </dsp:txBody>
      <dsp:txXfrm>
        <a:off x="38767" y="3494230"/>
        <a:ext cx="1926502" cy="1127830"/>
      </dsp:txXfrm>
    </dsp:sp>
    <dsp:sp modelId="{A9213187-E0C9-4FEC-B528-46AF97A5AD12}">
      <dsp:nvSpPr>
        <dsp:cNvPr id="0" name=""/>
        <dsp:cNvSpPr/>
      </dsp:nvSpPr>
      <dsp:spPr>
        <a:xfrm rot="16200000">
          <a:off x="2319668" y="2914969"/>
          <a:ext cx="1487682" cy="1797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2B19D-E876-4EEB-BD65-C41F7D635DA6}">
      <dsp:nvSpPr>
        <dsp:cNvPr id="0" name=""/>
        <dsp:cNvSpPr/>
      </dsp:nvSpPr>
      <dsp:spPr>
        <a:xfrm>
          <a:off x="2659260" y="3459142"/>
          <a:ext cx="1996678" cy="1198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Збір</a:t>
          </a:r>
          <a:r>
            <a:rPr lang="ru-RU" sz="1700" kern="1200" dirty="0" smtClean="0"/>
            <a:t> та </a:t>
          </a:r>
          <a:r>
            <a:rPr lang="ru-RU" sz="1700" kern="1200" dirty="0" err="1" smtClean="0"/>
            <a:t>аналіз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даних</a:t>
          </a:r>
          <a:endParaRPr lang="ru-RU" sz="1700" kern="1200" dirty="0"/>
        </a:p>
      </dsp:txBody>
      <dsp:txXfrm>
        <a:off x="2694348" y="3494230"/>
        <a:ext cx="1926502" cy="1127830"/>
      </dsp:txXfrm>
    </dsp:sp>
    <dsp:sp modelId="{323FE8C6-838F-4BE4-A792-57600FB62F24}">
      <dsp:nvSpPr>
        <dsp:cNvPr id="0" name=""/>
        <dsp:cNvSpPr/>
      </dsp:nvSpPr>
      <dsp:spPr>
        <a:xfrm rot="16200000">
          <a:off x="2319668" y="1417460"/>
          <a:ext cx="1487682" cy="179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102203-DB31-4761-8F32-1A542C096E9D}">
      <dsp:nvSpPr>
        <dsp:cNvPr id="0" name=""/>
        <dsp:cNvSpPr/>
      </dsp:nvSpPr>
      <dsp:spPr>
        <a:xfrm>
          <a:off x="2659260" y="1961634"/>
          <a:ext cx="1996678" cy="119800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Підготовка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звіту</a:t>
          </a:r>
          <a:r>
            <a:rPr lang="ru-RU" sz="1700" kern="1200" dirty="0" smtClean="0"/>
            <a:t> про </a:t>
          </a:r>
          <a:r>
            <a:rPr lang="ru-RU" sz="1700" kern="1200" dirty="0" err="1" smtClean="0"/>
            <a:t>результати</a:t>
          </a:r>
          <a:endParaRPr lang="ru-RU" sz="1700" kern="1200" dirty="0"/>
        </a:p>
      </dsp:txBody>
      <dsp:txXfrm>
        <a:off x="2694348" y="1996722"/>
        <a:ext cx="1926502" cy="1127830"/>
      </dsp:txXfrm>
    </dsp:sp>
    <dsp:sp modelId="{B9E07BF7-65C2-440C-8C4F-6C7ADB5D046C}">
      <dsp:nvSpPr>
        <dsp:cNvPr id="0" name=""/>
        <dsp:cNvSpPr/>
      </dsp:nvSpPr>
      <dsp:spPr>
        <a:xfrm>
          <a:off x="3068422" y="668706"/>
          <a:ext cx="2645755" cy="1797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5F3E80-4020-445D-BD6B-AE79E693A798}">
      <dsp:nvSpPr>
        <dsp:cNvPr id="0" name=""/>
        <dsp:cNvSpPr/>
      </dsp:nvSpPr>
      <dsp:spPr>
        <a:xfrm>
          <a:off x="2659260" y="464125"/>
          <a:ext cx="1996678" cy="11980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Представлення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звіту</a:t>
          </a:r>
          <a:r>
            <a:rPr lang="ru-RU" sz="1700" kern="1200" dirty="0" smtClean="0"/>
            <a:t> та </a:t>
          </a:r>
          <a:r>
            <a:rPr lang="ru-RU" sz="1700" kern="1200" dirty="0" err="1" smtClean="0"/>
            <a:t>рекомендацій</a:t>
          </a:r>
          <a:endParaRPr lang="ru-RU" sz="1700" kern="1200" dirty="0"/>
        </a:p>
      </dsp:txBody>
      <dsp:txXfrm>
        <a:off x="2694348" y="499213"/>
        <a:ext cx="1926502" cy="1127830"/>
      </dsp:txXfrm>
    </dsp:sp>
    <dsp:sp modelId="{F97C5E3A-569D-412E-9E7C-2C9233188DE1}">
      <dsp:nvSpPr>
        <dsp:cNvPr id="0" name=""/>
        <dsp:cNvSpPr/>
      </dsp:nvSpPr>
      <dsp:spPr>
        <a:xfrm>
          <a:off x="5314842" y="464125"/>
          <a:ext cx="1996678" cy="11980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Планування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кроків</a:t>
          </a:r>
          <a:r>
            <a:rPr lang="ru-RU" sz="1700" kern="1200" dirty="0" smtClean="0"/>
            <a:t> з </a:t>
          </a:r>
          <a:r>
            <a:rPr lang="ru-RU" sz="1700" kern="1200" dirty="0" err="1" smtClean="0"/>
            <a:t>вдосконалення</a:t>
          </a:r>
          <a:r>
            <a:rPr lang="ru-RU" sz="1700" kern="1200" dirty="0" smtClean="0"/>
            <a:t> </a:t>
          </a:r>
          <a:r>
            <a:rPr lang="ru-RU" sz="1700" kern="1200" dirty="0" err="1" smtClean="0"/>
            <a:t>діяльності</a:t>
          </a:r>
          <a:endParaRPr lang="ru-RU" sz="1700" kern="1200" dirty="0"/>
        </a:p>
      </dsp:txBody>
      <dsp:txXfrm>
        <a:off x="5349930" y="499213"/>
        <a:ext cx="1926502" cy="1127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B07AB-DE8F-4E87-A792-BDEA3554B972}" type="datetimeFigureOut">
              <a:rPr lang="uk-UA" smtClean="0"/>
              <a:t>30.06.2016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8BE67-9ACB-41FE-9D13-26F55028DB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3495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6/30/2016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cc.creative.centre/" TargetMode="External"/><Relationship Id="rId2" Type="http://schemas.openxmlformats.org/officeDocument/2006/relationships/hyperlink" Target="mailto:kupriy@ccc.kiev.u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ccc-tck.blogspot.com/" TargetMode="External"/><Relationship Id="rId4" Type="http://schemas.openxmlformats.org/officeDocument/2006/relationships/hyperlink" Target="https://twitter.com/CentreCCC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Пілотна методологія оцінки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діяльності органів виконавчої влади за напрямом «взаємодія з громадськістю»</a:t>
            </a:r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9446323" y="801814"/>
            <a:ext cx="2331149" cy="143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оцінки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/>
              <a:t>визначити результативність діяльності органу виконавчої влади за напрямом «взаємодія з громадськістю» за такими параметрами: інформування громадськості, консультації з громадськістю, участь громадськості у виробленні та реалізації державної політики (діалог), партнерство організацій громадянського суспільства та органу виконавчої влади; </a:t>
            </a:r>
          </a:p>
          <a:p>
            <a:pPr lvl="0"/>
            <a:r>
              <a:rPr lang="uk-UA" dirty="0"/>
              <a:t>визначити рівень виконання визначених завдань органу виконавчої влади за напрямом «взаємодія з громадськістю»;</a:t>
            </a:r>
          </a:p>
          <a:p>
            <a:pPr lvl="0"/>
            <a:r>
              <a:rPr lang="uk-UA" dirty="0"/>
              <a:t>розробити рекомендації щодо вдосконалення діяльності органу виконавчої влади за напрямом «взаємодія з громадськістю»;</a:t>
            </a:r>
          </a:p>
          <a:p>
            <a:pPr lvl="0"/>
            <a:r>
              <a:rPr lang="uk-UA" dirty="0"/>
              <a:t>розробити та спрямувати до Секретаріату Кабінету Міністрів України пропозиції щодо інституалізації оцінки діяльності органів виконавчої влади за напрямом «взаємодія з громадськістю», спираючись на результати апробації пілотної методики оцінки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7206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/>
              <a:t>Аналіз нормативно-правових актів, виданих органом виконавчої влади для реалізації функції взаємодії з громадськістю</a:t>
            </a:r>
          </a:p>
          <a:p>
            <a:pPr lvl="0"/>
            <a:r>
              <a:rPr lang="uk-UA" dirty="0"/>
              <a:t>Аналіз офіційних звітів, листів, протоколів зустрічей та засідань та статистичних даних</a:t>
            </a:r>
          </a:p>
          <a:p>
            <a:pPr lvl="0"/>
            <a:r>
              <a:rPr lang="uk-UA" dirty="0"/>
              <a:t>Аналіз публічних звітів та відкритих даних відповідних громадських організації </a:t>
            </a:r>
          </a:p>
          <a:p>
            <a:pPr lvl="0"/>
            <a:r>
              <a:rPr lang="uk-UA" dirty="0"/>
              <a:t>Контент-аналіз офіційного веб-сайту органу виконавчої влади</a:t>
            </a:r>
          </a:p>
          <a:p>
            <a:pPr lvl="0"/>
            <a:r>
              <a:rPr lang="uk-UA" dirty="0"/>
              <a:t>Індивідуальні та групові інтерв’ю</a:t>
            </a:r>
          </a:p>
          <a:p>
            <a:pPr lvl="0"/>
            <a:r>
              <a:rPr lang="uk-UA" dirty="0"/>
              <a:t>Фокус-групові обговорення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802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Джерела інформації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Офіційні звіти </a:t>
            </a:r>
          </a:p>
          <a:p>
            <a:r>
              <a:rPr lang="uk-UA" dirty="0" smtClean="0"/>
              <a:t>Офіційний веб-сайт органу виконавчої влади</a:t>
            </a:r>
          </a:p>
          <a:p>
            <a:r>
              <a:rPr lang="uk-UA" dirty="0" smtClean="0"/>
              <a:t>Веб-сайт «Громадянське суспільство і влада»</a:t>
            </a:r>
          </a:p>
          <a:p>
            <a:r>
              <a:rPr lang="uk-UA" dirty="0" smtClean="0"/>
              <a:t>Офіційні веб-сайти ОГС</a:t>
            </a:r>
          </a:p>
          <a:p>
            <a:r>
              <a:rPr lang="uk-UA" dirty="0" smtClean="0"/>
              <a:t>Матеріали інтерв’ю з представниками підрозділів органу виконавчої влади, що відповідають за реалізацію функції «взаємодія з громадськістю», членами консультативно</a:t>
            </a:r>
            <a:r>
              <a:rPr lang="en-US" dirty="0" smtClean="0"/>
              <a:t>-</a:t>
            </a:r>
            <a:r>
              <a:rPr lang="uk-UA" dirty="0" smtClean="0"/>
              <a:t>дорадчих органів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6416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dirty="0" smtClean="0"/>
              <a:t>Матриця для вимірювання результативності</a:t>
            </a:r>
            <a:endParaRPr lang="uk-UA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5178255"/>
              </p:ext>
            </p:extLst>
          </p:nvPr>
        </p:nvGraphicFramePr>
        <p:xfrm>
          <a:off x="3680458" y="623570"/>
          <a:ext cx="7932420" cy="59359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2070">
                  <a:extLst>
                    <a:ext uri="{9D8B030D-6E8A-4147-A177-3AD203B41FA5}">
                      <a16:colId xmlns="" xmlns:a16="http://schemas.microsoft.com/office/drawing/2014/main" val="2054255860"/>
                    </a:ext>
                  </a:extLst>
                </a:gridCol>
                <a:gridCol w="1322070">
                  <a:extLst>
                    <a:ext uri="{9D8B030D-6E8A-4147-A177-3AD203B41FA5}">
                      <a16:colId xmlns="" xmlns:a16="http://schemas.microsoft.com/office/drawing/2014/main" val="402454888"/>
                    </a:ext>
                  </a:extLst>
                </a:gridCol>
                <a:gridCol w="1322070">
                  <a:extLst>
                    <a:ext uri="{9D8B030D-6E8A-4147-A177-3AD203B41FA5}">
                      <a16:colId xmlns="" xmlns:a16="http://schemas.microsoft.com/office/drawing/2014/main" val="2170153175"/>
                    </a:ext>
                  </a:extLst>
                </a:gridCol>
                <a:gridCol w="1322070">
                  <a:extLst>
                    <a:ext uri="{9D8B030D-6E8A-4147-A177-3AD203B41FA5}">
                      <a16:colId xmlns="" xmlns:a16="http://schemas.microsoft.com/office/drawing/2014/main" val="2277322757"/>
                    </a:ext>
                  </a:extLst>
                </a:gridCol>
                <a:gridCol w="1322070">
                  <a:extLst>
                    <a:ext uri="{9D8B030D-6E8A-4147-A177-3AD203B41FA5}">
                      <a16:colId xmlns="" xmlns:a16="http://schemas.microsoft.com/office/drawing/2014/main" val="4234679662"/>
                    </a:ext>
                  </a:extLst>
                </a:gridCol>
                <a:gridCol w="1322070">
                  <a:extLst>
                    <a:ext uri="{9D8B030D-6E8A-4147-A177-3AD203B41FA5}">
                      <a16:colId xmlns="" xmlns:a16="http://schemas.microsoft.com/office/drawing/2014/main" val="3027798903"/>
                    </a:ext>
                  </a:extLst>
                </a:gridCol>
              </a:tblGrid>
              <a:tr h="346689">
                <a:tc rowSpan="3">
                  <a:txBody>
                    <a:bodyPr/>
                    <a:lstStyle/>
                    <a:p>
                      <a:r>
                        <a:rPr lang="uk-UA" dirty="0" smtClean="0"/>
                        <a:t>Складові взаємодії</a:t>
                      </a:r>
                      <a:endParaRPr lang="uk-UA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uk-UA" dirty="0" smtClean="0"/>
                        <a:t>Етапи</a:t>
                      </a:r>
                      <a:endParaRPr lang="uk-UA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r>
                        <a:rPr lang="uk-UA" sz="1400" dirty="0" smtClean="0"/>
                        <a:t>Стан прогресу (тренди або</a:t>
                      </a:r>
                      <a:r>
                        <a:rPr lang="uk-UA" sz="1400" baseline="0" dirty="0" smtClean="0"/>
                        <a:t> динаміка) досягнення результатів</a:t>
                      </a:r>
                      <a:endParaRPr lang="uk-U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22187486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0-1</a:t>
                      </a:r>
                      <a:endParaRPr lang="uk-U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1,25-2</a:t>
                      </a:r>
                      <a:endParaRPr lang="uk-U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2,25-3</a:t>
                      </a:r>
                      <a:endParaRPr lang="uk-U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3,25-4</a:t>
                      </a:r>
                      <a:endParaRPr lang="uk-UA" sz="12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81332758"/>
                  </a:ext>
                </a:extLst>
              </a:tr>
              <a:tr h="79785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Результати не вимірюються через їх відсутність, або декларуються лише наміри</a:t>
                      </a:r>
                      <a:endParaRPr lang="uk-UA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Наявність незначних результатів, або є одиничні (разові) прояви</a:t>
                      </a:r>
                      <a:endParaRPr lang="uk-UA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Наявність суттєвих результатів</a:t>
                      </a:r>
                      <a:endParaRPr lang="uk-UA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Наявність відмінних результатів, що демонструють стійкість</a:t>
                      </a:r>
                      <a:endParaRPr lang="uk-UA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39665003"/>
                  </a:ext>
                </a:extLst>
              </a:tr>
              <a:tr h="346689">
                <a:tc rowSpan="3">
                  <a:txBody>
                    <a:bodyPr/>
                    <a:lstStyle/>
                    <a:p>
                      <a:r>
                        <a:rPr lang="uk-UA" sz="1200" b="1" dirty="0" smtClean="0"/>
                        <a:t>Інформування</a:t>
                      </a:r>
                      <a:endParaRPr lang="uk-UA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Планування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5943036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Дія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64899268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Вплив/наслідки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01361856"/>
                  </a:ext>
                </a:extLst>
              </a:tr>
              <a:tr h="346689">
                <a:tc rowSpan="3">
                  <a:txBody>
                    <a:bodyPr/>
                    <a:lstStyle/>
                    <a:p>
                      <a:r>
                        <a:rPr lang="uk-UA" sz="1200" b="1" dirty="0" smtClean="0"/>
                        <a:t>Консультації з громадськістю</a:t>
                      </a:r>
                      <a:endParaRPr lang="uk-UA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Планування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51244384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Дія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1307572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Вплив/наслідки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14891165"/>
                  </a:ext>
                </a:extLst>
              </a:tr>
              <a:tr h="346689">
                <a:tc rowSpan="3">
                  <a:txBody>
                    <a:bodyPr/>
                    <a:lstStyle/>
                    <a:p>
                      <a:r>
                        <a:rPr lang="uk-UA" sz="1200" b="1" dirty="0" smtClean="0"/>
                        <a:t>Залучення до процесу вироблення політики</a:t>
                      </a:r>
                      <a:endParaRPr lang="uk-UA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Планування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9195257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Дія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70754695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Вплив/наслідки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289479912"/>
                  </a:ext>
                </a:extLst>
              </a:tr>
              <a:tr h="346689">
                <a:tc rowSpan="3">
                  <a:txBody>
                    <a:bodyPr/>
                    <a:lstStyle/>
                    <a:p>
                      <a:r>
                        <a:rPr lang="uk-UA" sz="1200" b="1" dirty="0" smtClean="0"/>
                        <a:t>Партнерство</a:t>
                      </a:r>
                      <a:endParaRPr lang="uk-UA" sz="1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Планування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5632657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Дія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36891788"/>
                  </a:ext>
                </a:extLst>
              </a:tr>
              <a:tr h="346689">
                <a:tc vMerge="1">
                  <a:txBody>
                    <a:bodyPr/>
                    <a:lstStyle/>
                    <a:p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Вплив/наслідки</a:t>
                      </a:r>
                      <a:endParaRPr lang="uk-U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665059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3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Процес оцінки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27247"/>
              </p:ext>
            </p:extLst>
          </p:nvPr>
        </p:nvGraphicFramePr>
        <p:xfrm>
          <a:off x="3868738" y="863600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43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Пропозиції  приймаються і заохочуються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kupriy@ccc.kiev.ua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https://www.facebook.com/ccc.creative.centre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twitter.com/CentreCCC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5"/>
              </a:rPr>
              <a:t>http://ccc-tck.blogspot.com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endParaRPr lang="uk-UA" dirty="0"/>
          </a:p>
        </p:txBody>
      </p:sp>
      <p:pic>
        <p:nvPicPr>
          <p:cNvPr id="5" name="Picture 3" descr="Z:\DHRP\COMMUNICATION\DESIGN AND VISIBILITY\Support from donors bottom_UA.pn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433" y="5081777"/>
            <a:ext cx="6960870" cy="9029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89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Пілотна методологія оцінки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Розроблена робочою групою, до складу якої входять представники Департаменту інформації та комунікації з громадськістю Секретаріату КМУ, Центру адаптації державної служби до стандартів ЄС, Національної академії державного управління при Президентові України, Національної ради реформ, БФ «Творчий центр ТЦК»</a:t>
            </a:r>
          </a:p>
          <a:p>
            <a:r>
              <a:rPr lang="uk-UA" dirty="0" smtClean="0"/>
              <a:t>Виконано в межах реалізації проекту «Демократизація, права людини і розвиток громадянського суспільства в Україні», що впроваджується ПРООН за фінансової підтримки Міністерства закордонних справ Данії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9331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Сучасний стан державного управління в Україні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Відповідно до показників Індексу світової конкурентоспроможності Світового економічного форуму (за 2016 рік) Україна посідає 98 місце (серед 140 країн) в категорії "прозорість формування державної політики"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67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Політичні </a:t>
            </a:r>
            <a:r>
              <a:rPr lang="en-US" dirty="0" smtClean="0"/>
              <a:t>(policy) </a:t>
            </a:r>
            <a:r>
              <a:rPr lang="uk-UA" dirty="0" smtClean="0"/>
              <a:t>рамки розробки методології оцінки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Стратегія сталого розвитку «Україна – 2020»</a:t>
            </a:r>
          </a:p>
          <a:p>
            <a:r>
              <a:rPr lang="uk-UA" dirty="0" smtClean="0"/>
              <a:t>План пріоритетних дій Уряду "Підвищення якості державного управління та державних послуг"</a:t>
            </a:r>
          </a:p>
          <a:p>
            <a:r>
              <a:rPr lang="uk-UA" dirty="0" smtClean="0"/>
              <a:t>Національна стратегія сприяння розвитку громадянського суспільства</a:t>
            </a:r>
          </a:p>
          <a:p>
            <a:r>
              <a:rPr lang="uk-UA" dirty="0" smtClean="0"/>
              <a:t>Порядок денний асоціації Україна-ЄС</a:t>
            </a:r>
          </a:p>
          <a:p>
            <a:r>
              <a:rPr lang="uk-UA" dirty="0" smtClean="0"/>
              <a:t>Стратегія реформи державного управління</a:t>
            </a:r>
          </a:p>
          <a:p>
            <a:r>
              <a:rPr lang="uk-UA" dirty="0" smtClean="0"/>
              <a:t>Ініціатива «Партнерство «Відкритий Уряд»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00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Мета </a:t>
            </a:r>
            <a:r>
              <a:rPr lang="ru-RU" dirty="0" err="1" smtClean="0"/>
              <a:t>реформи</a:t>
            </a:r>
            <a:r>
              <a:rPr lang="ru-RU" dirty="0" smtClean="0"/>
              <a:t> державного </a:t>
            </a:r>
            <a:r>
              <a:rPr lang="ru-RU" dirty="0" err="1" smtClean="0"/>
              <a:t>управління</a:t>
            </a:r>
            <a:r>
              <a:rPr lang="en-US" smtClean="0"/>
              <a:t> (PAR)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Побудова системи державного управління України на основі </a:t>
            </a:r>
            <a:r>
              <a:rPr lang="uk-UA" b="1" dirty="0" smtClean="0">
                <a:solidFill>
                  <a:srgbClr val="FF0000"/>
                </a:solidFill>
              </a:rPr>
              <a:t>європейських принципів державного управління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B0F0"/>
                </a:solidFill>
              </a:rPr>
              <a:t>SIGMA</a:t>
            </a:r>
          </a:p>
          <a:p>
            <a:r>
              <a:rPr lang="en-US" dirty="0" smtClean="0"/>
              <a:t>PAR </a:t>
            </a:r>
            <a:r>
              <a:rPr lang="en-US" dirty="0"/>
              <a:t>is based on internationally </a:t>
            </a:r>
            <a:r>
              <a:rPr lang="en-US" dirty="0" err="1"/>
              <a:t>recognised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good governance principles </a:t>
            </a:r>
            <a:r>
              <a:rPr lang="en-US" dirty="0"/>
              <a:t>such as </a:t>
            </a:r>
            <a:r>
              <a:rPr lang="en-US" b="1" dirty="0">
                <a:solidFill>
                  <a:schemeClr val="tx1"/>
                </a:solidFill>
              </a:rPr>
              <a:t>accountability, reliability, predictability, participation, openness, transparency, efficiency and effectiveness. 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These </a:t>
            </a:r>
            <a:r>
              <a:rPr lang="en-US" dirty="0"/>
              <a:t>universal principles of good governance highlight that a well-functioning administration has a number of different dimensions: </a:t>
            </a:r>
            <a:r>
              <a:rPr lang="en-US" dirty="0" err="1"/>
              <a:t>organisation</a:t>
            </a:r>
            <a:r>
              <a:rPr lang="en-US" dirty="0"/>
              <a:t> and management of the civil service; policy development and coordination structures and procedures; </a:t>
            </a:r>
            <a:r>
              <a:rPr lang="en-US" b="1" dirty="0">
                <a:solidFill>
                  <a:srgbClr val="FF0000"/>
                </a:solidFill>
              </a:rPr>
              <a:t>accountability arrangements both between institutions and generally towards the citizens</a:t>
            </a:r>
            <a:r>
              <a:rPr lang="en-US" dirty="0"/>
              <a:t>; the ability to efficiently deliver services to individuals and businesses, and the overall public financial management system. 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098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Ключові поняття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1" i="1" dirty="0"/>
              <a:t>Громадськість</a:t>
            </a:r>
            <a:r>
              <a:rPr lang="uk-UA" dirty="0"/>
              <a:t> – фізичні особи та їх об’єднання, легалізовані відповідно до національного законодавства та практик, до яких, зокрема, належать </a:t>
            </a:r>
            <a:r>
              <a:rPr lang="uk-UA" dirty="0" smtClean="0"/>
              <a:t>громадські формування, </a:t>
            </a:r>
            <a:r>
              <a:rPr lang="uk-UA" dirty="0"/>
              <a:t>благодійні організації, релігійні організації,  профспілкові організації, об’єднання роботодавців, бізнес-асоціації, творчі спілки, органи самоорганізації населення, кооперативи.</a:t>
            </a:r>
          </a:p>
          <a:p>
            <a:pPr fontAlgn="base"/>
            <a:r>
              <a:rPr lang="uk-UA" b="1" i="1" dirty="0" smtClean="0"/>
              <a:t>Організації </a:t>
            </a:r>
            <a:r>
              <a:rPr lang="uk-UA" b="1" i="1" dirty="0"/>
              <a:t>громадянського суспільства (ОГС)</a:t>
            </a:r>
            <a:r>
              <a:rPr lang="uk-UA" dirty="0"/>
              <a:t> </a:t>
            </a:r>
            <a:r>
              <a:rPr lang="uk-UA" dirty="0" smtClean="0"/>
              <a:t>- громадські </a:t>
            </a:r>
            <a:r>
              <a:rPr lang="uk-UA" dirty="0"/>
              <a:t>об’єднання, професійні спілки та їх об’єднання, творчі спілки, організації роботодавців та їх об’єднання, благодійні, волонтерські і релігійні організації, органи самоорганізації населення, об'єднання власників жилих та нежилих  приміщень  багатоквартирного будинку, відокремлені підрозділи іноземних неурядових організацій та інші юридичні особи приватного права або організації без статусу юридичної </a:t>
            </a:r>
            <a:r>
              <a:rPr lang="uk-UA" dirty="0" smtClean="0"/>
              <a:t>особи.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49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Складові взаємодії з громадськістю </a:t>
            </a: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Інформування (одностороння дія)</a:t>
            </a:r>
          </a:p>
          <a:p>
            <a:r>
              <a:rPr lang="uk-UA" dirty="0" smtClean="0"/>
              <a:t>Консультації з громадськістю (двостороння взаємодія)</a:t>
            </a:r>
          </a:p>
          <a:p>
            <a:r>
              <a:rPr lang="uk-UA" dirty="0" smtClean="0"/>
              <a:t>Активна участь громадськості у виробленні та реалізації державної політики (діалог)</a:t>
            </a:r>
          </a:p>
          <a:p>
            <a:r>
              <a:rPr lang="uk-UA" dirty="0" smtClean="0"/>
              <a:t>Партнерство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632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Етапи взаємодії у межах кожної складової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Планування (наявність необхідних НПА та розпорядчих документів і </a:t>
            </a:r>
            <a:r>
              <a:rPr lang="uk-UA" dirty="0" err="1" smtClean="0"/>
              <a:t>т.п</a:t>
            </a:r>
            <a:r>
              <a:rPr lang="uk-UA" dirty="0" smtClean="0"/>
              <a:t>.)</a:t>
            </a:r>
          </a:p>
          <a:p>
            <a:r>
              <a:rPr lang="uk-UA" dirty="0" smtClean="0"/>
              <a:t>Дія (заходи, зусилля, практика і </a:t>
            </a:r>
            <a:r>
              <a:rPr lang="uk-UA" dirty="0" err="1" smtClean="0"/>
              <a:t>т.п</a:t>
            </a:r>
            <a:r>
              <a:rPr lang="uk-UA" dirty="0" smtClean="0"/>
              <a:t>.)</a:t>
            </a:r>
          </a:p>
          <a:p>
            <a:r>
              <a:rPr lang="uk-UA" dirty="0" smtClean="0"/>
              <a:t>Вплив/наслідки (конкретні результати та зміни, що відбуваються внаслідок дій)</a:t>
            </a:r>
            <a:endParaRPr lang="en-US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7364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оцінки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Визначення стану та дієвості (рівень виконання визначених завдань) взаємодії з громадськістю органу виконавчої влади та подальше розроблення рекомендацій щодо вдосконалення функціонування його роботи за зазначеним напрямом, просування принципів належного врядування.</a:t>
            </a:r>
          </a:p>
          <a:p>
            <a:r>
              <a:rPr lang="uk-UA" dirty="0"/>
              <a:t>Методика застосовується для оцінки діяльності окремого органу виконавчої влади (міністерства, центрального органу виконавчої влади, місцевої державної адміністрації) і не розрахована на оцінку в цілому діяльності усіх зазначених органів виконавчої влади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268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Рамка</Template>
  <TotalTime>39</TotalTime>
  <Words>854</Words>
  <Application>Microsoft Office PowerPoint</Application>
  <PresentationFormat>Произвольный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Рамка</vt:lpstr>
      <vt:lpstr>Пілотна методологія оцінки</vt:lpstr>
      <vt:lpstr>Пілотна методологія оцінки</vt:lpstr>
      <vt:lpstr>Сучасний стан державного управління в Україні</vt:lpstr>
      <vt:lpstr>Політичні (policy) рамки розробки методології оцінки</vt:lpstr>
      <vt:lpstr>Мета реформи державного управління (PAR)</vt:lpstr>
      <vt:lpstr>Ключові поняття</vt:lpstr>
      <vt:lpstr>Складові взаємодії з громадськістю </vt:lpstr>
      <vt:lpstr>Етапи взаємодії у межах кожної складової</vt:lpstr>
      <vt:lpstr>Мета оцінки</vt:lpstr>
      <vt:lpstr>Завдання оцінки</vt:lpstr>
      <vt:lpstr>Методи</vt:lpstr>
      <vt:lpstr>Джерела інформації</vt:lpstr>
      <vt:lpstr>Матриця для вимірювання результативності</vt:lpstr>
      <vt:lpstr>Процес оцінки</vt:lpstr>
      <vt:lpstr>Пропозиції  приймаються і заохочуються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Пілотна методологія оцінки</dc:title>
  <dc:creator>Volodymyr Kuprii</dc:creator>
  <cp:lastModifiedBy>Kupriy</cp:lastModifiedBy>
  <cp:revision>12</cp:revision>
  <cp:lastPrinted>2016-06-30T04:42:30Z</cp:lastPrinted>
  <dcterms:created xsi:type="dcterms:W3CDTF">2016-04-19T16:10:20Z</dcterms:created>
  <dcterms:modified xsi:type="dcterms:W3CDTF">2016-06-30T04:52:26Z</dcterms:modified>
</cp:coreProperties>
</file>