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7" r:id="rId3"/>
  </p:sldMasterIdLst>
  <p:notesMasterIdLst>
    <p:notesMasterId r:id="rId21"/>
  </p:notesMasterIdLst>
  <p:sldIdLst>
    <p:sldId id="256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>
        <p:scale>
          <a:sx n="76" d="100"/>
          <a:sy n="76" d="100"/>
        </p:scale>
        <p:origin x="-33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2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6F09E8-CAC1-458E-BD3A-CE09DDDB8EA0}" type="datetimeFigureOut">
              <a:rPr lang="en-US"/>
              <a:pPr>
                <a:defRPr/>
              </a:pPr>
              <a:t>12/10/2016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6838720-DEDB-47F3-9AA1-64AF5E6E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35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1219B6-808B-400B-8136-6263501CDE30}" type="slidenum">
              <a:rPr 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294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E088A2-C38D-4944-A9EB-656BDF27677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06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5E6E78-7B11-48F1-B17F-A83285E787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14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053D11-C781-40D2-8062-4BA8A66963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72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196FFE-766F-41E1-B316-5906531DBB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2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2C9873-57C3-462A-B1D0-28B5CA519D2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72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FBC226-CC5B-4222-9F34-F7E67A1FD9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32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66D007-EE2B-4F52-9772-57C474FD0E6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10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7BC39B-941E-4BE2-BAF2-75204AA745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58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FABAA5-8129-41F3-AAF7-227DDF9D0A6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87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285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1359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26180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pic>
        <p:nvPicPr>
          <p:cNvPr id="121" name="Рисунок 120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122" name="Рисунок 121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0219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0EB3A-288A-4D3F-8640-A04C7775E5EE}" type="datetimeFigureOut">
              <a:rPr lang="en-US"/>
              <a:pPr>
                <a:defRPr/>
              </a:pPr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6C731-1C39-4CED-B8A7-1AF511E74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33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08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подзаголовка</a:t>
            </a:r>
            <a:endParaRPr lang="en-GB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6473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20605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58357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26786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подзаголовка</a:t>
            </a:r>
            <a:endParaRPr lang="en-GB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414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подзаголовка</a:t>
            </a:r>
            <a:endParaRPr lang="en-GB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16064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3441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7215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079302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537283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342301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pic>
        <p:nvPicPr>
          <p:cNvPr id="38" name="Рисунок 3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39" name="Рисунок 38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44262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9963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подзаголовка</a:t>
            </a:r>
            <a:endParaRPr lang="en-GB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2353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228595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6752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446014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4273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подзаголовка</a:t>
            </a:r>
            <a:endParaRPr lang="en-GB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604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574982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480760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249771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51985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150093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pic>
        <p:nvPicPr>
          <p:cNvPr id="78" name="Рисунок 7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79" name="Рисунок 78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581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6020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09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подзаголовка</a:t>
            </a:r>
            <a:endParaRPr lang="en-GB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409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69024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9987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заголовка</a:t>
            </a:r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z="32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053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6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7867080" y="561600"/>
            <a:ext cx="130968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Funded by the European Union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1" name="Рисунок 1"/>
          <p:cNvPicPr/>
          <p:nvPr/>
        </p:nvPicPr>
        <p:blipFill>
          <a:blip r:embed="rId15"/>
          <a:stretch/>
        </p:blipFill>
        <p:spPr>
          <a:xfrm>
            <a:off x="431640" y="6311880"/>
            <a:ext cx="836640" cy="408600"/>
          </a:xfrm>
          <a:prstGeom prst="rect">
            <a:avLst/>
          </a:prstGeom>
          <a:ln>
            <a:noFill/>
          </a:ln>
        </p:spPr>
      </p:pic>
      <p:sp>
        <p:nvSpPr>
          <p:cNvPr id="82" name="CustomShape 2"/>
          <p:cNvSpPr/>
          <p:nvPr/>
        </p:nvSpPr>
        <p:spPr>
          <a:xfrm>
            <a:off x="1214640" y="6305040"/>
            <a:ext cx="14385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800" strike="noStrike" spc="-1">
                <a:solidFill>
                  <a:srgbClr val="2F5597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明朝"/>
              </a:rPr>
              <a:t>Implemented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800" strike="noStrike" spc="-1">
                <a:solidFill>
                  <a:srgbClr val="2F5597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明朝"/>
              </a:rPr>
              <a:t>by a Consortium led by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800" strike="noStrike" spc="-1">
                <a:solidFill>
                  <a:srgbClr val="2F5597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明朝"/>
              </a:rPr>
              <a:t>GFA Consulting Group GmbH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3" name="Рисунок 2"/>
          <p:cNvPicPr/>
          <p:nvPr/>
        </p:nvPicPr>
        <p:blipFill>
          <a:blip r:embed="rId16"/>
          <a:stretch/>
        </p:blipFill>
        <p:spPr>
          <a:xfrm>
            <a:off x="431640" y="217440"/>
            <a:ext cx="741240" cy="451800"/>
          </a:xfrm>
          <a:prstGeom prst="rect">
            <a:avLst/>
          </a:prstGeom>
          <a:ln>
            <a:noFill/>
          </a:ln>
        </p:spPr>
      </p:pic>
      <p:sp>
        <p:nvSpPr>
          <p:cNvPr id="84" name="CustomShape 3"/>
          <p:cNvSpPr/>
          <p:nvPr/>
        </p:nvSpPr>
        <p:spPr>
          <a:xfrm>
            <a:off x="344880" y="628560"/>
            <a:ext cx="1685520" cy="33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800" strike="noStrike" spc="-4">
                <a:solidFill>
                  <a:srgbClr val="1F4E79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明朝"/>
              </a:rPr>
              <a:t>Funded by 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800" strike="noStrike" spc="-4">
                <a:solidFill>
                  <a:srgbClr val="1F4E79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明朝"/>
              </a:rPr>
              <a:t>the European Union 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5" name="Изображение 11"/>
          <p:cNvPicPr/>
          <p:nvPr/>
        </p:nvPicPr>
        <p:blipFill>
          <a:blip r:embed="rId17"/>
          <a:stretch/>
        </p:blipFill>
        <p:spPr>
          <a:xfrm>
            <a:off x="4784040" y="197280"/>
            <a:ext cx="3771000" cy="650520"/>
          </a:xfrm>
          <a:prstGeom prst="rect">
            <a:avLst/>
          </a:prstGeom>
          <a:ln>
            <a:noFill/>
          </a:ln>
        </p:spPr>
      </p:pic>
      <p:pic>
        <p:nvPicPr>
          <p:cNvPr id="86" name="Изображение 12"/>
          <p:cNvPicPr/>
          <p:nvPr/>
        </p:nvPicPr>
        <p:blipFill>
          <a:blip r:embed="rId18"/>
          <a:stretch/>
        </p:blipFill>
        <p:spPr>
          <a:xfrm>
            <a:off x="8129520" y="-34920"/>
            <a:ext cx="864360" cy="6968520"/>
          </a:xfrm>
          <a:prstGeom prst="rect">
            <a:avLst/>
          </a:prstGeom>
          <a:ln>
            <a:noFill/>
          </a:ln>
        </p:spPr>
      </p:pic>
      <p:sp>
        <p:nvSpPr>
          <p:cNvPr id="87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41751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628560" y="41400"/>
            <a:ext cx="4570560" cy="61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1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Support for the Implementation of 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en-GB" sz="1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the EU-Ukraine Association Agreement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7867080" y="561600"/>
            <a:ext cx="1309320" cy="18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Funded by the European Union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/>
          <p:cNvPicPr/>
          <p:nvPr/>
        </p:nvPicPr>
        <p:blipFill>
          <a:blip r:embed="rId15"/>
          <a:stretch/>
        </p:blipFill>
        <p:spPr>
          <a:xfrm>
            <a:off x="8105400" y="6311880"/>
            <a:ext cx="836280" cy="408240"/>
          </a:xfrm>
          <a:prstGeom prst="rect">
            <a:avLst/>
          </a:prstGeom>
          <a:ln>
            <a:noFill/>
          </a:ln>
        </p:spPr>
      </p:pic>
      <p:sp>
        <p:nvSpPr>
          <p:cNvPr id="3" name="CustomShape 3"/>
          <p:cNvSpPr/>
          <p:nvPr/>
        </p:nvSpPr>
        <p:spPr>
          <a:xfrm>
            <a:off x="6933960" y="6393960"/>
            <a:ext cx="1167480" cy="302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700" b="1" strike="noStrike" spc="-1">
                <a:solidFill>
                  <a:srgbClr val="2F55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Implemented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GB" sz="700" b="1" strike="noStrike" spc="-1">
                <a:solidFill>
                  <a:srgbClr val="2F55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by a Consortium led by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141313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628560" y="41400"/>
            <a:ext cx="4570560" cy="61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1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Support for the Implementation of 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en-GB" sz="1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the EU-Ukraine Association Agreement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7867080" y="561600"/>
            <a:ext cx="1309320" cy="18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Funded by the European Union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2" name="Рисунок 1"/>
          <p:cNvPicPr/>
          <p:nvPr/>
        </p:nvPicPr>
        <p:blipFill>
          <a:blip r:embed="rId15"/>
          <a:stretch/>
        </p:blipFill>
        <p:spPr>
          <a:xfrm>
            <a:off x="8105400" y="6311880"/>
            <a:ext cx="836280" cy="408240"/>
          </a:xfrm>
          <a:prstGeom prst="rect">
            <a:avLst/>
          </a:prstGeom>
          <a:ln>
            <a:noFill/>
          </a:ln>
        </p:spPr>
      </p:pic>
      <p:sp>
        <p:nvSpPr>
          <p:cNvPr id="43" name="CustomShape 3"/>
          <p:cNvSpPr/>
          <p:nvPr/>
        </p:nvSpPr>
        <p:spPr>
          <a:xfrm>
            <a:off x="6933960" y="6393960"/>
            <a:ext cx="1167480" cy="302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700" b="1" strike="noStrike" spc="-1">
                <a:solidFill>
                  <a:srgbClr val="2F55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Implemented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GB" sz="700" b="1" strike="noStrike" spc="-1">
                <a:solidFill>
                  <a:srgbClr val="2F55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明朝"/>
              </a:rPr>
              <a:t>by a Consortium led by</a:t>
            </a:r>
            <a:endParaRPr lang="en-GB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329682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3600" dirty="0" smtClean="0"/>
              <a:t>Association4U Project: Competency-based interviewing of new recruits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</a:rPr>
              <a:t>An overview of our approach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49943" y="83676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Interviewing of Legal Approximation Fellows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81200"/>
            <a:ext cx="7772400" cy="44497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/>
              <a:t>Three questioning areas:</a:t>
            </a:r>
          </a:p>
          <a:p>
            <a:pPr>
              <a:defRPr/>
            </a:pPr>
            <a:r>
              <a:rPr lang="en-US" sz="2400" dirty="0"/>
              <a:t>QA1: </a:t>
            </a:r>
            <a:r>
              <a:rPr lang="en-US" sz="2400" dirty="0" smtClean="0"/>
              <a:t>‘Why </a:t>
            </a:r>
            <a:r>
              <a:rPr lang="en-US" sz="2400" dirty="0"/>
              <a:t>are you motivated to become a member of the Fellowship Team</a:t>
            </a:r>
            <a:r>
              <a:rPr lang="en-US" sz="2400" dirty="0" smtClean="0"/>
              <a:t>?’: to test motivation/interest</a:t>
            </a:r>
          </a:p>
          <a:p>
            <a:pPr>
              <a:defRPr/>
            </a:pPr>
            <a:r>
              <a:rPr lang="en-US" sz="2400" dirty="0"/>
              <a:t>QA2: </a:t>
            </a:r>
            <a:r>
              <a:rPr lang="en-US" sz="2400" dirty="0" smtClean="0"/>
              <a:t>‘What</a:t>
            </a:r>
            <a:r>
              <a:rPr lang="en-US" sz="2400" dirty="0"/>
              <a:t>, in your professional experience </a:t>
            </a:r>
            <a:r>
              <a:rPr lang="en-US" sz="2400" dirty="0" smtClean="0"/>
              <a:t>and </a:t>
            </a:r>
            <a:r>
              <a:rPr lang="en-US" sz="2400" dirty="0"/>
              <a:t>training makes you suitable for appointment as a Legal Approximation Fellow</a:t>
            </a:r>
            <a:r>
              <a:rPr lang="en-US" sz="2400" dirty="0" smtClean="0"/>
              <a:t>?’: </a:t>
            </a:r>
            <a:r>
              <a:rPr lang="en-US" sz="2400" dirty="0"/>
              <a:t>to test </a:t>
            </a:r>
            <a:r>
              <a:rPr lang="en-US" sz="2400" dirty="0" smtClean="0"/>
              <a:t>relevance </a:t>
            </a:r>
            <a:r>
              <a:rPr lang="en-US" sz="2400" dirty="0"/>
              <a:t>of experience and qualifications to the </a:t>
            </a:r>
            <a:r>
              <a:rPr lang="en-US" sz="2400" dirty="0" smtClean="0"/>
              <a:t>work</a:t>
            </a:r>
          </a:p>
          <a:p>
            <a:pPr>
              <a:defRPr/>
            </a:pPr>
            <a:r>
              <a:rPr lang="en-US" sz="2400" dirty="0"/>
              <a:t>QA3: </a:t>
            </a:r>
            <a:r>
              <a:rPr lang="en-US" sz="2400" dirty="0" smtClean="0"/>
              <a:t>‘What </a:t>
            </a:r>
            <a:r>
              <a:rPr lang="en-US" sz="2400" dirty="0"/>
              <a:t>in your opinion are the key challenges in implementing the EU/Ukraine Accession Agreement?’: </a:t>
            </a:r>
            <a:r>
              <a:rPr lang="en-US" sz="2400" dirty="0" smtClean="0"/>
              <a:t>to test knowledge </a:t>
            </a:r>
            <a:r>
              <a:rPr lang="en-US" sz="2400" dirty="0"/>
              <a:t>and understanding of the </a:t>
            </a:r>
            <a:r>
              <a:rPr lang="en-US" sz="2400" dirty="0" smtClean="0"/>
              <a:t>AA/DCFTA</a:t>
            </a:r>
          </a:p>
          <a:p>
            <a:pPr marL="0" indent="0">
              <a:buNone/>
              <a:defRPr/>
            </a:pPr>
            <a:r>
              <a:rPr lang="en-US" sz="2400" dirty="0" smtClean="0"/>
              <a:t>Follow-up questions in each area to probe further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7502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7200" y="793217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Interviewing of Legal Approximation Fellows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76200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Scoring of test/question areas (100 points):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Test: 40 points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QA1 (motivation): 15 points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QA2 (experience and qualifications: 30 points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QA3 (knowledge of AA/DCFTA): 15 points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1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60829" y="99060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Interviewing of Communications Fellows (1)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4294967295"/>
          </p:nvPr>
        </p:nvSpPr>
        <p:spPr>
          <a:xfrm>
            <a:off x="460829" y="2332037"/>
            <a:ext cx="7620000" cy="4525963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/>
              <a:t>In this case no advance testing but two tests incorporated into the interview:</a:t>
            </a:r>
          </a:p>
          <a:p>
            <a:r>
              <a:rPr lang="en-US" dirty="0" smtClean="0"/>
              <a:t>Test 1: at the beginning of the interview, candidates given 10 minutes to review a badly-written press release and present their opinion: to test communications skills</a:t>
            </a:r>
          </a:p>
          <a:p>
            <a:r>
              <a:rPr lang="en-US" dirty="0" smtClean="0"/>
              <a:t>Test 2: during the interview candidates given 10 minutes to search the Internet for recent information relevant to AA/DCFTA: to test research skills/understanding of AA/DCFTA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4994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>
          <a:xfrm>
            <a:off x="457920" y="762000"/>
            <a:ext cx="8228880" cy="1144440"/>
          </a:xfrm>
        </p:spPr>
        <p:txBody>
          <a:bodyPr/>
          <a:lstStyle/>
          <a:p>
            <a:pPr algn="ctr"/>
            <a:r>
              <a:rPr lang="fr-FR" sz="4000" dirty="0" err="1" smtClean="0"/>
              <a:t>Interviewing</a:t>
            </a:r>
            <a:r>
              <a:rPr lang="fr-FR" sz="4000" dirty="0" smtClean="0"/>
              <a:t> of Communications </a:t>
            </a:r>
            <a:r>
              <a:rPr lang="fr-FR" sz="4000" dirty="0" err="1" smtClean="0"/>
              <a:t>Fellows</a:t>
            </a:r>
            <a:r>
              <a:rPr lang="fr-FR" sz="4000" dirty="0" smtClean="0"/>
              <a:t> (2)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057400"/>
            <a:ext cx="8229600" cy="4068763"/>
          </a:xfrm>
          <a:prstGeom prst="rect">
            <a:avLst/>
          </a:prstGeom>
        </p:spPr>
        <p:txBody>
          <a:bodyPr/>
          <a:lstStyle/>
          <a:p>
            <a:pPr>
              <a:buFont typeface="Arial" charset="0"/>
              <a:buNone/>
            </a:pPr>
            <a:r>
              <a:rPr lang="fr-FR" sz="2400" dirty="0" err="1" smtClean="0"/>
              <a:t>Three</a:t>
            </a:r>
            <a:r>
              <a:rPr lang="fr-FR" sz="2400" dirty="0" smtClean="0"/>
              <a:t> question areas </a:t>
            </a:r>
            <a:r>
              <a:rPr lang="fr-FR" sz="2400" dirty="0" err="1" smtClean="0"/>
              <a:t>aiming</a:t>
            </a:r>
            <a:r>
              <a:rPr lang="fr-FR" sz="2400" dirty="0" smtClean="0"/>
              <a:t> to test : </a:t>
            </a:r>
            <a:r>
              <a:rPr lang="fr-FR" sz="2400" dirty="0" err="1" smtClean="0"/>
              <a:t>professional</a:t>
            </a:r>
            <a:r>
              <a:rPr lang="fr-FR" sz="2400" dirty="0" smtClean="0"/>
              <a:t> </a:t>
            </a:r>
            <a:r>
              <a:rPr lang="fr-FR" sz="2400" dirty="0" err="1" smtClean="0"/>
              <a:t>skills</a:t>
            </a:r>
            <a:r>
              <a:rPr lang="fr-FR" sz="2400" dirty="0" smtClean="0"/>
              <a:t>, relevant </a:t>
            </a:r>
            <a:r>
              <a:rPr lang="fr-FR" sz="2400" dirty="0" err="1" smtClean="0"/>
              <a:t>experience</a:t>
            </a:r>
            <a:r>
              <a:rPr lang="fr-FR" sz="2400" dirty="0" smtClean="0"/>
              <a:t>, motivation</a:t>
            </a:r>
          </a:p>
          <a:p>
            <a:pPr>
              <a:buFont typeface="Arial" charset="0"/>
              <a:buNone/>
            </a:pPr>
            <a:r>
              <a:rPr lang="fr-FR" sz="2400" dirty="0" err="1" smtClean="0"/>
              <a:t>Examples</a:t>
            </a:r>
            <a:r>
              <a:rPr lang="fr-FR" sz="2400" dirty="0" smtClean="0"/>
              <a:t> of </a:t>
            </a:r>
            <a:r>
              <a:rPr lang="fr-FR" sz="2400" dirty="0" err="1" smtClean="0"/>
              <a:t>some</a:t>
            </a:r>
            <a:r>
              <a:rPr lang="fr-FR" sz="2400" dirty="0" smtClean="0"/>
              <a:t> questions:</a:t>
            </a:r>
          </a:p>
          <a:p>
            <a:r>
              <a:rPr lang="en-US" sz="2400" dirty="0" smtClean="0"/>
              <a:t>Please </a:t>
            </a:r>
            <a:r>
              <a:rPr lang="en-US" sz="2400" dirty="0"/>
              <a:t>give an assessment of how the Government has communicated reforms to the population </a:t>
            </a:r>
            <a:r>
              <a:rPr lang="en-US" sz="2400" dirty="0" smtClean="0"/>
              <a:t>– giving a </a:t>
            </a:r>
            <a:r>
              <a:rPr lang="en-US" sz="2400" dirty="0"/>
              <a:t>good example </a:t>
            </a:r>
            <a:r>
              <a:rPr lang="en-US" sz="2400" dirty="0" smtClean="0"/>
              <a:t>and </a:t>
            </a:r>
            <a:r>
              <a:rPr lang="en-US" sz="2400" dirty="0"/>
              <a:t>an example of a </a:t>
            </a:r>
            <a:r>
              <a:rPr lang="en-US" sz="2400" dirty="0" smtClean="0"/>
              <a:t>failure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do you understand the work of a site content manager? What would you improve </a:t>
            </a:r>
            <a:r>
              <a:rPr lang="en-US" sz="2400" dirty="0" smtClean="0"/>
              <a:t>in the A4U </a:t>
            </a:r>
            <a:r>
              <a:rPr lang="en-US" sz="2400" dirty="0"/>
              <a:t>site? </a:t>
            </a:r>
            <a:endParaRPr lang="en-US" sz="2400" dirty="0" smtClean="0"/>
          </a:p>
          <a:p>
            <a:r>
              <a:rPr lang="en-US" sz="2400" dirty="0" smtClean="0"/>
              <a:t>Please </a:t>
            </a:r>
            <a:r>
              <a:rPr lang="en-US" sz="2400" dirty="0"/>
              <a:t>explain </a:t>
            </a:r>
            <a:r>
              <a:rPr lang="en-US" sz="2400" dirty="0" smtClean="0"/>
              <a:t>your </a:t>
            </a:r>
            <a:r>
              <a:rPr lang="en-US" sz="2400" dirty="0"/>
              <a:t>biggest achievement in your communication related experience, and your role in it.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990916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75343" y="631371"/>
            <a:ext cx="8193314" cy="1121229"/>
          </a:xfrm>
        </p:spPr>
        <p:txBody>
          <a:bodyPr/>
          <a:lstStyle/>
          <a:p>
            <a:pPr algn="ctr"/>
            <a:r>
              <a:rPr lang="en-US" sz="4000" dirty="0"/>
              <a:t>Interviewing of Communications Fellows </a:t>
            </a:r>
            <a:r>
              <a:rPr lang="en-US" sz="4000" dirty="0" smtClean="0"/>
              <a:t>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Some more examples:</a:t>
            </a:r>
          </a:p>
          <a:p>
            <a:pPr>
              <a:defRPr/>
            </a:pPr>
            <a:r>
              <a:rPr lang="en-US" sz="2400" dirty="0" smtClean="0"/>
              <a:t>Please </a:t>
            </a:r>
            <a:r>
              <a:rPr lang="en-US" sz="2400" dirty="0"/>
              <a:t>tell </a:t>
            </a:r>
            <a:r>
              <a:rPr lang="en-US" sz="2400" dirty="0" smtClean="0"/>
              <a:t>us about </a:t>
            </a:r>
            <a:r>
              <a:rPr lang="en-US" sz="2400" dirty="0"/>
              <a:t>any major challenges you’ve faced when organizing public events and/or press </a:t>
            </a:r>
            <a:r>
              <a:rPr lang="en-US" sz="2400" dirty="0" smtClean="0"/>
              <a:t>conferences</a:t>
            </a:r>
            <a:endParaRPr lang="en-US" sz="2400" dirty="0"/>
          </a:p>
          <a:p>
            <a:pPr>
              <a:defRPr/>
            </a:pPr>
            <a:r>
              <a:rPr lang="en-US" sz="2400" dirty="0" smtClean="0"/>
              <a:t>What </a:t>
            </a:r>
            <a:r>
              <a:rPr lang="en-US" sz="2400" dirty="0"/>
              <a:t>kind of technical skills </a:t>
            </a:r>
            <a:r>
              <a:rPr lang="en-US" sz="2400" dirty="0" smtClean="0"/>
              <a:t>do you think are </a:t>
            </a:r>
            <a:r>
              <a:rPr lang="en-US" sz="2400" dirty="0"/>
              <a:t>necessary for </a:t>
            </a:r>
            <a:r>
              <a:rPr lang="en-US" sz="2400" dirty="0" smtClean="0"/>
              <a:t>a Communications Fellow working with GOEEI/OVPM?</a:t>
            </a:r>
          </a:p>
          <a:p>
            <a:pPr>
              <a:defRPr/>
            </a:pPr>
            <a:r>
              <a:rPr lang="en-US" sz="2400" dirty="0" smtClean="0"/>
              <a:t>You </a:t>
            </a:r>
            <a:r>
              <a:rPr lang="en-US" sz="2400" dirty="0"/>
              <a:t>receive a call from </a:t>
            </a:r>
            <a:r>
              <a:rPr lang="en-US" sz="2400" dirty="0" smtClean="0"/>
              <a:t>the media </a:t>
            </a:r>
            <a:r>
              <a:rPr lang="en-US" sz="2400" dirty="0"/>
              <a:t>with </a:t>
            </a:r>
            <a:r>
              <a:rPr lang="en-US" sz="2400" dirty="0" smtClean="0"/>
              <a:t>a request </a:t>
            </a:r>
            <a:r>
              <a:rPr lang="en-US" sz="2400" dirty="0"/>
              <a:t>to comment </a:t>
            </a:r>
            <a:r>
              <a:rPr lang="en-US" sz="2400" dirty="0" smtClean="0"/>
              <a:t>on the statements </a:t>
            </a:r>
            <a:r>
              <a:rPr lang="en-US" sz="2400" dirty="0"/>
              <a:t>of a </a:t>
            </a:r>
            <a:r>
              <a:rPr lang="en-US" sz="2400" dirty="0" smtClean="0"/>
              <a:t>politician in your Ministry. </a:t>
            </a:r>
            <a:r>
              <a:rPr lang="en-US" sz="2400" dirty="0"/>
              <a:t>What would you do?</a:t>
            </a:r>
          </a:p>
          <a:p>
            <a:pPr>
              <a:defRPr/>
            </a:pPr>
            <a:r>
              <a:rPr lang="en-US" sz="2400" dirty="0" smtClean="0"/>
              <a:t>What </a:t>
            </a:r>
            <a:r>
              <a:rPr lang="en-US" sz="2400" dirty="0"/>
              <a:t>did you do during last year to improve </a:t>
            </a:r>
            <a:r>
              <a:rPr lang="en-US" sz="2400" dirty="0" smtClean="0"/>
              <a:t>your professional skills?</a:t>
            </a: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12056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Interviewing of Communications Fellows (4)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7848600" cy="42211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Scoring of </a:t>
            </a:r>
            <a:r>
              <a:rPr lang="en-US" dirty="0" smtClean="0"/>
              <a:t>tests/question </a:t>
            </a:r>
            <a:r>
              <a:rPr lang="en-US" dirty="0"/>
              <a:t>areas (100 points):</a:t>
            </a:r>
          </a:p>
          <a:p>
            <a:endParaRPr lang="en-US" dirty="0"/>
          </a:p>
          <a:p>
            <a:r>
              <a:rPr lang="en-US" dirty="0" smtClean="0"/>
              <a:t>Press release test</a:t>
            </a:r>
            <a:r>
              <a:rPr lang="en-US" dirty="0"/>
              <a:t>: </a:t>
            </a:r>
            <a:r>
              <a:rPr lang="en-US" dirty="0" smtClean="0"/>
              <a:t>20 points</a:t>
            </a:r>
          </a:p>
          <a:p>
            <a:r>
              <a:rPr lang="en-US" dirty="0" smtClean="0"/>
              <a:t>Web search test: 20 points</a:t>
            </a:r>
          </a:p>
          <a:p>
            <a:r>
              <a:rPr lang="en-US" dirty="0" smtClean="0"/>
              <a:t>QA1 (professional skills): 30 </a:t>
            </a:r>
            <a:r>
              <a:rPr lang="en-US" dirty="0"/>
              <a:t>points</a:t>
            </a:r>
          </a:p>
          <a:p>
            <a:r>
              <a:rPr lang="en-US" dirty="0"/>
              <a:t>QA2 </a:t>
            </a:r>
            <a:r>
              <a:rPr lang="en-US" dirty="0" smtClean="0"/>
              <a:t>(overall experience) : 20 </a:t>
            </a:r>
            <a:r>
              <a:rPr lang="en-US" dirty="0"/>
              <a:t>points</a:t>
            </a:r>
          </a:p>
          <a:p>
            <a:r>
              <a:rPr lang="en-US" dirty="0"/>
              <a:t>QA3 </a:t>
            </a:r>
            <a:r>
              <a:rPr lang="en-US" dirty="0" smtClean="0"/>
              <a:t>(motivation)10 </a:t>
            </a:r>
            <a:r>
              <a:rPr lang="en-US" dirty="0"/>
              <a:t>points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386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Results of interviews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4294967295"/>
          </p:nvPr>
        </p:nvSpPr>
        <p:spPr>
          <a:xfrm>
            <a:off x="457200" y="2209800"/>
            <a:ext cx="8229600" cy="39163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dirty="0" smtClean="0"/>
              <a:t>Significant number of Fellows recruited during the ‘first round’: most of them now working successfully</a:t>
            </a:r>
          </a:p>
          <a:p>
            <a:pPr eaLnBrk="1" hangingPunct="1"/>
            <a:r>
              <a:rPr lang="en-US" dirty="0" smtClean="0"/>
              <a:t>‘Second round’ now underway: based on experience made during the </a:t>
            </a:r>
            <a:r>
              <a:rPr lang="en-US" smtClean="0"/>
              <a:t>first round some </a:t>
            </a:r>
            <a:r>
              <a:rPr lang="en-US" dirty="0" smtClean="0"/>
              <a:t>changes to the testing/interview structure</a:t>
            </a:r>
          </a:p>
          <a:p>
            <a:pPr eaLnBrk="1" hangingPunct="1"/>
            <a:r>
              <a:rPr lang="en-US" dirty="0" smtClean="0"/>
              <a:t>Fellows appointed have received an intensive induction training course at the beginning of their work with A4U</a:t>
            </a:r>
          </a:p>
        </p:txBody>
      </p:sp>
    </p:spTree>
    <p:extLst>
      <p:ext uri="{BB962C8B-B14F-4D97-AF65-F5344CB8AC3E}">
        <p14:creationId xmlns:p14="http://schemas.microsoft.com/office/powerpoint/2010/main" val="2365106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8880" cy="114444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800" dirty="0" smtClean="0"/>
              <a:t>Questions?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4294967295"/>
          </p:nvPr>
        </p:nvSpPr>
        <p:spPr>
          <a:xfrm>
            <a:off x="457200" y="2209800"/>
            <a:ext cx="7620000" cy="3916363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395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515257" y="76200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What is the A4U Project?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>
          <a:xfrm>
            <a:off x="533400" y="2133600"/>
            <a:ext cx="8229600" cy="38401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dirty="0" smtClean="0"/>
              <a:t>An EU funded project, running for three years from January 2016 to December 2018</a:t>
            </a:r>
          </a:p>
          <a:p>
            <a:pPr eaLnBrk="1" hangingPunct="1"/>
            <a:r>
              <a:rPr lang="en-US" dirty="0" smtClean="0"/>
              <a:t>Providing support to the Government of Ukraine in implementing AA/DCFTA</a:t>
            </a:r>
          </a:p>
          <a:p>
            <a:pPr eaLnBrk="1" hangingPunct="1"/>
            <a:r>
              <a:rPr lang="en-US" dirty="0" smtClean="0"/>
              <a:t>Several activity areas including legal approximation, legal translation, policy &amp; planning, communications, training</a:t>
            </a:r>
          </a:p>
          <a:p>
            <a:pPr eaLnBrk="1" hangingPunct="1"/>
            <a:r>
              <a:rPr lang="en-US" dirty="0" smtClean="0"/>
              <a:t>A key project area is the </a:t>
            </a:r>
            <a:r>
              <a:rPr lang="en-US" u="sng" dirty="0" smtClean="0"/>
              <a:t>recruitment of Fellows to the project team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0274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8880" cy="114444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an A4U Fellow?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209800"/>
            <a:ext cx="7696200" cy="4267200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Ukrainian Citizen engaged by the project to participate in our activities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Different levels: Junior, Associate, Senior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Different working areas: Sectorial Policy, Legal Approximation, Translation, Communications, Training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Some located in the Project Office, others in GOEEI/OVPM and line Ministries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Have so far recruited about 90 Fellows, likely to increase to approximately 150-160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45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76056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Fellows recruitment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7772400" cy="4495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For the recruitment of candidates to each group of Fellows we have developed and implemented a different selection method:  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Application of tests and structured interviews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 open and transparent process, based on international standards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Each selection method designed to evaluate the competencies required of candidates in different working groups to perform the work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744409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09600" y="83676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The recruitment process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7371" y="1981200"/>
            <a:ext cx="77724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Advertisements posted on the A4U web site and other sites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Candidates apply on line, submitting their CV in EU format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CVs reviewed against eligibility criteria: candidates who meet criteria proceed to testing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Tests conducted and scored to evaluate specific competencies related to the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57200" y="83676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The recruitment process (2)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7620000" cy="4144963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Candidates who pass the test proceed to interview</a:t>
            </a:r>
          </a:p>
          <a:p>
            <a:pPr eaLnBrk="1" hangingPunct="1"/>
            <a:r>
              <a:rPr lang="en-US" dirty="0" smtClean="0"/>
              <a:t>Interviews: 3 voting members plus observers</a:t>
            </a:r>
          </a:p>
          <a:p>
            <a:pPr eaLnBrk="1" hangingPunct="1"/>
            <a:r>
              <a:rPr lang="en-US" dirty="0" smtClean="0"/>
              <a:t>Interviews conducted in English</a:t>
            </a:r>
          </a:p>
          <a:p>
            <a:pPr eaLnBrk="1" hangingPunct="1"/>
            <a:r>
              <a:rPr lang="en-US" dirty="0" smtClean="0"/>
              <a:t>Structured interviews with pre-determined questions to evaluate specific competencies</a:t>
            </a:r>
          </a:p>
          <a:p>
            <a:pPr eaLnBrk="1" hangingPunct="1"/>
            <a:r>
              <a:rPr lang="en-US" dirty="0" smtClean="0"/>
              <a:t>Voting members or observers ask further ‘probing’ questions according to responses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7626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98916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The recruitment process (3)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>
          <a:xfrm>
            <a:off x="457200" y="2133600"/>
            <a:ext cx="7620000" cy="3992563"/>
          </a:xfrm>
          <a:prstGeom prst="rect">
            <a:avLst/>
          </a:prstGeom>
        </p:spPr>
        <p:txBody>
          <a:bodyPr/>
          <a:lstStyle/>
          <a:p>
            <a:pPr algn="just"/>
            <a:endParaRPr lang="en-US" dirty="0"/>
          </a:p>
          <a:p>
            <a:pPr algn="just"/>
            <a:r>
              <a:rPr lang="en-US" dirty="0" smtClean="0"/>
              <a:t>Voting members score each performance using a tailored scoring methodology</a:t>
            </a:r>
          </a:p>
          <a:p>
            <a:pPr algn="just"/>
            <a:r>
              <a:rPr lang="en-US" dirty="0" smtClean="0"/>
              <a:t>Selected candidates are offered Fellowship posts within the A4U Project</a:t>
            </a:r>
          </a:p>
          <a:p>
            <a:pPr algn="just"/>
            <a:r>
              <a:rPr lang="en-US" dirty="0" smtClean="0"/>
              <a:t>Terms of reference and work plans are prepared for each successful candidate and contracts are signed</a:t>
            </a:r>
          </a:p>
        </p:txBody>
      </p:sp>
    </p:spTree>
    <p:extLst>
      <p:ext uri="{BB962C8B-B14F-4D97-AF65-F5344CB8AC3E}">
        <p14:creationId xmlns:p14="http://schemas.microsoft.com/office/powerpoint/2010/main" val="325603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920" y="83820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Testing of competencies – Translation Fellows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>
          <a:xfrm>
            <a:off x="457200" y="2209800"/>
            <a:ext cx="8229600" cy="39163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Legal translation test: English to Ukrainian, Ukrainian to English, checking of a translation</a:t>
            </a:r>
          </a:p>
          <a:p>
            <a:pPr eaLnBrk="1" hangingPunct="1"/>
            <a:r>
              <a:rPr lang="en-US" dirty="0" smtClean="0"/>
              <a:t>Test conducted on-line</a:t>
            </a:r>
          </a:p>
          <a:p>
            <a:pPr eaLnBrk="1" hangingPunct="1"/>
            <a:r>
              <a:rPr lang="en-US" dirty="0" smtClean="0"/>
              <a:t>Candidates who pass the test proceed to a separate interview</a:t>
            </a:r>
          </a:p>
          <a:p>
            <a:pPr eaLnBrk="1" hangingPunct="1"/>
            <a:r>
              <a:rPr lang="en-US" dirty="0" smtClean="0"/>
              <a:t>The interview: short (15-20 minutes) main aim to assess verbal English, motivation and personality</a:t>
            </a:r>
          </a:p>
          <a:p>
            <a:pPr eaLnBrk="1" hangingPunct="1"/>
            <a:r>
              <a:rPr lang="en-US" dirty="0" smtClean="0"/>
              <a:t>The test comprises 60% of the overall score 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3862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7200" y="760560"/>
            <a:ext cx="8228880" cy="114444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Testing of competencies – Legal Approximation and Sectorial Policy Fellows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7620000" cy="42211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Eligible candidates sit a test of their technical knowledge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Legal Approximation: test comprises 20 questions with multiple choice answers: </a:t>
            </a:r>
            <a:r>
              <a:rPr lang="en-US" dirty="0" err="1" smtClean="0"/>
              <a:t>a,b,c</a:t>
            </a:r>
            <a:r>
              <a:rPr lang="en-US" dirty="0" smtClean="0"/>
              <a:t> or d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Three areas: knowledge of Ukrainian law, knowledge of EU law, knowledge of EU structures and institutions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58944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A4U Presentation template</Template>
  <TotalTime>7445</TotalTime>
  <Words>961</Words>
  <Application>Microsoft Office PowerPoint</Application>
  <PresentationFormat>On-screen Show (4:3)</PresentationFormat>
  <Paragraphs>102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2_Тема Office</vt:lpstr>
      <vt:lpstr>Тема Office</vt:lpstr>
      <vt:lpstr>1_Тема Office</vt:lpstr>
      <vt:lpstr>Association4U Project: Competency-based interviewing of new recruits</vt:lpstr>
      <vt:lpstr>What is the A4U Project?</vt:lpstr>
      <vt:lpstr>What is an A4U Fellow?</vt:lpstr>
      <vt:lpstr>Fellows recruitment</vt:lpstr>
      <vt:lpstr>The recruitment process (1)</vt:lpstr>
      <vt:lpstr>The recruitment process (2)</vt:lpstr>
      <vt:lpstr>The recruitment process (3)</vt:lpstr>
      <vt:lpstr>Testing of competencies – Translation Fellows</vt:lpstr>
      <vt:lpstr>Testing of competencies – Legal Approximation and Sectorial Policy Fellows</vt:lpstr>
      <vt:lpstr>Interviewing of Legal Approximation Fellows (1)</vt:lpstr>
      <vt:lpstr>Interviewing of Legal Approximation Fellows (2)</vt:lpstr>
      <vt:lpstr>Interviewing of Communications Fellows (1)</vt:lpstr>
      <vt:lpstr>Interviewing of Communications Fellows (2)</vt:lpstr>
      <vt:lpstr>Interviewing of Communications Fellows (3)</vt:lpstr>
      <vt:lpstr>Interviewing of Communications Fellows (4)</vt:lpstr>
      <vt:lpstr>Results of interviews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Needs Analysis and Training Planning</dc:title>
  <dc:creator>Pinder</dc:creator>
  <cp:lastModifiedBy>Mark Pinder</cp:lastModifiedBy>
  <cp:revision>81</cp:revision>
  <dcterms:created xsi:type="dcterms:W3CDTF">2010-01-24T10:23:25Z</dcterms:created>
  <dcterms:modified xsi:type="dcterms:W3CDTF">2016-12-10T15:28:23Z</dcterms:modified>
</cp:coreProperties>
</file>