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60" r:id="rId4"/>
    <p:sldId id="261" r:id="rId5"/>
    <p:sldId id="263" r:id="rId6"/>
    <p:sldId id="265" r:id="rId7"/>
    <p:sldId id="272" r:id="rId8"/>
    <p:sldId id="273" r:id="rId9"/>
    <p:sldId id="275" r:id="rId10"/>
    <p:sldId id="283" r:id="rId11"/>
    <p:sldId id="276" r:id="rId12"/>
    <p:sldId id="277" r:id="rId13"/>
    <p:sldId id="284" r:id="rId14"/>
    <p:sldId id="271" r:id="rId15"/>
    <p:sldId id="281" r:id="rId16"/>
    <p:sldId id="282" r:id="rId17"/>
    <p:sldId id="258" r:id="rId18"/>
    <p:sldId id="264" r:id="rId19"/>
    <p:sldId id="268" r:id="rId20"/>
    <p:sldId id="280" r:id="rId21"/>
    <p:sldId id="270" r:id="rId22"/>
    <p:sldId id="285" r:id="rId23"/>
    <p:sldId id="278" r:id="rId24"/>
    <p:sldId id="279" r:id="rId25"/>
    <p:sldId id="286" r:id="rId26"/>
    <p:sldId id="287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C9308-650C-4CF5-B3F3-DDE745356B76}" type="datetimeFigureOut">
              <a:rPr lang="ru-RU" smtClean="0"/>
              <a:pPr/>
              <a:t>02.01.2002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958A1-E948-496F-8B1D-F156789340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C9308-650C-4CF5-B3F3-DDE745356B76}" type="datetimeFigureOut">
              <a:rPr lang="ru-RU" smtClean="0"/>
              <a:pPr/>
              <a:t>02.01.2002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958A1-E948-496F-8B1D-F156789340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C9308-650C-4CF5-B3F3-DDE745356B76}" type="datetimeFigureOut">
              <a:rPr lang="ru-RU" smtClean="0"/>
              <a:pPr/>
              <a:t>02.01.2002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958A1-E948-496F-8B1D-F156789340F3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C9308-650C-4CF5-B3F3-DDE745356B76}" type="datetimeFigureOut">
              <a:rPr lang="ru-RU" smtClean="0"/>
              <a:pPr/>
              <a:t>02.01.2002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958A1-E948-496F-8B1D-F156789340F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C9308-650C-4CF5-B3F3-DDE745356B76}" type="datetimeFigureOut">
              <a:rPr lang="ru-RU" smtClean="0"/>
              <a:pPr/>
              <a:t>02.01.2002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958A1-E948-496F-8B1D-F156789340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C9308-650C-4CF5-B3F3-DDE745356B76}" type="datetimeFigureOut">
              <a:rPr lang="ru-RU" smtClean="0"/>
              <a:pPr/>
              <a:t>02.01.2002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958A1-E948-496F-8B1D-F156789340F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C9308-650C-4CF5-B3F3-DDE745356B76}" type="datetimeFigureOut">
              <a:rPr lang="ru-RU" smtClean="0"/>
              <a:pPr/>
              <a:t>02.01.2002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958A1-E948-496F-8B1D-F156789340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C9308-650C-4CF5-B3F3-DDE745356B76}" type="datetimeFigureOut">
              <a:rPr lang="ru-RU" smtClean="0"/>
              <a:pPr/>
              <a:t>02.01.2002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958A1-E948-496F-8B1D-F156789340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C9308-650C-4CF5-B3F3-DDE745356B76}" type="datetimeFigureOut">
              <a:rPr lang="ru-RU" smtClean="0"/>
              <a:pPr/>
              <a:t>02.01.2002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958A1-E948-496F-8B1D-F156789340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C9308-650C-4CF5-B3F3-DDE745356B76}" type="datetimeFigureOut">
              <a:rPr lang="ru-RU" smtClean="0"/>
              <a:pPr/>
              <a:t>02.01.2002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958A1-E948-496F-8B1D-F156789340F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C9308-650C-4CF5-B3F3-DDE745356B76}" type="datetimeFigureOut">
              <a:rPr lang="ru-RU" smtClean="0"/>
              <a:pPr/>
              <a:t>02.01.2002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958A1-E948-496F-8B1D-F156789340F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53BC9308-650C-4CF5-B3F3-DDE745356B76}" type="datetimeFigureOut">
              <a:rPr lang="ru-RU" smtClean="0"/>
              <a:pPr/>
              <a:t>02.01.2002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21F958A1-E948-496F-8B1D-F156789340F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13285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dirty="0" err="1" smtClean="0"/>
              <a:t>Що</a:t>
            </a:r>
            <a:r>
              <a:rPr lang="ru-RU" b="1" dirty="0" smtClean="0"/>
              <a:t> </a:t>
            </a:r>
            <a:r>
              <a:rPr lang="ru-RU" b="1" dirty="0" err="1" smtClean="0"/>
              <a:t>таке</a:t>
            </a:r>
            <a:r>
              <a:rPr lang="ru-RU" b="1" dirty="0" smtClean="0"/>
              <a:t> </a:t>
            </a:r>
            <a:r>
              <a:rPr lang="ru-RU" b="1" dirty="0" err="1" smtClean="0"/>
              <a:t>компетентісний</a:t>
            </a:r>
            <a:r>
              <a:rPr lang="ru-RU" b="1" dirty="0" smtClean="0"/>
              <a:t> </a:t>
            </a:r>
            <a:r>
              <a:rPr lang="ru-RU" b="1" dirty="0" err="1" smtClean="0"/>
              <a:t>підхід</a:t>
            </a:r>
            <a:r>
              <a:rPr lang="ru-RU" b="1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3100" dirty="0" smtClean="0"/>
              <a:t>та </a:t>
            </a:r>
            <a:r>
              <a:rPr lang="ru-RU" sz="3100" dirty="0" err="1" smtClean="0"/>
              <a:t>особливості</a:t>
            </a:r>
            <a:r>
              <a:rPr lang="ru-RU" sz="3100" dirty="0" smtClean="0"/>
              <a:t> </a:t>
            </a:r>
            <a:r>
              <a:rPr lang="ru-RU" sz="3100" dirty="0" err="1" smtClean="0"/>
              <a:t>його</a:t>
            </a:r>
            <a:r>
              <a:rPr lang="ru-RU" sz="3100" dirty="0" smtClean="0"/>
              <a:t> </a:t>
            </a:r>
            <a:r>
              <a:rPr lang="ru-RU" sz="3100" dirty="0" err="1" smtClean="0"/>
              <a:t>запровадження</a:t>
            </a:r>
            <a:r>
              <a:rPr lang="ru-RU" sz="3100" dirty="0" smtClean="0"/>
              <a:t> у</a:t>
            </a:r>
            <a:r>
              <a:rPr lang="uk-UA" sz="3100" dirty="0" smtClean="0"/>
              <a:t> практику державної служби в Україні</a:t>
            </a:r>
            <a:br>
              <a:rPr lang="uk-UA" sz="3100" dirty="0" smtClean="0"/>
            </a:br>
            <a:endParaRPr lang="ru-RU" sz="31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“Organizing and Conducting Competency–Oriented Interviews (Structured Interview, STAR, and PARLA) and Estimation of Personnel by “Assessment Center” and “360–Degrees Assessment” </a:t>
            </a:r>
            <a:endParaRPr lang="uk-UA" dirty="0" smtClean="0"/>
          </a:p>
          <a:p>
            <a:r>
              <a:rPr lang="en-US" dirty="0" smtClean="0"/>
              <a:t>14 December, 2016 in Kyiv, Ukraine.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677444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 </a:t>
            </a:r>
            <a:r>
              <a:rPr lang="ru-RU" dirty="0" err="1"/>
              <a:t>обґрунтоване</a:t>
            </a:r>
            <a:r>
              <a:rPr lang="ru-RU" dirty="0"/>
              <a:t> (</a:t>
            </a:r>
            <a:r>
              <a:rPr lang="ru-RU" dirty="0" err="1"/>
              <a:t>прозоре</a:t>
            </a:r>
            <a:r>
              <a:rPr lang="ru-RU" dirty="0"/>
              <a:t>) </a:t>
            </a:r>
            <a:r>
              <a:rPr lang="ru-RU" dirty="0" err="1"/>
              <a:t>оцінювання</a:t>
            </a:r>
            <a:r>
              <a:rPr lang="ru-RU" dirty="0"/>
              <a:t>: </a:t>
            </a:r>
            <a:r>
              <a:rPr lang="ru-RU" dirty="0" err="1" smtClean="0"/>
              <a:t>належне</a:t>
            </a:r>
            <a:r>
              <a:rPr lang="ru-RU" dirty="0" smtClean="0"/>
              <a:t> </a:t>
            </a:r>
            <a:r>
              <a:rPr lang="ru-RU" dirty="0" err="1" smtClean="0"/>
              <a:t>оцінювання</a:t>
            </a:r>
            <a:r>
              <a:rPr lang="ru-RU" dirty="0" smtClean="0"/>
              <a:t> </a:t>
            </a:r>
            <a:r>
              <a:rPr lang="ru-RU" dirty="0" err="1"/>
              <a:t>визначених</a:t>
            </a:r>
            <a:r>
              <a:rPr lang="ru-RU" dirty="0"/>
              <a:t> характеристик, а не </a:t>
            </a:r>
            <a:r>
              <a:rPr lang="ru-RU" dirty="0" err="1" smtClean="0"/>
              <a:t>зовнішніх</a:t>
            </a:r>
            <a:r>
              <a:rPr lang="ru-RU" dirty="0" smtClean="0"/>
              <a:t> </a:t>
            </a:r>
            <a:r>
              <a:rPr lang="ru-RU" dirty="0" err="1" smtClean="0"/>
              <a:t>факторів</a:t>
            </a:r>
            <a:r>
              <a:rPr lang="ru-RU" dirty="0"/>
              <a:t>; </a:t>
            </a:r>
            <a:endParaRPr lang="ru-RU" dirty="0" smtClean="0"/>
          </a:p>
          <a:p>
            <a:r>
              <a:rPr lang="ru-RU" dirty="0" err="1" smtClean="0"/>
              <a:t>достовірне</a:t>
            </a:r>
            <a:r>
              <a:rPr lang="ru-RU" dirty="0" smtClean="0"/>
              <a:t> </a:t>
            </a:r>
            <a:r>
              <a:rPr lang="ru-RU" dirty="0" err="1"/>
              <a:t>оцінювання</a:t>
            </a:r>
            <a:r>
              <a:rPr lang="ru-RU" dirty="0"/>
              <a:t>: </a:t>
            </a:r>
            <a:r>
              <a:rPr lang="ru-RU" dirty="0" err="1"/>
              <a:t>послідовне</a:t>
            </a:r>
            <a:r>
              <a:rPr lang="ru-RU" dirty="0"/>
              <a:t> </a:t>
            </a:r>
            <a:r>
              <a:rPr lang="ru-RU" dirty="0" err="1"/>
              <a:t>оцінювання</a:t>
            </a:r>
            <a:r>
              <a:rPr lang="ru-RU" dirty="0"/>
              <a:t> </a:t>
            </a:r>
            <a:r>
              <a:rPr lang="ru-RU" dirty="0" err="1"/>
              <a:t>всіх</a:t>
            </a:r>
            <a:r>
              <a:rPr lang="ru-RU" dirty="0"/>
              <a:t/>
            </a:r>
            <a:br>
              <a:rPr lang="ru-RU" dirty="0"/>
            </a:br>
            <a:r>
              <a:rPr lang="ru-RU" dirty="0" err="1"/>
              <a:t>кандидатів</a:t>
            </a:r>
            <a:r>
              <a:rPr lang="ru-RU" dirty="0"/>
              <a:t>, </a:t>
            </a:r>
            <a:r>
              <a:rPr lang="ru-RU" dirty="0" smtClean="0"/>
              <a:t>та</a:t>
            </a:r>
          </a:p>
          <a:p>
            <a:r>
              <a:rPr lang="ru-RU" dirty="0" err="1" smtClean="0"/>
              <a:t>справедливе</a:t>
            </a:r>
            <a:r>
              <a:rPr lang="ru-RU" dirty="0" smtClean="0"/>
              <a:t> </a:t>
            </a:r>
            <a:r>
              <a:rPr lang="ru-RU" dirty="0" err="1"/>
              <a:t>оцінювання</a:t>
            </a:r>
            <a:r>
              <a:rPr lang="ru-RU" dirty="0"/>
              <a:t>: </a:t>
            </a:r>
            <a:r>
              <a:rPr lang="ru-RU" dirty="0" err="1"/>
              <a:t>оцінювання</a:t>
            </a:r>
            <a:r>
              <a:rPr lang="ru-RU" dirty="0"/>
              <a:t>, яке </a:t>
            </a:r>
            <a:r>
              <a:rPr lang="ru-RU" dirty="0" err="1"/>
              <a:t>надасть</a:t>
            </a:r>
            <a:r>
              <a:rPr lang="ru-RU" dirty="0"/>
              <a:t> </a:t>
            </a:r>
            <a:r>
              <a:rPr lang="ru-RU" dirty="0" err="1"/>
              <a:t>всім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кандидатам </a:t>
            </a:r>
            <a:r>
              <a:rPr lang="ru-RU" dirty="0" err="1"/>
              <a:t>рівні</a:t>
            </a:r>
            <a:r>
              <a:rPr lang="ru-RU" dirty="0"/>
              <a:t> </a:t>
            </a:r>
            <a:r>
              <a:rPr lang="ru-RU" dirty="0" err="1"/>
              <a:t>можливості</a:t>
            </a:r>
            <a:r>
              <a:rPr lang="ru-RU" dirty="0"/>
              <a:t> для </a:t>
            </a:r>
            <a:r>
              <a:rPr lang="ru-RU" dirty="0" err="1"/>
              <a:t>демонстрації</a:t>
            </a:r>
            <a:r>
              <a:rPr lang="ru-RU" dirty="0"/>
              <a:t> </a:t>
            </a:r>
            <a:r>
              <a:rPr lang="ru-RU" dirty="0" err="1"/>
              <a:t>власних</a:t>
            </a:r>
            <a:r>
              <a:rPr lang="ru-RU" dirty="0"/>
              <a:t/>
            </a:r>
            <a:br>
              <a:rPr lang="ru-RU" dirty="0"/>
            </a:br>
            <a:r>
              <a:rPr lang="ru-RU" dirty="0" err="1"/>
              <a:t>професійно-кваліфікаційних</a:t>
            </a:r>
            <a:r>
              <a:rPr lang="ru-RU" dirty="0"/>
              <a:t> характеристик.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uk-UA" dirty="0" smtClean="0"/>
              <a:t>Принципи оцінювання (2)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72979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989532" y="1844824"/>
            <a:ext cx="6007979" cy="4281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uk-UA" dirty="0" smtClean="0"/>
              <a:t>Загальні та спеціальні компетенції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436615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b="1" dirty="0" smtClean="0"/>
              <a:t>ДОБРОЧЕСНІСТЬ</a:t>
            </a:r>
            <a:r>
              <a:rPr lang="ru-RU" dirty="0" smtClean="0"/>
              <a:t> (</a:t>
            </a:r>
            <a:r>
              <a:rPr lang="ru-RU" dirty="0" err="1" smtClean="0"/>
              <a:t>відданість</a:t>
            </a:r>
            <a:r>
              <a:rPr lang="ru-RU" dirty="0" smtClean="0"/>
              <a:t>, </a:t>
            </a:r>
            <a:r>
              <a:rPr lang="ru-RU" dirty="0" err="1" smtClean="0"/>
              <a:t>діяльність</a:t>
            </a:r>
            <a:r>
              <a:rPr lang="ru-RU" dirty="0" smtClean="0"/>
              <a:t> в </a:t>
            </a:r>
            <a:r>
              <a:rPr lang="ru-RU" dirty="0" err="1" smtClean="0"/>
              <a:t>інтересах</a:t>
            </a:r>
            <a:r>
              <a:rPr lang="ru-RU" dirty="0" smtClean="0"/>
              <a:t> </a:t>
            </a:r>
            <a:r>
              <a:rPr lang="ru-RU" dirty="0" err="1" smtClean="0"/>
              <a:t>суспільства</a:t>
            </a:r>
            <a:r>
              <a:rPr lang="ru-RU" dirty="0" smtClean="0"/>
              <a:t>, </a:t>
            </a:r>
            <a:r>
              <a:rPr lang="ru-RU" dirty="0" err="1" smtClean="0"/>
              <a:t>незалежно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політичних</a:t>
            </a:r>
            <a:r>
              <a:rPr lang="ru-RU" dirty="0" smtClean="0"/>
              <a:t> </a:t>
            </a:r>
            <a:r>
              <a:rPr lang="ru-RU" dirty="0" err="1" smtClean="0"/>
              <a:t>переконань</a:t>
            </a:r>
            <a:r>
              <a:rPr lang="ru-RU" dirty="0" smtClean="0"/>
              <a:t>; </a:t>
            </a:r>
            <a:r>
              <a:rPr lang="ru-RU" dirty="0" err="1" smtClean="0"/>
              <a:t>етика</a:t>
            </a:r>
            <a:r>
              <a:rPr lang="ru-RU" dirty="0" smtClean="0"/>
              <a:t> </a:t>
            </a:r>
            <a:r>
              <a:rPr lang="ru-RU" dirty="0" err="1" smtClean="0"/>
              <a:t>поведінки</a:t>
            </a:r>
            <a:r>
              <a:rPr lang="ru-RU" dirty="0" smtClean="0"/>
              <a:t>, </a:t>
            </a:r>
            <a:r>
              <a:rPr lang="ru-RU" dirty="0" err="1" smtClean="0"/>
              <a:t>недопущення</a:t>
            </a:r>
            <a:r>
              <a:rPr lang="ru-RU" dirty="0" smtClean="0"/>
              <a:t> </a:t>
            </a:r>
            <a:r>
              <a:rPr lang="ru-RU" dirty="0" err="1" smtClean="0"/>
              <a:t>конфлікту</a:t>
            </a:r>
            <a:r>
              <a:rPr lang="ru-RU" dirty="0" smtClean="0"/>
              <a:t> </a:t>
            </a:r>
            <a:r>
              <a:rPr lang="ru-RU" dirty="0" err="1" smtClean="0"/>
              <a:t>інтересів</a:t>
            </a:r>
            <a:r>
              <a:rPr lang="ru-RU" dirty="0" smtClean="0"/>
              <a:t>)</a:t>
            </a:r>
          </a:p>
          <a:p>
            <a:r>
              <a:rPr lang="ru-RU" b="1" dirty="0" smtClean="0"/>
              <a:t>ВІДПОВІДАЛЬНІСТЬ</a:t>
            </a:r>
            <a:r>
              <a:rPr lang="ru-RU" dirty="0" smtClean="0"/>
              <a:t> (</a:t>
            </a:r>
            <a:r>
              <a:rPr lang="ru-RU" dirty="0" err="1" smtClean="0"/>
              <a:t>виконання</a:t>
            </a:r>
            <a:r>
              <a:rPr lang="ru-RU" dirty="0" smtClean="0"/>
              <a:t> </a:t>
            </a:r>
            <a:r>
              <a:rPr lang="ru-RU" dirty="0" err="1" smtClean="0"/>
              <a:t>зобов’язань</a:t>
            </a:r>
            <a:r>
              <a:rPr lang="ru-RU" dirty="0" smtClean="0"/>
              <a:t>, </a:t>
            </a:r>
            <a:r>
              <a:rPr lang="ru-RU" dirty="0" err="1" smtClean="0"/>
              <a:t>досягнення</a:t>
            </a:r>
            <a:r>
              <a:rPr lang="ru-RU" dirty="0" smtClean="0"/>
              <a:t> </a:t>
            </a:r>
            <a:r>
              <a:rPr lang="ru-RU" dirty="0" err="1" smtClean="0"/>
              <a:t>якісних</a:t>
            </a:r>
            <a:r>
              <a:rPr lang="ru-RU" dirty="0" smtClean="0"/>
              <a:t> </a:t>
            </a:r>
            <a:r>
              <a:rPr lang="ru-RU" dirty="0" err="1" smtClean="0"/>
              <a:t>результатів</a:t>
            </a:r>
            <a:r>
              <a:rPr lang="ru-RU" dirty="0" smtClean="0"/>
              <a:t>, </a:t>
            </a:r>
            <a:r>
              <a:rPr lang="ru-RU" dirty="0" err="1" smtClean="0"/>
              <a:t>ефективне</a:t>
            </a:r>
            <a:r>
              <a:rPr lang="ru-RU" dirty="0" smtClean="0"/>
              <a:t> </a:t>
            </a:r>
            <a:r>
              <a:rPr lang="ru-RU" dirty="0" err="1" smtClean="0"/>
              <a:t>управління</a:t>
            </a:r>
            <a:r>
              <a:rPr lang="ru-RU" dirty="0" smtClean="0"/>
              <a:t> ресурсами)</a:t>
            </a:r>
          </a:p>
          <a:p>
            <a:r>
              <a:rPr lang="ru-RU" b="1" dirty="0" smtClean="0"/>
              <a:t>САМООРГАНІЗАЦІЯ</a:t>
            </a:r>
            <a:r>
              <a:rPr lang="ru-RU" dirty="0" smtClean="0"/>
              <a:t> (</a:t>
            </a:r>
            <a:r>
              <a:rPr lang="ru-RU" dirty="0" err="1" smtClean="0"/>
              <a:t>управління</a:t>
            </a:r>
            <a:r>
              <a:rPr lang="ru-RU" dirty="0" smtClean="0"/>
              <a:t> часом, </a:t>
            </a:r>
            <a:r>
              <a:rPr lang="ru-RU" dirty="0" err="1" smtClean="0"/>
              <a:t>планування</a:t>
            </a:r>
            <a:r>
              <a:rPr lang="ru-RU" dirty="0" smtClean="0"/>
              <a:t>, </a:t>
            </a:r>
            <a:r>
              <a:rPr lang="ru-RU" dirty="0" err="1" smtClean="0"/>
              <a:t>трудова</a:t>
            </a:r>
            <a:r>
              <a:rPr lang="ru-RU" dirty="0" smtClean="0"/>
              <a:t> і </a:t>
            </a:r>
            <a:r>
              <a:rPr lang="ru-RU" dirty="0" err="1" smtClean="0"/>
              <a:t>виконавська</a:t>
            </a:r>
            <a:r>
              <a:rPr lang="ru-RU" dirty="0" smtClean="0"/>
              <a:t> </a:t>
            </a:r>
            <a:r>
              <a:rPr lang="ru-RU" dirty="0" err="1" smtClean="0"/>
              <a:t>дисципліна</a:t>
            </a:r>
            <a:r>
              <a:rPr lang="ru-RU" dirty="0" smtClean="0"/>
              <a:t>)</a:t>
            </a:r>
          </a:p>
          <a:p>
            <a:r>
              <a:rPr lang="ru-RU" b="1" dirty="0" smtClean="0"/>
              <a:t>ГНУЧКІСТЬ</a:t>
            </a:r>
            <a:r>
              <a:rPr lang="ru-RU" dirty="0" smtClean="0"/>
              <a:t> (</a:t>
            </a:r>
            <a:r>
              <a:rPr lang="ru-RU" dirty="0" err="1" smtClean="0"/>
              <a:t>стресостійкість</a:t>
            </a:r>
            <a:r>
              <a:rPr lang="ru-RU" dirty="0" smtClean="0"/>
              <a:t>, </a:t>
            </a:r>
            <a:r>
              <a:rPr lang="ru-RU" dirty="0" err="1" smtClean="0"/>
              <a:t>адаптація</a:t>
            </a:r>
            <a:r>
              <a:rPr lang="ru-RU" dirty="0" smtClean="0"/>
              <a:t> до </a:t>
            </a:r>
            <a:r>
              <a:rPr lang="ru-RU" dirty="0" err="1" smtClean="0"/>
              <a:t>ситуації</a:t>
            </a:r>
            <a:r>
              <a:rPr lang="ru-RU" dirty="0" smtClean="0"/>
              <a:t>/потреб, </a:t>
            </a:r>
            <a:r>
              <a:rPr lang="ru-RU" dirty="0" err="1" smtClean="0"/>
              <a:t>відкритість</a:t>
            </a:r>
            <a:r>
              <a:rPr lang="ru-RU" dirty="0" smtClean="0"/>
              <a:t> до </a:t>
            </a:r>
            <a:r>
              <a:rPr lang="ru-RU" dirty="0" err="1" smtClean="0"/>
              <a:t>навчання</a:t>
            </a:r>
            <a:r>
              <a:rPr lang="ru-RU" dirty="0" smtClean="0"/>
              <a:t> на </a:t>
            </a:r>
            <a:r>
              <a:rPr lang="ru-RU" dirty="0" err="1" smtClean="0"/>
              <a:t>основі</a:t>
            </a:r>
            <a:r>
              <a:rPr lang="ru-RU" dirty="0" smtClean="0"/>
              <a:t> </a:t>
            </a:r>
            <a:r>
              <a:rPr lang="ru-RU" dirty="0" err="1" smtClean="0"/>
              <a:t>власного</a:t>
            </a:r>
            <a:r>
              <a:rPr lang="ru-RU" dirty="0" smtClean="0"/>
              <a:t> та </a:t>
            </a:r>
            <a:r>
              <a:rPr lang="ru-RU" dirty="0" err="1" smtClean="0"/>
              <a:t>досвіду</a:t>
            </a:r>
            <a:r>
              <a:rPr lang="ru-RU" dirty="0" smtClean="0"/>
              <a:t> </a:t>
            </a:r>
            <a:r>
              <a:rPr lang="ru-RU" dirty="0" err="1" smtClean="0"/>
              <a:t>інших</a:t>
            </a:r>
            <a:r>
              <a:rPr lang="ru-RU" dirty="0" smtClean="0"/>
              <a:t>, </a:t>
            </a:r>
            <a:r>
              <a:rPr lang="ru-RU" dirty="0" err="1" smtClean="0"/>
              <a:t>прагнення</a:t>
            </a:r>
            <a:r>
              <a:rPr lang="ru-RU" dirty="0" smtClean="0"/>
              <a:t> </a:t>
            </a:r>
            <a:r>
              <a:rPr lang="ru-RU" dirty="0" err="1" smtClean="0"/>
              <a:t>вдосконалювати</a:t>
            </a:r>
            <a:r>
              <a:rPr lang="ru-RU" dirty="0" smtClean="0"/>
              <a:t> свою </a:t>
            </a:r>
            <a:r>
              <a:rPr lang="ru-RU" dirty="0" err="1" smtClean="0"/>
              <a:t>діяльність</a:t>
            </a:r>
            <a:r>
              <a:rPr lang="ru-RU" dirty="0" smtClean="0"/>
              <a:t>)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uk-UA" sz="4000" dirty="0" smtClean="0"/>
              <a:t>Загальні компетенції держслужбовців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xmlns="" val="19670138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dirty="0" smtClean="0"/>
              <a:t>АНАЛІТИЧНЕ МИСЛЕННЯ </a:t>
            </a:r>
            <a:r>
              <a:rPr lang="ru-RU" dirty="0" smtClean="0"/>
              <a:t>(</a:t>
            </a:r>
            <a:r>
              <a:rPr lang="ru-RU" dirty="0" err="1" smtClean="0"/>
              <a:t>узагальнення</a:t>
            </a:r>
            <a:r>
              <a:rPr lang="ru-RU" dirty="0" smtClean="0"/>
              <a:t> </a:t>
            </a:r>
            <a:r>
              <a:rPr lang="ru-RU" dirty="0" err="1" smtClean="0"/>
              <a:t>інформації</a:t>
            </a:r>
            <a:r>
              <a:rPr lang="ru-RU" dirty="0" smtClean="0"/>
              <a:t>, </a:t>
            </a:r>
            <a:r>
              <a:rPr lang="ru-RU" dirty="0" err="1" smtClean="0"/>
              <a:t>визначення</a:t>
            </a:r>
            <a:r>
              <a:rPr lang="ru-RU" dirty="0" smtClean="0"/>
              <a:t> причинно-</a:t>
            </a:r>
            <a:r>
              <a:rPr lang="ru-RU" dirty="0" err="1" smtClean="0"/>
              <a:t>наслідкових</a:t>
            </a:r>
            <a:r>
              <a:rPr lang="ru-RU" dirty="0" smtClean="0"/>
              <a:t> </a:t>
            </a:r>
            <a:r>
              <a:rPr lang="ru-RU" dirty="0" err="1" smtClean="0"/>
              <a:t>зв’язків</a:t>
            </a:r>
            <a:r>
              <a:rPr lang="ru-RU" dirty="0" smtClean="0"/>
              <a:t>, </a:t>
            </a:r>
            <a:r>
              <a:rPr lang="ru-RU" dirty="0" err="1" smtClean="0"/>
              <a:t>потенційних</a:t>
            </a:r>
            <a:r>
              <a:rPr lang="ru-RU" dirty="0" smtClean="0"/>
              <a:t> </a:t>
            </a:r>
            <a:r>
              <a:rPr lang="ru-RU" dirty="0" err="1" smtClean="0"/>
              <a:t>ризиків</a:t>
            </a:r>
            <a:r>
              <a:rPr lang="ru-RU" dirty="0" smtClean="0"/>
              <a:t>, </a:t>
            </a:r>
            <a:r>
              <a:rPr lang="ru-RU" dirty="0" err="1" smtClean="0"/>
              <a:t>різних</a:t>
            </a:r>
            <a:r>
              <a:rPr lang="ru-RU" dirty="0" smtClean="0"/>
              <a:t> </a:t>
            </a:r>
            <a:r>
              <a:rPr lang="ru-RU" dirty="0" err="1" smtClean="0"/>
              <a:t>шляхів</a:t>
            </a:r>
            <a:r>
              <a:rPr lang="ru-RU" dirty="0" smtClean="0"/>
              <a:t> </a:t>
            </a:r>
            <a:r>
              <a:rPr lang="ru-RU" dirty="0" err="1" smtClean="0"/>
              <a:t>виконання</a:t>
            </a:r>
            <a:r>
              <a:rPr lang="ru-RU" dirty="0" smtClean="0"/>
              <a:t> </a:t>
            </a:r>
            <a:r>
              <a:rPr lang="ru-RU" dirty="0" err="1" smtClean="0"/>
              <a:t>завдань</a:t>
            </a:r>
            <a:r>
              <a:rPr lang="ru-RU" dirty="0" smtClean="0"/>
              <a:t> та </a:t>
            </a:r>
            <a:r>
              <a:rPr lang="ru-RU" dirty="0" err="1" smtClean="0"/>
              <a:t>розв’язання</a:t>
            </a:r>
            <a:r>
              <a:rPr lang="ru-RU" dirty="0" smtClean="0"/>
              <a:t> проблем)</a:t>
            </a:r>
          </a:p>
          <a:p>
            <a:r>
              <a:rPr lang="ru-RU" b="1" dirty="0" smtClean="0"/>
              <a:t>КОМАНДНА РОБОТА </a:t>
            </a:r>
            <a:r>
              <a:rPr lang="ru-RU" dirty="0" smtClean="0"/>
              <a:t>(</a:t>
            </a:r>
            <a:r>
              <a:rPr lang="ru-RU" dirty="0" err="1" smtClean="0"/>
              <a:t>злагоджена</a:t>
            </a:r>
            <a:r>
              <a:rPr lang="ru-RU" dirty="0" smtClean="0"/>
              <a:t> </a:t>
            </a:r>
            <a:r>
              <a:rPr lang="ru-RU" dirty="0" err="1" smtClean="0"/>
              <a:t>взаємодія</a:t>
            </a:r>
            <a:r>
              <a:rPr lang="ru-RU" dirty="0" smtClean="0"/>
              <a:t>, </a:t>
            </a:r>
            <a:r>
              <a:rPr lang="ru-RU" dirty="0" err="1" smtClean="0"/>
              <a:t>взаємоповага</a:t>
            </a:r>
            <a:r>
              <a:rPr lang="ru-RU" dirty="0" smtClean="0"/>
              <a:t>, </a:t>
            </a:r>
            <a:r>
              <a:rPr lang="ru-RU" dirty="0" err="1" smtClean="0"/>
              <a:t>взаємна</a:t>
            </a:r>
            <a:r>
              <a:rPr lang="ru-RU" dirty="0" smtClean="0"/>
              <a:t> </a:t>
            </a:r>
            <a:r>
              <a:rPr lang="ru-RU" dirty="0" err="1" smtClean="0"/>
              <a:t>довіра</a:t>
            </a:r>
            <a:r>
              <a:rPr lang="ru-RU" dirty="0" smtClean="0"/>
              <a:t> та </a:t>
            </a:r>
            <a:r>
              <a:rPr lang="ru-RU" dirty="0" err="1" smtClean="0"/>
              <a:t>підтримка</a:t>
            </a:r>
            <a:r>
              <a:rPr lang="ru-RU" dirty="0" smtClean="0"/>
              <a:t>; </a:t>
            </a:r>
            <a:r>
              <a:rPr lang="ru-RU" dirty="0" err="1" smtClean="0"/>
              <a:t>спроможність</a:t>
            </a:r>
            <a:r>
              <a:rPr lang="ru-RU" dirty="0" smtClean="0"/>
              <a:t> </a:t>
            </a:r>
            <a:r>
              <a:rPr lang="ru-RU" dirty="0" err="1" smtClean="0"/>
              <a:t>запобігати</a:t>
            </a:r>
            <a:r>
              <a:rPr lang="ru-RU" dirty="0" smtClean="0"/>
              <a:t> та </a:t>
            </a:r>
            <a:r>
              <a:rPr lang="ru-RU" dirty="0" err="1" smtClean="0"/>
              <a:t>врегульовувати</a:t>
            </a:r>
            <a:r>
              <a:rPr lang="ru-RU" dirty="0" smtClean="0"/>
              <a:t> </a:t>
            </a:r>
            <a:r>
              <a:rPr lang="ru-RU" dirty="0" err="1" smtClean="0"/>
              <a:t>конфліктні</a:t>
            </a:r>
            <a:r>
              <a:rPr lang="ru-RU" dirty="0" smtClean="0"/>
              <a:t> </a:t>
            </a:r>
            <a:r>
              <a:rPr lang="ru-RU" dirty="0" err="1" smtClean="0"/>
              <a:t>ситуації</a:t>
            </a:r>
            <a:r>
              <a:rPr lang="ru-RU" dirty="0" smtClean="0"/>
              <a:t>)</a:t>
            </a:r>
          </a:p>
          <a:p>
            <a:r>
              <a:rPr lang="ru-RU" b="1" dirty="0" smtClean="0"/>
              <a:t>ЕФЕКТИВНА КОМУНІКАЦІЯ </a:t>
            </a:r>
            <a:r>
              <a:rPr lang="ru-RU" dirty="0" smtClean="0"/>
              <a:t>(</a:t>
            </a:r>
            <a:r>
              <a:rPr lang="ru-RU" dirty="0" err="1" smtClean="0"/>
              <a:t>налагодження</a:t>
            </a:r>
            <a:r>
              <a:rPr lang="ru-RU" dirty="0" smtClean="0"/>
              <a:t> </a:t>
            </a:r>
            <a:r>
              <a:rPr lang="ru-RU" dirty="0" err="1" smtClean="0"/>
              <a:t>контактів</a:t>
            </a:r>
            <a:r>
              <a:rPr lang="ru-RU" dirty="0" smtClean="0"/>
              <a:t>, передача </a:t>
            </a:r>
            <a:r>
              <a:rPr lang="ru-RU" dirty="0" err="1" smtClean="0"/>
              <a:t>інформації</a:t>
            </a:r>
            <a:r>
              <a:rPr lang="ru-RU" dirty="0" smtClean="0"/>
              <a:t> </a:t>
            </a:r>
            <a:r>
              <a:rPr lang="ru-RU" dirty="0" err="1" smtClean="0"/>
              <a:t>вчасно</a:t>
            </a:r>
            <a:r>
              <a:rPr lang="ru-RU" dirty="0" smtClean="0"/>
              <a:t>, </a:t>
            </a:r>
            <a:r>
              <a:rPr lang="ru-RU" dirty="0" err="1" smtClean="0"/>
              <a:t>чітко</a:t>
            </a:r>
            <a:r>
              <a:rPr lang="ru-RU" dirty="0" smtClean="0"/>
              <a:t>, </a:t>
            </a:r>
            <a:r>
              <a:rPr lang="ru-RU" dirty="0" err="1" smtClean="0"/>
              <a:t>зрозуміло</a:t>
            </a:r>
            <a:r>
              <a:rPr lang="ru-RU" dirty="0" smtClean="0"/>
              <a:t> – </a:t>
            </a:r>
            <a:r>
              <a:rPr lang="ru-RU" dirty="0" err="1" smtClean="0"/>
              <a:t>усно</a:t>
            </a:r>
            <a:r>
              <a:rPr lang="ru-RU" dirty="0" smtClean="0"/>
              <a:t> та </a:t>
            </a:r>
            <a:r>
              <a:rPr lang="ru-RU" dirty="0" err="1" smtClean="0"/>
              <a:t>письмово</a:t>
            </a:r>
            <a:r>
              <a:rPr lang="ru-RU" dirty="0" smtClean="0"/>
              <a:t>, </a:t>
            </a:r>
            <a:r>
              <a:rPr lang="ru-RU" dirty="0" err="1" smtClean="0"/>
              <a:t>здатність</a:t>
            </a:r>
            <a:r>
              <a:rPr lang="ru-RU" dirty="0" smtClean="0"/>
              <a:t> </a:t>
            </a:r>
            <a:r>
              <a:rPr lang="ru-RU" dirty="0" err="1" smtClean="0"/>
              <a:t>слухати</a:t>
            </a:r>
            <a:r>
              <a:rPr lang="ru-RU" dirty="0" smtClean="0"/>
              <a:t>, </a:t>
            </a:r>
            <a:r>
              <a:rPr lang="ru-RU" dirty="0" err="1" smtClean="0"/>
              <a:t>прагнення</a:t>
            </a:r>
            <a:r>
              <a:rPr lang="ru-RU" dirty="0" smtClean="0"/>
              <a:t> </a:t>
            </a:r>
            <a:r>
              <a:rPr lang="ru-RU" dirty="0" err="1" smtClean="0"/>
              <a:t>зрозуміти</a:t>
            </a:r>
            <a:r>
              <a:rPr lang="ru-RU" dirty="0" smtClean="0"/>
              <a:t> </a:t>
            </a:r>
            <a:r>
              <a:rPr lang="ru-RU" dirty="0" err="1" smtClean="0"/>
              <a:t>інші</a:t>
            </a:r>
            <a:r>
              <a:rPr lang="ru-RU" dirty="0" smtClean="0"/>
              <a:t> точки </a:t>
            </a:r>
            <a:r>
              <a:rPr lang="ru-RU" dirty="0" err="1" smtClean="0"/>
              <a:t>зору</a:t>
            </a:r>
            <a:r>
              <a:rPr lang="ru-RU" dirty="0" smtClean="0"/>
              <a:t>, </a:t>
            </a:r>
            <a:r>
              <a:rPr lang="ru-RU" dirty="0" err="1" smtClean="0"/>
              <a:t>зворотній</a:t>
            </a:r>
            <a:r>
              <a:rPr lang="ru-RU" dirty="0" smtClean="0"/>
              <a:t> </a:t>
            </a:r>
            <a:r>
              <a:rPr lang="ru-RU" dirty="0" err="1" smtClean="0"/>
              <a:t>зв'язок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uk-UA" sz="3600" dirty="0" smtClean="0"/>
              <a:t>Загальні компетенції держслужбовців (2)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xmlns="" val="17561673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Консервативність</a:t>
            </a:r>
            <a:r>
              <a:rPr lang="ru-RU" dirty="0" smtClean="0"/>
              <a:t>, </a:t>
            </a:r>
            <a:r>
              <a:rPr lang="ru-RU" dirty="0" err="1" smtClean="0"/>
              <a:t>притаманна</a:t>
            </a:r>
            <a:r>
              <a:rPr lang="ru-RU" dirty="0" smtClean="0"/>
              <a:t> </a:t>
            </a:r>
            <a:r>
              <a:rPr lang="ru-RU" dirty="0" err="1" smtClean="0"/>
              <a:t>держслужбі</a:t>
            </a:r>
            <a:endParaRPr lang="ru-RU" dirty="0" smtClean="0"/>
          </a:p>
          <a:p>
            <a:r>
              <a:rPr lang="uk-UA" dirty="0" smtClean="0"/>
              <a:t>«</a:t>
            </a:r>
            <a:r>
              <a:rPr lang="uk-UA" dirty="0" err="1" smtClean="0"/>
              <a:t>Необкатанність</a:t>
            </a:r>
            <a:r>
              <a:rPr lang="uk-UA" dirty="0" smtClean="0"/>
              <a:t>» процедур, необхідність роз’яснень і навчань</a:t>
            </a:r>
          </a:p>
          <a:p>
            <a:r>
              <a:rPr lang="uk-UA" dirty="0" smtClean="0"/>
              <a:t>Низький престиж держслужби і фактична неможливість залучення фахівців з інших сфер</a:t>
            </a:r>
          </a:p>
          <a:p>
            <a:r>
              <a:rPr lang="uk-UA" dirty="0" smtClean="0"/>
              <a:t>Низька політична культура</a:t>
            </a:r>
          </a:p>
          <a:p>
            <a:r>
              <a:rPr lang="uk-UA" dirty="0" smtClean="0"/>
              <a:t>ну і звісно… корупція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/>
              <a:t>Як</a:t>
            </a:r>
            <a:r>
              <a:rPr lang="uk-UA" sz="3600" b="1" dirty="0" smtClean="0"/>
              <a:t>і причини зволікання із впровадження </a:t>
            </a:r>
            <a:r>
              <a:rPr lang="uk-UA" sz="3600" b="1" dirty="0" err="1" smtClean="0"/>
              <a:t>компетентісного</a:t>
            </a:r>
            <a:r>
              <a:rPr lang="uk-UA" sz="3600" b="1" dirty="0" smtClean="0"/>
              <a:t> підходу?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xmlns="" val="18007511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898734" y="2674938"/>
            <a:ext cx="7354469" cy="345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/>
              <a:t>Як</a:t>
            </a:r>
            <a:r>
              <a:rPr lang="uk-UA" sz="3600" b="1" dirty="0" smtClean="0"/>
              <a:t>і причини зволікання із впровадження </a:t>
            </a:r>
            <a:r>
              <a:rPr lang="uk-UA" sz="3600" b="1" dirty="0" err="1" smtClean="0"/>
              <a:t>компетентісного</a:t>
            </a:r>
            <a:r>
              <a:rPr lang="uk-UA" sz="3600" b="1" dirty="0" smtClean="0"/>
              <a:t> підходу?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xmlns="" val="6513272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50356" y="2674938"/>
            <a:ext cx="3451225" cy="345122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/>
              <a:t>Як</a:t>
            </a:r>
            <a:r>
              <a:rPr lang="uk-UA" sz="3600" b="1" dirty="0" smtClean="0"/>
              <a:t>і проблеми із впровадженням </a:t>
            </a:r>
            <a:r>
              <a:rPr lang="uk-UA" sz="3600" b="1" dirty="0" err="1" smtClean="0"/>
              <a:t>компетентісного</a:t>
            </a:r>
            <a:r>
              <a:rPr lang="uk-UA" sz="3600" b="1" dirty="0" smtClean="0"/>
              <a:t> підходу?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xmlns="" val="32030817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Освіта (диплом)</a:t>
            </a:r>
          </a:p>
          <a:p>
            <a:r>
              <a:rPr lang="uk-UA" dirty="0" smtClean="0"/>
              <a:t>Досвід роботи (стаж)</a:t>
            </a:r>
          </a:p>
          <a:p>
            <a:r>
              <a:rPr lang="uk-UA" dirty="0" smtClean="0"/>
              <a:t>Знання законодавства</a:t>
            </a:r>
          </a:p>
          <a:p>
            <a:r>
              <a:rPr lang="uk-UA" dirty="0" smtClean="0"/>
              <a:t>Володіння державною мовою</a:t>
            </a:r>
          </a:p>
          <a:p>
            <a:r>
              <a:rPr lang="uk-UA" dirty="0" smtClean="0"/>
              <a:t>Навички володіння комп'ютером</a:t>
            </a:r>
          </a:p>
          <a:p>
            <a:r>
              <a:rPr lang="ru-RU" dirty="0" err="1" smtClean="0"/>
              <a:t>Спеціальні</a:t>
            </a:r>
            <a:r>
              <a:rPr lang="ru-RU" dirty="0" smtClean="0"/>
              <a:t> </a:t>
            </a:r>
            <a:r>
              <a:rPr lang="ru-RU" dirty="0" err="1" smtClean="0"/>
              <a:t>знання</a:t>
            </a:r>
            <a:r>
              <a:rPr lang="ru-RU" dirty="0" smtClean="0"/>
              <a:t>, </a:t>
            </a:r>
            <a:r>
              <a:rPr lang="ru-RU" dirty="0" err="1" smtClean="0"/>
              <a:t>пов'язані</a:t>
            </a:r>
            <a:r>
              <a:rPr lang="ru-RU" dirty="0" smtClean="0"/>
              <a:t> з </a:t>
            </a:r>
            <a:r>
              <a:rPr lang="ru-RU" dirty="0" err="1" smtClean="0"/>
              <a:t>функціями</a:t>
            </a:r>
            <a:r>
              <a:rPr lang="ru-RU" dirty="0" smtClean="0"/>
              <a:t> на </a:t>
            </a:r>
            <a:r>
              <a:rPr lang="ru-RU" dirty="0" err="1" smtClean="0"/>
              <a:t>посаді</a:t>
            </a:r>
            <a:endParaRPr lang="ru-RU" dirty="0" smtClean="0"/>
          </a:p>
          <a:p>
            <a:r>
              <a:rPr lang="uk-UA" dirty="0" smtClean="0"/>
              <a:t>…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оцінюється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час добору</a:t>
            </a:r>
            <a:br>
              <a:rPr lang="ru-RU" dirty="0" smtClean="0"/>
            </a:br>
            <a:r>
              <a:rPr lang="ru-RU" dirty="0" smtClean="0"/>
              <a:t> на </a:t>
            </a:r>
            <a:r>
              <a:rPr lang="ru-RU" dirty="0" err="1" smtClean="0"/>
              <a:t>державну</a:t>
            </a:r>
            <a:r>
              <a:rPr lang="ru-RU" dirty="0" smtClean="0"/>
              <a:t> службу? </a:t>
            </a:r>
            <a:r>
              <a:rPr lang="uk-UA" dirty="0" smtClean="0"/>
              <a:t/>
            </a:r>
            <a:br>
              <a:rPr lang="uk-UA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648469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Відповідність загальним вимогам (стаж роботи, досвід роботи, знання мов – встановлюється Законом)</a:t>
            </a:r>
          </a:p>
          <a:p>
            <a:r>
              <a:rPr lang="uk-UA" dirty="0" smtClean="0"/>
              <a:t>Відповідність спеціальним вимогам (знання і вміння, встановлюються центральним органом виконавчої влади)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оцінюється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час добору</a:t>
            </a:r>
            <a:br>
              <a:rPr lang="ru-RU" dirty="0" smtClean="0"/>
            </a:br>
            <a:r>
              <a:rPr lang="ru-RU" dirty="0" smtClean="0"/>
              <a:t> на </a:t>
            </a:r>
            <a:r>
              <a:rPr lang="ru-RU" dirty="0" err="1" smtClean="0"/>
              <a:t>державну</a:t>
            </a:r>
            <a:r>
              <a:rPr lang="ru-RU" dirty="0" smtClean="0"/>
              <a:t> службу? (У)</a:t>
            </a:r>
            <a:r>
              <a:rPr lang="uk-UA" dirty="0" smtClean="0"/>
              <a:t/>
            </a:r>
            <a:br>
              <a:rPr lang="uk-UA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762083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154538" y="2674938"/>
            <a:ext cx="2842861" cy="345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Конкурс на посаду </a:t>
            </a:r>
            <a:r>
              <a:rPr lang="ru-RU" dirty="0" err="1" smtClean="0"/>
              <a:t>держсекретаря</a:t>
            </a:r>
            <a:r>
              <a:rPr lang="ru-RU" dirty="0" smtClean="0"/>
              <a:t> </a:t>
            </a:r>
            <a:r>
              <a:rPr lang="ru-RU" sz="3600" dirty="0" smtClean="0"/>
              <a:t>(У)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xmlns="" val="37772001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429709" y="2674938"/>
            <a:ext cx="4292520" cy="345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Що</a:t>
            </a:r>
            <a:r>
              <a:rPr lang="ru-RU" dirty="0" smtClean="0"/>
              <a:t> буде з нами через 5 </a:t>
            </a:r>
            <a:r>
              <a:rPr lang="ru-RU" dirty="0" err="1" smtClean="0"/>
              <a:t>років</a:t>
            </a:r>
            <a:r>
              <a:rPr lang="ru-RU" dirty="0" smtClean="0"/>
              <a:t>? </a:t>
            </a:r>
            <a:r>
              <a:rPr lang="ru-RU" sz="3100" dirty="0" smtClean="0"/>
              <a:t>(БІЗНЕС)</a:t>
            </a:r>
            <a:r>
              <a:rPr lang="uk-UA" sz="3100" dirty="0" smtClean="0"/>
              <a:t/>
            </a:r>
            <a:br>
              <a:rPr lang="uk-UA" sz="3100" dirty="0" smtClean="0"/>
            </a:br>
            <a:endParaRPr lang="ru-RU" sz="3100" dirty="0"/>
          </a:p>
        </p:txBody>
      </p:sp>
    </p:spTree>
    <p:extLst>
      <p:ext uri="{BB962C8B-B14F-4D97-AF65-F5344CB8AC3E}">
        <p14:creationId xmlns:p14="http://schemas.microsoft.com/office/powerpoint/2010/main" xmlns="" val="18252968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b="1" dirty="0" err="1" smtClean="0"/>
              <a:t>Загальні</a:t>
            </a:r>
            <a:r>
              <a:rPr lang="ru-RU" b="1" dirty="0" smtClean="0"/>
              <a:t> </a:t>
            </a:r>
            <a:r>
              <a:rPr lang="ru-RU" b="1" dirty="0" err="1" smtClean="0"/>
              <a:t>вимоги</a:t>
            </a:r>
            <a:endParaRPr lang="ru-RU" b="1" dirty="0" smtClean="0"/>
          </a:p>
          <a:p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1. </a:t>
            </a:r>
            <a:r>
              <a:rPr lang="ru-RU" b="1" dirty="0" err="1" smtClean="0"/>
              <a:t>Освіта</a:t>
            </a:r>
            <a:r>
              <a:rPr lang="ru-RU" dirty="0" smtClean="0"/>
              <a:t> — </a:t>
            </a:r>
            <a:r>
              <a:rPr lang="ru-RU" dirty="0" err="1" smtClean="0"/>
              <a:t>вища</a:t>
            </a:r>
            <a:r>
              <a:rPr lang="ru-RU" dirty="0" smtClean="0"/>
              <a:t>, </a:t>
            </a:r>
            <a:r>
              <a:rPr lang="ru-RU" dirty="0" err="1" smtClean="0"/>
              <a:t>ступінь</a:t>
            </a:r>
            <a:r>
              <a:rPr lang="ru-RU" dirty="0" smtClean="0"/>
              <a:t> </a:t>
            </a:r>
            <a:r>
              <a:rPr lang="ru-RU" dirty="0" err="1" smtClean="0"/>
              <a:t>вищої</a:t>
            </a:r>
            <a:r>
              <a:rPr lang="ru-RU" dirty="0" smtClean="0"/>
              <a:t> </a:t>
            </a:r>
            <a:r>
              <a:rPr lang="ru-RU" dirty="0" err="1" smtClean="0"/>
              <a:t>освіти</a:t>
            </a:r>
            <a:r>
              <a:rPr lang="ru-RU" dirty="0" smtClean="0"/>
              <a:t> — </a:t>
            </a:r>
            <a:r>
              <a:rPr lang="ru-RU" dirty="0" err="1" smtClean="0"/>
              <a:t>магістр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2. </a:t>
            </a:r>
            <a:r>
              <a:rPr lang="ru-RU" b="1" dirty="0" smtClean="0"/>
              <a:t>Стаж </a:t>
            </a:r>
            <a:r>
              <a:rPr lang="ru-RU" b="1" dirty="0" err="1" smtClean="0"/>
              <a:t>роботи</a:t>
            </a:r>
            <a:r>
              <a:rPr lang="ru-RU" dirty="0" smtClean="0"/>
              <a:t>:</a:t>
            </a:r>
          </a:p>
          <a:p>
            <a:pPr marL="0" indent="0">
              <a:buNone/>
            </a:pPr>
            <a:r>
              <a:rPr lang="ru-RU" dirty="0" smtClean="0"/>
              <a:t>1) </a:t>
            </a:r>
            <a:r>
              <a:rPr lang="ru-RU" dirty="0" err="1" smtClean="0"/>
              <a:t>загальний</a:t>
            </a:r>
            <a:r>
              <a:rPr lang="ru-RU" dirty="0" smtClean="0"/>
              <a:t> стаж </a:t>
            </a:r>
            <a:r>
              <a:rPr lang="ru-RU" dirty="0" err="1" smtClean="0"/>
              <a:t>роботи</a:t>
            </a:r>
            <a:r>
              <a:rPr lang="ru-RU" dirty="0" smtClean="0"/>
              <a:t> — не </a:t>
            </a:r>
            <a:r>
              <a:rPr lang="ru-RU" dirty="0" err="1" smtClean="0"/>
              <a:t>менше</a:t>
            </a:r>
            <a:r>
              <a:rPr lang="ru-RU" dirty="0" smtClean="0"/>
              <a:t> семи </a:t>
            </a:r>
            <a:r>
              <a:rPr lang="ru-RU" dirty="0" err="1" smtClean="0"/>
              <a:t>років</a:t>
            </a:r>
            <a:r>
              <a:rPr lang="ru-RU" dirty="0" smtClean="0"/>
              <a:t>;</a:t>
            </a:r>
          </a:p>
          <a:p>
            <a:pPr marL="0" indent="0">
              <a:buNone/>
            </a:pPr>
            <a:r>
              <a:rPr lang="ru-RU" dirty="0" smtClean="0"/>
              <a:t>2) </a:t>
            </a:r>
            <a:r>
              <a:rPr lang="ru-RU" dirty="0" err="1" smtClean="0"/>
              <a:t>досвід</a:t>
            </a:r>
            <a:r>
              <a:rPr lang="ru-RU" dirty="0" smtClean="0"/>
              <a:t> </a:t>
            </a:r>
            <a:r>
              <a:rPr lang="ru-RU" dirty="0" err="1" smtClean="0"/>
              <a:t>роботи</a:t>
            </a:r>
            <a:r>
              <a:rPr lang="ru-RU" dirty="0" smtClean="0"/>
              <a:t> на посадах </a:t>
            </a:r>
            <a:r>
              <a:rPr lang="ru-RU" dirty="0" err="1" smtClean="0"/>
              <a:t>державної</a:t>
            </a:r>
            <a:r>
              <a:rPr lang="ru-RU" dirty="0" smtClean="0"/>
              <a:t> </a:t>
            </a:r>
            <a:r>
              <a:rPr lang="ru-RU" dirty="0" err="1" smtClean="0"/>
              <a:t>служби</a:t>
            </a:r>
            <a:r>
              <a:rPr lang="ru-RU" dirty="0" smtClean="0"/>
              <a:t> </a:t>
            </a:r>
            <a:r>
              <a:rPr lang="ru-RU" dirty="0" err="1" smtClean="0"/>
              <a:t>категорій</a:t>
            </a:r>
            <a:r>
              <a:rPr lang="ru-RU" dirty="0" smtClean="0"/>
              <a:t> “А” </a:t>
            </a:r>
            <a:r>
              <a:rPr lang="ru-RU" dirty="0" err="1" smtClean="0"/>
              <a:t>чи</a:t>
            </a:r>
            <a:r>
              <a:rPr lang="ru-RU" dirty="0" smtClean="0"/>
              <a:t> “Б” </a:t>
            </a:r>
            <a:r>
              <a:rPr lang="ru-RU" dirty="0" err="1" smtClean="0"/>
              <a:t>або</a:t>
            </a:r>
            <a:r>
              <a:rPr lang="ru-RU" dirty="0" smtClean="0"/>
              <a:t> на посадах не </a:t>
            </a:r>
            <a:r>
              <a:rPr lang="ru-RU" dirty="0" err="1" smtClean="0"/>
              <a:t>нижче</a:t>
            </a:r>
            <a:r>
              <a:rPr lang="ru-RU" dirty="0" smtClean="0"/>
              <a:t> </a:t>
            </a:r>
            <a:r>
              <a:rPr lang="ru-RU" dirty="0" err="1" smtClean="0"/>
              <a:t>керівників</a:t>
            </a:r>
            <a:r>
              <a:rPr lang="ru-RU" dirty="0" smtClean="0"/>
              <a:t> </a:t>
            </a:r>
            <a:r>
              <a:rPr lang="ru-RU" dirty="0" err="1" smtClean="0"/>
              <a:t>структурних</a:t>
            </a:r>
            <a:r>
              <a:rPr lang="ru-RU" dirty="0" smtClean="0"/>
              <a:t> </a:t>
            </a:r>
            <a:r>
              <a:rPr lang="ru-RU" dirty="0" err="1" smtClean="0"/>
              <a:t>підрозділів</a:t>
            </a:r>
            <a:r>
              <a:rPr lang="ru-RU" dirty="0" smtClean="0"/>
              <a:t> в органах </a:t>
            </a:r>
            <a:r>
              <a:rPr lang="ru-RU" dirty="0" err="1" smtClean="0"/>
              <a:t>місцевого</a:t>
            </a:r>
            <a:r>
              <a:rPr lang="ru-RU" dirty="0" smtClean="0"/>
              <a:t> </a:t>
            </a:r>
            <a:r>
              <a:rPr lang="ru-RU" dirty="0" err="1" smtClean="0"/>
              <a:t>самоврядування</a:t>
            </a:r>
            <a:r>
              <a:rPr lang="ru-RU" dirty="0" smtClean="0"/>
              <a:t>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досвід</a:t>
            </a:r>
            <a:r>
              <a:rPr lang="ru-RU" dirty="0" smtClean="0"/>
              <a:t> </a:t>
            </a:r>
            <a:r>
              <a:rPr lang="ru-RU" dirty="0" err="1" smtClean="0"/>
              <a:t>роботи</a:t>
            </a:r>
            <a:r>
              <a:rPr lang="ru-RU" dirty="0" smtClean="0"/>
              <a:t> на </a:t>
            </a:r>
            <a:r>
              <a:rPr lang="ru-RU" dirty="0" err="1" smtClean="0"/>
              <a:t>керівних</a:t>
            </a:r>
            <a:r>
              <a:rPr lang="ru-RU" dirty="0" smtClean="0"/>
              <a:t> посадах у </a:t>
            </a:r>
            <a:r>
              <a:rPr lang="ru-RU" dirty="0" err="1" smtClean="0"/>
              <a:t>відповідній</a:t>
            </a:r>
            <a:r>
              <a:rPr lang="ru-RU" dirty="0" smtClean="0"/>
              <a:t> </a:t>
            </a:r>
            <a:r>
              <a:rPr lang="ru-RU" dirty="0" err="1" smtClean="0"/>
              <a:t>сфері</a:t>
            </a:r>
            <a:r>
              <a:rPr lang="ru-RU" dirty="0" smtClean="0"/>
              <a:t> — не </a:t>
            </a:r>
            <a:r>
              <a:rPr lang="ru-RU" dirty="0" err="1" smtClean="0"/>
              <a:t>менше</a:t>
            </a:r>
            <a:r>
              <a:rPr lang="ru-RU" dirty="0" smtClean="0"/>
              <a:t> </a:t>
            </a:r>
            <a:r>
              <a:rPr lang="ru-RU" dirty="0" err="1" smtClean="0"/>
              <a:t>трьох</a:t>
            </a:r>
            <a:r>
              <a:rPr lang="ru-RU" dirty="0" smtClean="0"/>
              <a:t> </a:t>
            </a:r>
            <a:r>
              <a:rPr lang="ru-RU" dirty="0" err="1" smtClean="0"/>
              <a:t>років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3. </a:t>
            </a:r>
            <a:r>
              <a:rPr lang="ru-RU" b="1" dirty="0" err="1" smtClean="0"/>
              <a:t>Володіння</a:t>
            </a:r>
            <a:r>
              <a:rPr lang="ru-RU" b="1" dirty="0" smtClean="0"/>
              <a:t> </a:t>
            </a:r>
            <a:r>
              <a:rPr lang="ru-RU" b="1" dirty="0" err="1" smtClean="0"/>
              <a:t>мовами</a:t>
            </a:r>
            <a:r>
              <a:rPr lang="ru-RU" b="1" dirty="0" smtClean="0"/>
              <a:t> </a:t>
            </a:r>
            <a:r>
              <a:rPr lang="ru-RU" dirty="0" smtClean="0"/>
              <a:t>— </a:t>
            </a:r>
            <a:r>
              <a:rPr lang="ru-RU" dirty="0" err="1" smtClean="0"/>
              <a:t>вільне</a:t>
            </a:r>
            <a:r>
              <a:rPr lang="ru-RU" dirty="0" smtClean="0"/>
              <a:t> </a:t>
            </a:r>
            <a:r>
              <a:rPr lang="ru-RU" dirty="0" err="1" smtClean="0"/>
              <a:t>володіння</a:t>
            </a:r>
            <a:r>
              <a:rPr lang="ru-RU" dirty="0" smtClean="0"/>
              <a:t> державною </a:t>
            </a:r>
            <a:r>
              <a:rPr lang="ru-RU" dirty="0" err="1" smtClean="0"/>
              <a:t>мовою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sz="1500" dirty="0" smtClean="0"/>
              <a:t>“Про </a:t>
            </a:r>
            <a:r>
              <a:rPr lang="ru-RU" sz="1500" dirty="0" err="1" smtClean="0"/>
              <a:t>оголошення</a:t>
            </a:r>
            <a:r>
              <a:rPr lang="ru-RU" sz="1500" dirty="0" smtClean="0"/>
              <a:t> повторного конкурсу на </a:t>
            </a:r>
            <a:r>
              <a:rPr lang="ru-RU" sz="1500" dirty="0" err="1" smtClean="0"/>
              <a:t>зайняття</a:t>
            </a:r>
            <a:r>
              <a:rPr lang="ru-RU" sz="1500" dirty="0" smtClean="0"/>
              <a:t> </a:t>
            </a:r>
            <a:r>
              <a:rPr lang="ru-RU" sz="1500" dirty="0" err="1" smtClean="0"/>
              <a:t>вакантної</a:t>
            </a:r>
            <a:r>
              <a:rPr lang="ru-RU" sz="1500" dirty="0" smtClean="0"/>
              <a:t> посади державного секретаря </a:t>
            </a:r>
            <a:r>
              <a:rPr lang="ru-RU" sz="1500" dirty="0" err="1" smtClean="0"/>
              <a:t>Міністерства</a:t>
            </a:r>
            <a:r>
              <a:rPr lang="ru-RU" sz="1500" dirty="0" smtClean="0"/>
              <a:t> </a:t>
            </a:r>
            <a:r>
              <a:rPr lang="ru-RU" sz="1500" dirty="0" err="1" smtClean="0"/>
              <a:t>екології</a:t>
            </a:r>
            <a:r>
              <a:rPr lang="ru-RU" sz="1500" dirty="0" smtClean="0"/>
              <a:t> та </a:t>
            </a:r>
            <a:r>
              <a:rPr lang="ru-RU" sz="1500" dirty="0" err="1" smtClean="0"/>
              <a:t>природних</a:t>
            </a:r>
            <a:r>
              <a:rPr lang="ru-RU" sz="1500" dirty="0" smtClean="0"/>
              <a:t> </a:t>
            </a:r>
            <a:r>
              <a:rPr lang="ru-RU" sz="1500" dirty="0" err="1" smtClean="0"/>
              <a:t>ресурсів</a:t>
            </a:r>
            <a:r>
              <a:rPr lang="ru-RU" sz="1500" dirty="0" smtClean="0"/>
              <a:t> </a:t>
            </a:r>
            <a:r>
              <a:rPr lang="ru-RU" sz="1500" dirty="0" err="1" smtClean="0"/>
              <a:t>України</a:t>
            </a:r>
            <a:r>
              <a:rPr lang="ru-RU" sz="1500" dirty="0" smtClean="0"/>
              <a:t> ” № 842-р — </a:t>
            </a:r>
            <a:r>
              <a:rPr lang="ru-RU" sz="1500" dirty="0" err="1" smtClean="0"/>
              <a:t>редакція</a:t>
            </a:r>
            <a:r>
              <a:rPr lang="ru-RU" sz="1500" dirty="0" smtClean="0"/>
              <a:t> </a:t>
            </a:r>
            <a:r>
              <a:rPr lang="ru-RU" sz="1500" dirty="0" err="1" smtClean="0"/>
              <a:t>від</a:t>
            </a:r>
            <a:r>
              <a:rPr lang="ru-RU" sz="1500" dirty="0" smtClean="0"/>
              <a:t>  18.11.2016</a:t>
            </a:r>
            <a:endParaRPr lang="ru-RU" sz="15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Конкурс на посаду </a:t>
            </a:r>
            <a:r>
              <a:rPr lang="ru-RU" dirty="0" err="1" smtClean="0"/>
              <a:t>держсекретаря</a:t>
            </a:r>
            <a:r>
              <a:rPr lang="ru-RU" dirty="0" smtClean="0"/>
              <a:t> </a:t>
            </a:r>
            <a:r>
              <a:rPr lang="ru-RU" sz="3600" dirty="0" smtClean="0"/>
              <a:t>(У)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xmlns="" val="38234754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sz="4500" b="1" dirty="0" err="1" smtClean="0"/>
              <a:t>Спеціальні</a:t>
            </a:r>
            <a:r>
              <a:rPr lang="ru-RU" sz="4500" b="1" dirty="0" smtClean="0"/>
              <a:t> </a:t>
            </a:r>
            <a:r>
              <a:rPr lang="ru-RU" sz="4500" b="1" dirty="0" err="1" smtClean="0"/>
              <a:t>вимоги</a:t>
            </a:r>
            <a:endParaRPr lang="ru-RU" sz="4500" b="1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1. </a:t>
            </a:r>
            <a:r>
              <a:rPr lang="ru-RU" b="1" dirty="0" err="1" smtClean="0"/>
              <a:t>Знання</a:t>
            </a:r>
            <a:r>
              <a:rPr lang="ru-RU" b="1" dirty="0" smtClean="0"/>
              <a:t> </a:t>
            </a:r>
            <a:r>
              <a:rPr lang="ru-RU" b="1" dirty="0" err="1" smtClean="0"/>
              <a:t>законодавства</a:t>
            </a:r>
            <a:r>
              <a:rPr lang="ru-RU" dirty="0"/>
              <a:t>.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2. </a:t>
            </a:r>
            <a:r>
              <a:rPr lang="ru-RU" b="1" dirty="0" err="1" smtClean="0"/>
              <a:t>Професійні</a:t>
            </a:r>
            <a:r>
              <a:rPr lang="ru-RU" b="1" dirty="0" smtClean="0"/>
              <a:t> </a:t>
            </a:r>
            <a:r>
              <a:rPr lang="ru-RU" b="1" dirty="0" err="1" smtClean="0"/>
              <a:t>знання</a:t>
            </a:r>
            <a:r>
              <a:rPr lang="ru-RU" dirty="0" smtClean="0"/>
              <a:t>:  </a:t>
            </a:r>
            <a:r>
              <a:rPr lang="ru-RU" dirty="0" err="1" smtClean="0"/>
              <a:t>знання</a:t>
            </a:r>
            <a:r>
              <a:rPr lang="ru-RU" dirty="0" smtClean="0"/>
              <a:t> </a:t>
            </a:r>
            <a:r>
              <a:rPr lang="ru-RU" dirty="0" err="1" smtClean="0"/>
              <a:t>вимог</a:t>
            </a:r>
            <a:r>
              <a:rPr lang="ru-RU" dirty="0" smtClean="0"/>
              <a:t> трудового </a:t>
            </a:r>
            <a:r>
              <a:rPr lang="ru-RU" dirty="0" err="1" smtClean="0"/>
              <a:t>законодавства</a:t>
            </a:r>
            <a:r>
              <a:rPr lang="ru-RU" dirty="0" smtClean="0"/>
              <a:t> та </a:t>
            </a:r>
            <a:r>
              <a:rPr lang="ru-RU" dirty="0" err="1" smtClean="0"/>
              <a:t>законодавства</a:t>
            </a:r>
            <a:r>
              <a:rPr lang="ru-RU" dirty="0" smtClean="0"/>
              <a:t> про </a:t>
            </a:r>
            <a:r>
              <a:rPr lang="ru-RU" dirty="0" err="1" smtClean="0"/>
              <a:t>державну</a:t>
            </a:r>
            <a:r>
              <a:rPr lang="ru-RU" dirty="0" smtClean="0"/>
              <a:t> службу; </a:t>
            </a:r>
            <a:r>
              <a:rPr lang="ru-RU" dirty="0" err="1" smtClean="0"/>
              <a:t>знання</a:t>
            </a:r>
            <a:r>
              <a:rPr lang="ru-RU" dirty="0" smtClean="0"/>
              <a:t> Регламенту </a:t>
            </a:r>
            <a:r>
              <a:rPr lang="ru-RU" dirty="0" err="1" smtClean="0"/>
              <a:t>Кабінету</a:t>
            </a:r>
            <a:r>
              <a:rPr lang="ru-RU" dirty="0" smtClean="0"/>
              <a:t> </a:t>
            </a:r>
            <a:r>
              <a:rPr lang="ru-RU" dirty="0" err="1" smtClean="0"/>
              <a:t>Міністрів</a:t>
            </a:r>
            <a:r>
              <a:rPr lang="ru-RU" dirty="0" smtClean="0"/>
              <a:t> </a:t>
            </a:r>
            <a:r>
              <a:rPr lang="ru-RU" dirty="0" err="1" smtClean="0"/>
              <a:t>України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3. </a:t>
            </a:r>
            <a:r>
              <a:rPr lang="ru-RU" b="1" dirty="0" err="1" smtClean="0"/>
              <a:t>Наявність</a:t>
            </a:r>
            <a:r>
              <a:rPr lang="ru-RU" b="1" dirty="0" smtClean="0"/>
              <a:t> </a:t>
            </a:r>
            <a:r>
              <a:rPr lang="ru-RU" b="1" dirty="0" err="1" smtClean="0"/>
              <a:t>лідерських</a:t>
            </a:r>
            <a:r>
              <a:rPr lang="ru-RU" b="1" dirty="0" smtClean="0"/>
              <a:t> </a:t>
            </a:r>
            <a:r>
              <a:rPr lang="ru-RU" b="1" dirty="0" err="1" smtClean="0"/>
              <a:t>навичок</a:t>
            </a:r>
            <a:r>
              <a:rPr lang="ru-RU" dirty="0" smtClean="0"/>
              <a:t>:  </a:t>
            </a:r>
            <a:r>
              <a:rPr lang="ru-RU" dirty="0" err="1" smtClean="0"/>
              <a:t>встановлення</a:t>
            </a:r>
            <a:r>
              <a:rPr lang="ru-RU" dirty="0" smtClean="0"/>
              <a:t> </a:t>
            </a:r>
            <a:r>
              <a:rPr lang="ru-RU" dirty="0" err="1" smtClean="0"/>
              <a:t>цілей</a:t>
            </a:r>
            <a:r>
              <a:rPr lang="ru-RU" dirty="0" smtClean="0"/>
              <a:t>, </a:t>
            </a:r>
            <a:r>
              <a:rPr lang="ru-RU" dirty="0" err="1" smtClean="0"/>
              <a:t>пріоритетів</a:t>
            </a:r>
            <a:r>
              <a:rPr lang="ru-RU" dirty="0" smtClean="0"/>
              <a:t> та </a:t>
            </a:r>
            <a:r>
              <a:rPr lang="ru-RU" dirty="0" err="1" smtClean="0"/>
              <a:t>орієнтирів</a:t>
            </a:r>
            <a:r>
              <a:rPr lang="ru-RU" dirty="0" smtClean="0"/>
              <a:t>;  </a:t>
            </a:r>
            <a:r>
              <a:rPr lang="ru-RU" dirty="0" err="1" smtClean="0"/>
              <a:t>стратегічне</a:t>
            </a:r>
            <a:r>
              <a:rPr lang="ru-RU" dirty="0" smtClean="0"/>
              <a:t> </a:t>
            </a:r>
            <a:r>
              <a:rPr lang="ru-RU" dirty="0" err="1" smtClean="0"/>
              <a:t>планування</a:t>
            </a:r>
            <a:r>
              <a:rPr lang="ru-RU" dirty="0" smtClean="0"/>
              <a:t>; </a:t>
            </a:r>
            <a:r>
              <a:rPr lang="ru-RU" dirty="0" err="1" smtClean="0"/>
              <a:t>вміння</a:t>
            </a:r>
            <a:r>
              <a:rPr lang="ru-RU" dirty="0" smtClean="0"/>
              <a:t> </a:t>
            </a:r>
            <a:r>
              <a:rPr lang="ru-RU" dirty="0" err="1" smtClean="0"/>
              <a:t>працювати</a:t>
            </a:r>
            <a:r>
              <a:rPr lang="ru-RU" dirty="0" smtClean="0"/>
              <a:t> з великим </a:t>
            </a:r>
            <a:r>
              <a:rPr lang="ru-RU" dirty="0" err="1" smtClean="0"/>
              <a:t>обсягом</a:t>
            </a:r>
            <a:r>
              <a:rPr lang="ru-RU" dirty="0" smtClean="0"/>
              <a:t> </a:t>
            </a:r>
            <a:r>
              <a:rPr lang="ru-RU" dirty="0" err="1" smtClean="0"/>
              <a:t>інформації</a:t>
            </a:r>
            <a:r>
              <a:rPr lang="ru-RU" dirty="0" smtClean="0"/>
              <a:t> та </a:t>
            </a:r>
            <a:r>
              <a:rPr lang="ru-RU" dirty="0" err="1" smtClean="0"/>
              <a:t>здатність</a:t>
            </a:r>
            <a:r>
              <a:rPr lang="ru-RU" dirty="0" smtClean="0"/>
              <a:t> </a:t>
            </a:r>
            <a:r>
              <a:rPr lang="ru-RU" dirty="0" err="1" smtClean="0"/>
              <a:t>виконувати</a:t>
            </a:r>
            <a:r>
              <a:rPr lang="ru-RU" dirty="0" smtClean="0"/>
              <a:t> </a:t>
            </a:r>
            <a:r>
              <a:rPr lang="ru-RU" dirty="0" err="1" smtClean="0"/>
              <a:t>одночасно</a:t>
            </a:r>
            <a:r>
              <a:rPr lang="ru-RU" dirty="0" smtClean="0"/>
              <a:t> </a:t>
            </a:r>
            <a:r>
              <a:rPr lang="ru-RU" dirty="0" err="1" smtClean="0"/>
              <a:t>декілька</a:t>
            </a:r>
            <a:r>
              <a:rPr lang="ru-RU" dirty="0" smtClean="0"/>
              <a:t> </a:t>
            </a:r>
            <a:r>
              <a:rPr lang="ru-RU" dirty="0" err="1" smtClean="0"/>
              <a:t>завдань</a:t>
            </a:r>
            <a:r>
              <a:rPr lang="ru-RU" dirty="0" smtClean="0"/>
              <a:t>; </a:t>
            </a:r>
            <a:r>
              <a:rPr lang="ru-RU" dirty="0" err="1" smtClean="0"/>
              <a:t>ведення</a:t>
            </a:r>
            <a:r>
              <a:rPr lang="ru-RU" dirty="0" smtClean="0"/>
              <a:t> </a:t>
            </a:r>
            <a:r>
              <a:rPr lang="ru-RU" dirty="0" err="1" smtClean="0"/>
              <a:t>ділових</a:t>
            </a:r>
            <a:r>
              <a:rPr lang="ru-RU" dirty="0" smtClean="0"/>
              <a:t> </a:t>
            </a:r>
            <a:r>
              <a:rPr lang="ru-RU" dirty="0" err="1" smtClean="0"/>
              <a:t>переговорів</a:t>
            </a:r>
            <a:r>
              <a:rPr lang="ru-RU" dirty="0" smtClean="0"/>
              <a:t>;  </a:t>
            </a:r>
            <a:r>
              <a:rPr lang="ru-RU" dirty="0" err="1" smtClean="0"/>
              <a:t>досягнення</a:t>
            </a:r>
            <a:r>
              <a:rPr lang="ru-RU" dirty="0" smtClean="0"/>
              <a:t> </a:t>
            </a:r>
            <a:r>
              <a:rPr lang="ru-RU" dirty="0" err="1" smtClean="0"/>
              <a:t>кінцевих</a:t>
            </a:r>
            <a:r>
              <a:rPr lang="ru-RU" dirty="0" smtClean="0"/>
              <a:t> </a:t>
            </a:r>
            <a:r>
              <a:rPr lang="ru-RU" dirty="0" err="1" smtClean="0"/>
              <a:t>результатів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4. </a:t>
            </a:r>
            <a:r>
              <a:rPr lang="ru-RU" b="1" dirty="0" err="1" smtClean="0"/>
              <a:t>Вміння</a:t>
            </a:r>
            <a:r>
              <a:rPr lang="ru-RU" b="1" dirty="0" smtClean="0"/>
              <a:t> </a:t>
            </a:r>
            <a:r>
              <a:rPr lang="ru-RU" b="1" dirty="0" err="1" smtClean="0"/>
              <a:t>приймати</a:t>
            </a:r>
            <a:r>
              <a:rPr lang="ru-RU" b="1" dirty="0" smtClean="0"/>
              <a:t> </a:t>
            </a:r>
            <a:r>
              <a:rPr lang="ru-RU" b="1" dirty="0" err="1" smtClean="0"/>
              <a:t>ефективні</a:t>
            </a:r>
            <a:r>
              <a:rPr lang="ru-RU" b="1" dirty="0" smtClean="0"/>
              <a:t> </a:t>
            </a:r>
            <a:r>
              <a:rPr lang="ru-RU" b="1" dirty="0" err="1" smtClean="0"/>
              <a:t>рішення</a:t>
            </a:r>
            <a:r>
              <a:rPr lang="ru-RU" dirty="0" smtClean="0"/>
              <a:t>:  </a:t>
            </a:r>
            <a:r>
              <a:rPr lang="ru-RU" dirty="0" err="1" smtClean="0"/>
              <a:t>аналіз</a:t>
            </a:r>
            <a:r>
              <a:rPr lang="ru-RU" dirty="0" smtClean="0"/>
              <a:t> </a:t>
            </a:r>
            <a:r>
              <a:rPr lang="ru-RU" dirty="0" err="1" smtClean="0"/>
              <a:t>державної</a:t>
            </a:r>
            <a:r>
              <a:rPr lang="ru-RU" dirty="0" smtClean="0"/>
              <a:t> </a:t>
            </a:r>
            <a:r>
              <a:rPr lang="ru-RU" dirty="0" err="1" smtClean="0"/>
              <a:t>політики</a:t>
            </a:r>
            <a:r>
              <a:rPr lang="ru-RU" dirty="0" smtClean="0"/>
              <a:t>;  </a:t>
            </a:r>
            <a:r>
              <a:rPr lang="ru-RU" dirty="0" err="1" smtClean="0"/>
              <a:t>наявність</a:t>
            </a:r>
            <a:r>
              <a:rPr lang="ru-RU" dirty="0" smtClean="0"/>
              <a:t> </a:t>
            </a:r>
            <a:r>
              <a:rPr lang="ru-RU" dirty="0" err="1" smtClean="0"/>
              <a:t>необхідних</a:t>
            </a:r>
            <a:r>
              <a:rPr lang="ru-RU" dirty="0" smtClean="0"/>
              <a:t> </a:t>
            </a:r>
            <a:r>
              <a:rPr lang="ru-RU" dirty="0" err="1" smtClean="0"/>
              <a:t>знань</a:t>
            </a:r>
            <a:r>
              <a:rPr lang="ru-RU" dirty="0" smtClean="0"/>
              <a:t> для </a:t>
            </a:r>
            <a:r>
              <a:rPr lang="ru-RU" dirty="0" err="1" smtClean="0"/>
              <a:t>ефективного</a:t>
            </a:r>
            <a:r>
              <a:rPr lang="ru-RU" dirty="0" smtClean="0"/>
              <a:t> </a:t>
            </a:r>
            <a:r>
              <a:rPr lang="ru-RU" dirty="0" err="1" smtClean="0"/>
              <a:t>розподілу</a:t>
            </a:r>
            <a:r>
              <a:rPr lang="ru-RU" dirty="0" smtClean="0"/>
              <a:t> та </a:t>
            </a:r>
            <a:r>
              <a:rPr lang="ru-RU" dirty="0" err="1" smtClean="0"/>
              <a:t>використання</a:t>
            </a:r>
            <a:r>
              <a:rPr lang="ru-RU" dirty="0" smtClean="0"/>
              <a:t> </a:t>
            </a:r>
            <a:r>
              <a:rPr lang="ru-RU" dirty="0" err="1" smtClean="0"/>
              <a:t>ресурсів</a:t>
            </a:r>
            <a:r>
              <a:rPr lang="ru-RU" dirty="0" smtClean="0"/>
              <a:t> (у тому </a:t>
            </a:r>
            <a:r>
              <a:rPr lang="ru-RU" dirty="0" err="1" smtClean="0"/>
              <a:t>числі</a:t>
            </a:r>
            <a:r>
              <a:rPr lang="ru-RU" dirty="0" smtClean="0"/>
              <a:t> </a:t>
            </a:r>
            <a:r>
              <a:rPr lang="ru-RU" dirty="0" err="1" smtClean="0"/>
              <a:t>людських</a:t>
            </a:r>
            <a:r>
              <a:rPr lang="ru-RU" dirty="0" smtClean="0"/>
              <a:t>, </a:t>
            </a:r>
            <a:r>
              <a:rPr lang="ru-RU" dirty="0" err="1" smtClean="0"/>
              <a:t>фінансових</a:t>
            </a:r>
            <a:r>
              <a:rPr lang="ru-RU" dirty="0" smtClean="0"/>
              <a:t>, </a:t>
            </a:r>
            <a:r>
              <a:rPr lang="ru-RU" dirty="0" err="1" smtClean="0"/>
              <a:t>матеріальних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5. </a:t>
            </a:r>
            <a:r>
              <a:rPr lang="ru-RU" b="1" dirty="0" err="1" smtClean="0"/>
              <a:t>Комунікації</a:t>
            </a:r>
            <a:r>
              <a:rPr lang="ru-RU" b="1" dirty="0" smtClean="0"/>
              <a:t> та </a:t>
            </a:r>
            <a:r>
              <a:rPr lang="ru-RU" b="1" dirty="0" err="1" smtClean="0"/>
              <a:t>взаємодія</a:t>
            </a:r>
            <a:r>
              <a:rPr lang="ru-RU" dirty="0" smtClean="0"/>
              <a:t>:  </a:t>
            </a:r>
            <a:r>
              <a:rPr lang="ru-RU" dirty="0" err="1" smtClean="0"/>
              <a:t>вміння</a:t>
            </a:r>
            <a:r>
              <a:rPr lang="ru-RU" dirty="0" smtClean="0"/>
              <a:t> </a:t>
            </a:r>
            <a:r>
              <a:rPr lang="ru-RU" dirty="0" err="1" smtClean="0"/>
              <a:t>здійснювати</a:t>
            </a:r>
            <a:r>
              <a:rPr lang="ru-RU" dirty="0" smtClean="0"/>
              <a:t> </a:t>
            </a:r>
            <a:r>
              <a:rPr lang="ru-RU" dirty="0" err="1" smtClean="0"/>
              <a:t>ефективну</a:t>
            </a:r>
            <a:r>
              <a:rPr lang="ru-RU" dirty="0" smtClean="0"/>
              <a:t> </a:t>
            </a:r>
            <a:r>
              <a:rPr lang="ru-RU" dirty="0" err="1" smtClean="0"/>
              <a:t>комунікацію</a:t>
            </a:r>
            <a:r>
              <a:rPr lang="ru-RU" dirty="0" smtClean="0"/>
              <a:t> та </a:t>
            </a:r>
            <a:r>
              <a:rPr lang="ru-RU" dirty="0" err="1" smtClean="0"/>
              <a:t>проводити</a:t>
            </a:r>
            <a:r>
              <a:rPr lang="ru-RU" dirty="0" smtClean="0"/>
              <a:t> </a:t>
            </a:r>
            <a:r>
              <a:rPr lang="ru-RU" dirty="0" err="1" smtClean="0"/>
              <a:t>публічні</a:t>
            </a:r>
            <a:r>
              <a:rPr lang="ru-RU" dirty="0" smtClean="0"/>
              <a:t> </a:t>
            </a:r>
            <a:r>
              <a:rPr lang="ru-RU" dirty="0" err="1" smtClean="0"/>
              <a:t>виступи</a:t>
            </a:r>
            <a:r>
              <a:rPr lang="ru-RU" dirty="0" smtClean="0"/>
              <a:t>;  </a:t>
            </a:r>
            <a:r>
              <a:rPr lang="ru-RU" dirty="0" err="1" smtClean="0"/>
              <a:t>співпраця</a:t>
            </a:r>
            <a:r>
              <a:rPr lang="ru-RU" dirty="0" smtClean="0"/>
              <a:t> та </a:t>
            </a:r>
            <a:r>
              <a:rPr lang="ru-RU" dirty="0" err="1" smtClean="0"/>
              <a:t>налагодження</a:t>
            </a:r>
            <a:r>
              <a:rPr lang="ru-RU" dirty="0" smtClean="0"/>
              <a:t> </a:t>
            </a:r>
            <a:r>
              <a:rPr lang="ru-RU" dirty="0" err="1" smtClean="0"/>
              <a:t>партнерської</a:t>
            </a:r>
            <a:r>
              <a:rPr lang="ru-RU" dirty="0" smtClean="0"/>
              <a:t> </a:t>
            </a:r>
            <a:r>
              <a:rPr lang="ru-RU" dirty="0" err="1" smtClean="0"/>
              <a:t>взаємодії</a:t>
            </a:r>
            <a:r>
              <a:rPr lang="ru-RU" dirty="0" smtClean="0"/>
              <a:t>;  </a:t>
            </a:r>
            <a:r>
              <a:rPr lang="ru-RU" dirty="0" err="1" smtClean="0"/>
              <a:t>відкритість</a:t>
            </a:r>
            <a:r>
              <a:rPr lang="ru-RU" dirty="0" smtClean="0"/>
              <a:t>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Конкурс на посаду </a:t>
            </a:r>
            <a:r>
              <a:rPr lang="ru-RU" dirty="0" err="1" smtClean="0"/>
              <a:t>держсекретаря</a:t>
            </a:r>
            <a:r>
              <a:rPr lang="ru-RU" dirty="0" smtClean="0"/>
              <a:t> </a:t>
            </a:r>
            <a:r>
              <a:rPr lang="ru-RU" sz="3600" dirty="0" smtClean="0"/>
              <a:t>(У)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xmlns="" val="37548954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sz="5100" b="1" dirty="0" err="1" smtClean="0"/>
              <a:t>Спеціальні</a:t>
            </a:r>
            <a:r>
              <a:rPr lang="ru-RU" sz="5100" b="1" dirty="0" smtClean="0"/>
              <a:t> </a:t>
            </a:r>
            <a:r>
              <a:rPr lang="ru-RU" sz="5100" b="1" dirty="0" err="1" smtClean="0"/>
              <a:t>вимоги</a:t>
            </a:r>
            <a:endParaRPr lang="ru-RU" sz="5100" b="1" dirty="0" smtClean="0"/>
          </a:p>
          <a:p>
            <a:pPr marL="0" indent="0">
              <a:buNone/>
            </a:pPr>
            <a:r>
              <a:rPr lang="ru-RU" dirty="0" smtClean="0"/>
              <a:t>6. </a:t>
            </a:r>
            <a:r>
              <a:rPr lang="ru-RU" b="1" dirty="0" err="1" smtClean="0"/>
              <a:t>Управління</a:t>
            </a:r>
            <a:r>
              <a:rPr lang="ru-RU" b="1" dirty="0" smtClean="0"/>
              <a:t> </a:t>
            </a:r>
            <a:r>
              <a:rPr lang="ru-RU" b="1" dirty="0" err="1" smtClean="0"/>
              <a:t>змінами</a:t>
            </a:r>
            <a:r>
              <a:rPr lang="ru-RU" dirty="0" smtClean="0"/>
              <a:t>:  </a:t>
            </a:r>
            <a:r>
              <a:rPr lang="ru-RU" dirty="0" err="1" smtClean="0"/>
              <a:t>формування</a:t>
            </a:r>
            <a:r>
              <a:rPr lang="ru-RU" dirty="0" smtClean="0"/>
              <a:t> плану </a:t>
            </a:r>
            <a:r>
              <a:rPr lang="ru-RU" dirty="0" err="1" smtClean="0"/>
              <a:t>змін</a:t>
            </a:r>
            <a:r>
              <a:rPr lang="ru-RU" dirty="0" smtClean="0"/>
              <a:t> та </a:t>
            </a:r>
            <a:r>
              <a:rPr lang="ru-RU" dirty="0" err="1" smtClean="0"/>
              <a:t>покращень</a:t>
            </a:r>
            <a:r>
              <a:rPr lang="ru-RU" dirty="0" smtClean="0"/>
              <a:t>;  </a:t>
            </a:r>
            <a:r>
              <a:rPr lang="ru-RU" dirty="0" err="1" smtClean="0"/>
              <a:t>управління</a:t>
            </a:r>
            <a:r>
              <a:rPr lang="ru-RU" dirty="0" smtClean="0"/>
              <a:t> </a:t>
            </a:r>
            <a:r>
              <a:rPr lang="ru-RU" dirty="0" err="1" smtClean="0"/>
              <a:t>змінами</a:t>
            </a:r>
            <a:r>
              <a:rPr lang="ru-RU" dirty="0" smtClean="0"/>
              <a:t> та </a:t>
            </a:r>
            <a:r>
              <a:rPr lang="ru-RU" dirty="0" err="1" smtClean="0"/>
              <a:t>реакцією</a:t>
            </a:r>
            <a:r>
              <a:rPr lang="ru-RU" dirty="0" smtClean="0"/>
              <a:t> на них;  </a:t>
            </a:r>
            <a:r>
              <a:rPr lang="ru-RU" dirty="0" err="1" smtClean="0"/>
              <a:t>оцінка</a:t>
            </a:r>
            <a:r>
              <a:rPr lang="ru-RU" dirty="0" smtClean="0"/>
              <a:t> </a:t>
            </a:r>
            <a:r>
              <a:rPr lang="ru-RU" dirty="0" err="1" smtClean="0"/>
              <a:t>ефективності</a:t>
            </a:r>
            <a:r>
              <a:rPr lang="ru-RU" dirty="0" smtClean="0"/>
              <a:t> </a:t>
            </a:r>
            <a:r>
              <a:rPr lang="ru-RU" dirty="0" err="1" smtClean="0"/>
              <a:t>змін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7. </a:t>
            </a:r>
            <a:r>
              <a:rPr lang="ru-RU" b="1" dirty="0" err="1" smtClean="0"/>
              <a:t>Управління</a:t>
            </a:r>
            <a:r>
              <a:rPr lang="ru-RU" b="1" dirty="0" smtClean="0"/>
              <a:t> </a:t>
            </a:r>
            <a:r>
              <a:rPr lang="ru-RU" b="1" dirty="0" err="1" smtClean="0"/>
              <a:t>організацією</a:t>
            </a:r>
            <a:r>
              <a:rPr lang="ru-RU" b="1" dirty="0" smtClean="0"/>
              <a:t> та персоналом</a:t>
            </a:r>
            <a:r>
              <a:rPr lang="ru-RU" dirty="0" smtClean="0"/>
              <a:t>:  </a:t>
            </a:r>
            <a:r>
              <a:rPr lang="ru-RU" dirty="0" err="1" smtClean="0"/>
              <a:t>організація</a:t>
            </a:r>
            <a:r>
              <a:rPr lang="ru-RU" dirty="0" smtClean="0"/>
              <a:t> </a:t>
            </a:r>
            <a:r>
              <a:rPr lang="ru-RU" dirty="0" err="1" smtClean="0"/>
              <a:t>роботи</a:t>
            </a:r>
            <a:r>
              <a:rPr lang="ru-RU" dirty="0" smtClean="0"/>
              <a:t> і контроль;  </a:t>
            </a:r>
            <a:r>
              <a:rPr lang="ru-RU" dirty="0" err="1" smtClean="0"/>
              <a:t>управління</a:t>
            </a:r>
            <a:r>
              <a:rPr lang="ru-RU" dirty="0" smtClean="0"/>
              <a:t> проектами;  </a:t>
            </a:r>
            <a:r>
              <a:rPr lang="ru-RU" dirty="0" err="1" smtClean="0"/>
              <a:t>управління</a:t>
            </a:r>
            <a:r>
              <a:rPr lang="ru-RU" dirty="0" smtClean="0"/>
              <a:t> </a:t>
            </a:r>
            <a:r>
              <a:rPr lang="ru-RU" dirty="0" err="1" smtClean="0"/>
              <a:t>якісним</a:t>
            </a:r>
            <a:r>
              <a:rPr lang="ru-RU" dirty="0" smtClean="0"/>
              <a:t> </a:t>
            </a:r>
            <a:r>
              <a:rPr lang="ru-RU" dirty="0" err="1" smtClean="0"/>
              <a:t>обслуговуванням</a:t>
            </a:r>
            <a:r>
              <a:rPr lang="ru-RU" dirty="0" smtClean="0"/>
              <a:t>; </a:t>
            </a:r>
            <a:r>
              <a:rPr lang="ru-RU" dirty="0" err="1" smtClean="0"/>
              <a:t>мотивування</a:t>
            </a:r>
            <a:r>
              <a:rPr lang="ru-RU" dirty="0" smtClean="0"/>
              <a:t>;  </a:t>
            </a:r>
            <a:r>
              <a:rPr lang="ru-RU" dirty="0" err="1" smtClean="0"/>
              <a:t>управління</a:t>
            </a:r>
            <a:r>
              <a:rPr lang="ru-RU" dirty="0" smtClean="0"/>
              <a:t> </a:t>
            </a:r>
            <a:r>
              <a:rPr lang="ru-RU" dirty="0" err="1" smtClean="0"/>
              <a:t>людськими</a:t>
            </a:r>
            <a:r>
              <a:rPr lang="ru-RU" dirty="0" smtClean="0"/>
              <a:t> ресурсами.</a:t>
            </a:r>
          </a:p>
          <a:p>
            <a:pPr marL="0" indent="0">
              <a:buNone/>
            </a:pPr>
            <a:r>
              <a:rPr lang="ru-RU" dirty="0" smtClean="0"/>
              <a:t>8. </a:t>
            </a:r>
            <a:r>
              <a:rPr lang="ru-RU" b="1" dirty="0" err="1" smtClean="0"/>
              <a:t>Особистісні</a:t>
            </a:r>
            <a:r>
              <a:rPr lang="ru-RU" b="1" dirty="0" smtClean="0"/>
              <a:t> </a:t>
            </a:r>
            <a:r>
              <a:rPr lang="ru-RU" b="1" dirty="0" err="1" smtClean="0"/>
              <a:t>компетенції</a:t>
            </a:r>
            <a:r>
              <a:rPr lang="ru-RU" dirty="0" smtClean="0"/>
              <a:t>:  </a:t>
            </a:r>
            <a:r>
              <a:rPr lang="ru-RU" dirty="0" err="1" smtClean="0"/>
              <a:t>принциповість</a:t>
            </a:r>
            <a:r>
              <a:rPr lang="ru-RU" dirty="0" smtClean="0"/>
              <a:t>, </a:t>
            </a:r>
            <a:r>
              <a:rPr lang="ru-RU" dirty="0" err="1" smtClean="0"/>
              <a:t>рішучість</a:t>
            </a:r>
            <a:r>
              <a:rPr lang="ru-RU" dirty="0" smtClean="0"/>
              <a:t> і </a:t>
            </a:r>
            <a:r>
              <a:rPr lang="ru-RU" dirty="0" err="1" smtClean="0"/>
              <a:t>вимогливість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час </a:t>
            </a:r>
            <a:r>
              <a:rPr lang="ru-RU" dirty="0" err="1" smtClean="0"/>
              <a:t>прийняття</a:t>
            </a:r>
            <a:r>
              <a:rPr lang="ru-RU" dirty="0" smtClean="0"/>
              <a:t> </a:t>
            </a:r>
            <a:r>
              <a:rPr lang="ru-RU" dirty="0" err="1" smtClean="0"/>
              <a:t>рішень</a:t>
            </a:r>
            <a:r>
              <a:rPr lang="ru-RU" dirty="0" smtClean="0"/>
              <a:t>;  </a:t>
            </a:r>
            <a:r>
              <a:rPr lang="ru-RU" dirty="0" err="1" smtClean="0"/>
              <a:t>спрямованість</a:t>
            </a:r>
            <a:r>
              <a:rPr lang="ru-RU" dirty="0" smtClean="0"/>
              <a:t> на </a:t>
            </a:r>
            <a:r>
              <a:rPr lang="ru-RU" dirty="0" err="1" smtClean="0"/>
              <a:t>служіння</a:t>
            </a:r>
            <a:r>
              <a:rPr lang="ru-RU" dirty="0" smtClean="0"/>
              <a:t> </a:t>
            </a:r>
            <a:r>
              <a:rPr lang="ru-RU" dirty="0" err="1" smtClean="0"/>
              <a:t>суспільству</a:t>
            </a:r>
            <a:r>
              <a:rPr lang="ru-RU" dirty="0" smtClean="0"/>
              <a:t>, </a:t>
            </a:r>
            <a:r>
              <a:rPr lang="ru-RU" dirty="0" err="1" smtClean="0"/>
              <a:t>захист</a:t>
            </a:r>
            <a:r>
              <a:rPr lang="ru-RU" dirty="0" smtClean="0"/>
              <a:t>  </a:t>
            </a:r>
            <a:r>
              <a:rPr lang="ru-RU" dirty="0" err="1" smtClean="0"/>
              <a:t>національних</a:t>
            </a:r>
            <a:r>
              <a:rPr lang="ru-RU" dirty="0" smtClean="0"/>
              <a:t> </a:t>
            </a:r>
            <a:r>
              <a:rPr lang="ru-RU" dirty="0" err="1" smtClean="0"/>
              <a:t>інтересів</a:t>
            </a:r>
            <a:r>
              <a:rPr lang="ru-RU" dirty="0" smtClean="0"/>
              <a:t>;  </a:t>
            </a:r>
            <a:r>
              <a:rPr lang="ru-RU" dirty="0" err="1" smtClean="0"/>
              <a:t>системність</a:t>
            </a:r>
            <a:r>
              <a:rPr lang="ru-RU" dirty="0" smtClean="0"/>
              <a:t>;  </a:t>
            </a:r>
            <a:r>
              <a:rPr lang="ru-RU" dirty="0" err="1" smtClean="0"/>
              <a:t>інноваційність</a:t>
            </a:r>
            <a:r>
              <a:rPr lang="ru-RU" dirty="0" smtClean="0"/>
              <a:t> та </a:t>
            </a:r>
            <a:r>
              <a:rPr lang="ru-RU" dirty="0" err="1" smtClean="0"/>
              <a:t>неупередженість</a:t>
            </a:r>
            <a:r>
              <a:rPr lang="ru-RU" dirty="0" smtClean="0"/>
              <a:t>;  </a:t>
            </a:r>
            <a:r>
              <a:rPr lang="ru-RU" dirty="0" err="1" smtClean="0"/>
              <a:t>самоорганізація</a:t>
            </a:r>
            <a:r>
              <a:rPr lang="ru-RU" dirty="0" smtClean="0"/>
              <a:t> та </a:t>
            </a:r>
            <a:r>
              <a:rPr lang="ru-RU" dirty="0" err="1" smtClean="0"/>
              <a:t>саморозвиток</a:t>
            </a:r>
            <a:r>
              <a:rPr lang="ru-RU" dirty="0" smtClean="0"/>
              <a:t>;  </a:t>
            </a:r>
            <a:r>
              <a:rPr lang="ru-RU" dirty="0" err="1" smtClean="0"/>
              <a:t>вміння</a:t>
            </a:r>
            <a:r>
              <a:rPr lang="ru-RU" dirty="0" smtClean="0"/>
              <a:t> </a:t>
            </a:r>
            <a:r>
              <a:rPr lang="ru-RU" dirty="0" err="1" smtClean="0"/>
              <a:t>працювати</a:t>
            </a:r>
            <a:r>
              <a:rPr lang="ru-RU" dirty="0" smtClean="0"/>
              <a:t> в </a:t>
            </a:r>
            <a:r>
              <a:rPr lang="ru-RU" dirty="0" err="1" smtClean="0"/>
              <a:t>стресових</a:t>
            </a:r>
            <a:r>
              <a:rPr lang="ru-RU" dirty="0" smtClean="0"/>
              <a:t> </a:t>
            </a:r>
            <a:r>
              <a:rPr lang="ru-RU" dirty="0" err="1" smtClean="0"/>
              <a:t>ситуаціях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9. </a:t>
            </a:r>
            <a:r>
              <a:rPr lang="ru-RU" b="1" dirty="0" err="1" smtClean="0"/>
              <a:t>Управління</a:t>
            </a:r>
            <a:r>
              <a:rPr lang="ru-RU" b="1" dirty="0" smtClean="0"/>
              <a:t> </a:t>
            </a:r>
            <a:r>
              <a:rPr lang="ru-RU" b="1" dirty="0" err="1" smtClean="0"/>
              <a:t>публічними</a:t>
            </a:r>
            <a:r>
              <a:rPr lang="ru-RU" b="1" dirty="0" smtClean="0"/>
              <a:t> </a:t>
            </a:r>
            <a:r>
              <a:rPr lang="ru-RU" b="1" dirty="0" err="1" smtClean="0"/>
              <a:t>фінансами</a:t>
            </a:r>
            <a:r>
              <a:rPr lang="ru-RU" b="1" dirty="0" smtClean="0"/>
              <a:t>: </a:t>
            </a:r>
            <a:r>
              <a:rPr lang="ru-RU" dirty="0" err="1" smtClean="0"/>
              <a:t>знання</a:t>
            </a:r>
            <a:r>
              <a:rPr lang="ru-RU" dirty="0" smtClean="0"/>
              <a:t> основ бюджетного </a:t>
            </a:r>
            <a:r>
              <a:rPr lang="ru-RU" dirty="0" err="1" smtClean="0"/>
              <a:t>законодавства</a:t>
            </a:r>
            <a:r>
              <a:rPr lang="ru-RU" dirty="0" smtClean="0"/>
              <a:t>; </a:t>
            </a:r>
            <a:r>
              <a:rPr lang="ru-RU" dirty="0" err="1" smtClean="0"/>
              <a:t>знання</a:t>
            </a:r>
            <a:r>
              <a:rPr lang="ru-RU" dirty="0" smtClean="0"/>
              <a:t> </a:t>
            </a:r>
            <a:r>
              <a:rPr lang="ru-RU" dirty="0" err="1" smtClean="0"/>
              <a:t>системи</a:t>
            </a:r>
            <a:r>
              <a:rPr lang="ru-RU" dirty="0" smtClean="0"/>
              <a:t> державного контролю у </a:t>
            </a:r>
            <a:r>
              <a:rPr lang="ru-RU" dirty="0" err="1" smtClean="0"/>
              <a:t>сфері</a:t>
            </a:r>
            <a:r>
              <a:rPr lang="ru-RU" dirty="0" smtClean="0"/>
              <a:t> </a:t>
            </a:r>
            <a:r>
              <a:rPr lang="ru-RU" dirty="0" err="1" smtClean="0"/>
              <a:t>публічних</a:t>
            </a:r>
            <a:r>
              <a:rPr lang="ru-RU" dirty="0" smtClean="0"/>
              <a:t> </a:t>
            </a:r>
            <a:r>
              <a:rPr lang="ru-RU" dirty="0" err="1" smtClean="0"/>
              <a:t>фінансів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10. </a:t>
            </a:r>
            <a:r>
              <a:rPr lang="ru-RU" b="1" dirty="0" smtClean="0"/>
              <a:t>Робота з </a:t>
            </a:r>
            <a:r>
              <a:rPr lang="ru-RU" b="1" dirty="0" err="1" smtClean="0"/>
              <a:t>інформацією</a:t>
            </a:r>
            <a:r>
              <a:rPr lang="ru-RU" dirty="0" smtClean="0"/>
              <a:t>: </a:t>
            </a:r>
            <a:r>
              <a:rPr lang="ru-RU" dirty="0" err="1" smtClean="0"/>
              <a:t>знання</a:t>
            </a:r>
            <a:r>
              <a:rPr lang="ru-RU" dirty="0" smtClean="0"/>
              <a:t> основ </a:t>
            </a:r>
            <a:r>
              <a:rPr lang="ru-RU" dirty="0" err="1" smtClean="0"/>
              <a:t>законодавства</a:t>
            </a:r>
            <a:r>
              <a:rPr lang="ru-RU" dirty="0" smtClean="0"/>
              <a:t> про </a:t>
            </a:r>
            <a:r>
              <a:rPr lang="ru-RU" dirty="0" err="1" smtClean="0"/>
              <a:t>інформацію</a:t>
            </a:r>
            <a:r>
              <a:rPr lang="ru-RU" dirty="0" smtClean="0"/>
              <a:t>;  </a:t>
            </a:r>
            <a:r>
              <a:rPr lang="ru-RU" dirty="0" err="1" smtClean="0"/>
              <a:t>вміння</a:t>
            </a:r>
            <a:r>
              <a:rPr lang="ru-RU" dirty="0" smtClean="0"/>
              <a:t> </a:t>
            </a:r>
            <a:r>
              <a:rPr lang="ru-RU" dirty="0" err="1" smtClean="0"/>
              <a:t>працювати</a:t>
            </a:r>
            <a:r>
              <a:rPr lang="ru-RU" dirty="0" smtClean="0"/>
              <a:t> в </a:t>
            </a:r>
            <a:r>
              <a:rPr lang="ru-RU" dirty="0" err="1" smtClean="0"/>
              <a:t>умовах</a:t>
            </a:r>
            <a:r>
              <a:rPr lang="ru-RU" dirty="0" smtClean="0"/>
              <a:t> </a:t>
            </a:r>
            <a:r>
              <a:rPr lang="ru-RU" dirty="0" err="1" smtClean="0"/>
              <a:t>електронного</a:t>
            </a:r>
            <a:r>
              <a:rPr lang="ru-RU" dirty="0" smtClean="0"/>
              <a:t> </a:t>
            </a:r>
            <a:r>
              <a:rPr lang="ru-RU" dirty="0" err="1" smtClean="0"/>
              <a:t>урядування</a:t>
            </a:r>
            <a:r>
              <a:rPr lang="ru-RU" dirty="0" smtClean="0"/>
              <a:t>.</a:t>
            </a:r>
            <a:endParaRPr lang="ru-RU" sz="15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Конкурс на посаду </a:t>
            </a:r>
            <a:r>
              <a:rPr lang="ru-RU" dirty="0" err="1" smtClean="0"/>
              <a:t>держсекретаря</a:t>
            </a:r>
            <a:r>
              <a:rPr lang="ru-RU" dirty="0" smtClean="0"/>
              <a:t> </a:t>
            </a:r>
            <a:r>
              <a:rPr lang="ru-RU" sz="3600" dirty="0" smtClean="0"/>
              <a:t>(У)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xmlns="" val="22215842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sz="4600" b="1" dirty="0" err="1" smtClean="0"/>
              <a:t>Методи</a:t>
            </a:r>
            <a:r>
              <a:rPr lang="ru-RU" sz="4600" b="1" dirty="0" smtClean="0"/>
              <a:t> </a:t>
            </a:r>
            <a:r>
              <a:rPr lang="ru-RU" sz="4600" b="1" dirty="0" err="1" smtClean="0"/>
              <a:t>оцінювання</a:t>
            </a:r>
            <a:endParaRPr lang="ru-RU" sz="4600" b="1" dirty="0" smtClean="0"/>
          </a:p>
          <a:p>
            <a:pPr marL="0" indent="0">
              <a:buNone/>
            </a:pPr>
            <a:r>
              <a:rPr lang="uk-UA" b="1" dirty="0" smtClean="0"/>
              <a:t>Загальні вимоги </a:t>
            </a:r>
            <a:r>
              <a:rPr lang="uk-UA" dirty="0" smtClean="0"/>
              <a:t>– перевірка документів</a:t>
            </a:r>
          </a:p>
          <a:p>
            <a:pPr marL="0" indent="0">
              <a:buNone/>
            </a:pPr>
            <a:r>
              <a:rPr lang="uk-UA" b="1" dirty="0" smtClean="0"/>
              <a:t>Спеціальні вимоги</a:t>
            </a:r>
          </a:p>
          <a:p>
            <a:pPr marL="514350" indent="-514350">
              <a:buAutoNum type="arabicPeriod"/>
            </a:pPr>
            <a:r>
              <a:rPr lang="ru-RU" b="1" dirty="0" err="1" smtClean="0"/>
              <a:t>Комп’ютерне</a:t>
            </a:r>
            <a:r>
              <a:rPr lang="ru-RU" b="1" dirty="0" smtClean="0"/>
              <a:t> </a:t>
            </a:r>
            <a:r>
              <a:rPr lang="ru-RU" b="1" dirty="0" err="1" smtClean="0"/>
              <a:t>тестування</a:t>
            </a:r>
            <a:r>
              <a:rPr lang="ru-RU" b="1" dirty="0" smtClean="0"/>
              <a:t> </a:t>
            </a:r>
            <a:r>
              <a:rPr lang="ru-RU" dirty="0" smtClean="0"/>
              <a:t>-</a:t>
            </a:r>
            <a:r>
              <a:rPr lang="ru-RU" dirty="0" err="1" smtClean="0"/>
              <a:t>знання</a:t>
            </a:r>
            <a:r>
              <a:rPr lang="ru-RU" dirty="0" smtClean="0"/>
              <a:t> </a:t>
            </a:r>
            <a:r>
              <a:rPr lang="ru-RU" dirty="0" err="1" smtClean="0"/>
              <a:t>законодавства</a:t>
            </a:r>
            <a:r>
              <a:rPr lang="ru-RU" dirty="0"/>
              <a:t> </a:t>
            </a:r>
          </a:p>
          <a:p>
            <a:pPr marL="514350" indent="-514350">
              <a:buAutoNum type="arabicPeriod"/>
            </a:pPr>
            <a:r>
              <a:rPr lang="ru-RU" b="1" dirty="0" err="1" smtClean="0"/>
              <a:t>Ситуац</a:t>
            </a:r>
            <a:r>
              <a:rPr lang="uk-UA" b="1" dirty="0" err="1" smtClean="0"/>
              <a:t>ійні</a:t>
            </a:r>
            <a:r>
              <a:rPr lang="uk-UA" b="1" dirty="0" smtClean="0"/>
              <a:t> завдання </a:t>
            </a:r>
            <a:r>
              <a:rPr lang="uk-UA" dirty="0" smtClean="0"/>
              <a:t>– Ситуаційні завдання проводяться з метою об’єктивного з’ясування спроможності кандидатів використовувати свої знання, досвід під час виконання посадових обов’язків, а також з метою комплексної перевірки кандидатів на відповідність професійній компетентності, оцінки комунікаційних якостей, володіння комп’ютером та вміння приймати рішення. </a:t>
            </a:r>
          </a:p>
          <a:p>
            <a:pPr marL="514350" indent="-514350">
              <a:buAutoNum type="arabicPeriod"/>
            </a:pPr>
            <a:r>
              <a:rPr lang="uk-UA" b="1" dirty="0" smtClean="0"/>
              <a:t>Співбесіда</a:t>
            </a:r>
            <a:r>
              <a:rPr lang="uk-UA" dirty="0" smtClean="0"/>
              <a:t> - під час співбесіди відповідно до існуючого Порядку проведення конкурсу мають оцінюватися й інші компетентності конкурсантів: комунікація та взаємодія, управління змінами, управління публічними фінансами. </a:t>
            </a:r>
            <a:endParaRPr lang="ru-RU" sz="15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Конкурс на посаду </a:t>
            </a:r>
            <a:r>
              <a:rPr lang="ru-RU" dirty="0" err="1" smtClean="0"/>
              <a:t>держсекретаря</a:t>
            </a:r>
            <a:r>
              <a:rPr lang="ru-RU" dirty="0" smtClean="0"/>
              <a:t> </a:t>
            </a:r>
            <a:r>
              <a:rPr lang="ru-RU" sz="3600" dirty="0" smtClean="0"/>
              <a:t>(У)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xmlns="" val="11769847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b="1" dirty="0" err="1" smtClean="0"/>
              <a:t>Принципи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оцінювання</a:t>
            </a:r>
            <a:endParaRPr lang="ru-RU" sz="3200" b="1" dirty="0" smtClean="0"/>
          </a:p>
          <a:p>
            <a:pPr marL="0" indent="0">
              <a:buNone/>
            </a:pPr>
            <a:endParaRPr lang="ru-RU" sz="3200" b="1" dirty="0" smtClean="0"/>
          </a:p>
          <a:p>
            <a:pPr marL="0" indent="0">
              <a:buNone/>
            </a:pPr>
            <a:r>
              <a:rPr lang="uk-UA" sz="1200" b="1" dirty="0" smtClean="0"/>
              <a:t>Прозорість </a:t>
            </a:r>
            <a:r>
              <a:rPr lang="uk-UA" sz="1200" dirty="0" smtClean="0"/>
              <a:t>За рішенням Комісії з питань вищого корпусу державної служби на її засіданні можуть бути присутніми представники державних органів, наукових установ, навчальних закладів, засобів масової інформації, громадських об'єднань та міжнародних організацій. Усі засідання транслюються </a:t>
            </a:r>
            <a:r>
              <a:rPr lang="uk-UA" sz="1200" dirty="0" err="1" smtClean="0"/>
              <a:t>онлайн</a:t>
            </a:r>
            <a:r>
              <a:rPr lang="uk-UA" sz="1200" dirty="0" smtClean="0"/>
              <a:t>.</a:t>
            </a:r>
          </a:p>
          <a:p>
            <a:pPr marL="0" indent="0">
              <a:buNone/>
            </a:pPr>
            <a:endParaRPr lang="uk-UA" sz="1200" dirty="0" smtClean="0"/>
          </a:p>
          <a:p>
            <a:pPr marL="0" indent="0">
              <a:buNone/>
            </a:pPr>
            <a:r>
              <a:rPr lang="uk-UA" sz="1200" b="1" dirty="0" smtClean="0"/>
              <a:t>Рівний доступ </a:t>
            </a:r>
            <a:r>
              <a:rPr lang="uk-UA" sz="1200" dirty="0" smtClean="0"/>
              <a:t>Досягається публікацією оголошення і відсутністю дискримінаційних положень при проведенні </a:t>
            </a:r>
            <a:r>
              <a:rPr lang="uk-UA" sz="1200" dirty="0" smtClean="0"/>
              <a:t>конкурсу</a:t>
            </a:r>
            <a:endParaRPr lang="uk-UA" sz="1200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Конкурс на посаду </a:t>
            </a:r>
            <a:r>
              <a:rPr lang="ru-RU" dirty="0" err="1" smtClean="0"/>
              <a:t>держсекретаря</a:t>
            </a:r>
            <a:r>
              <a:rPr lang="ru-RU" dirty="0" smtClean="0"/>
              <a:t> </a:t>
            </a:r>
            <a:r>
              <a:rPr lang="ru-RU" sz="3600" dirty="0" smtClean="0"/>
              <a:t>(У)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xmlns="" val="4476682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b="1" dirty="0" err="1" smtClean="0"/>
              <a:t>Принципи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оцінювання</a:t>
            </a:r>
            <a:r>
              <a:rPr lang="ru-RU" sz="3200" b="1" dirty="0" smtClean="0"/>
              <a:t> (2)</a:t>
            </a:r>
          </a:p>
          <a:p>
            <a:pPr marL="0" indent="0">
              <a:buNone/>
            </a:pPr>
            <a:r>
              <a:rPr lang="uk-UA" sz="1200" b="1" dirty="0" smtClean="0"/>
              <a:t>Представництво </a:t>
            </a:r>
            <a:r>
              <a:rPr lang="uk-UA" sz="1200" dirty="0" smtClean="0"/>
              <a:t>Досягається формуванням Комісії </a:t>
            </a:r>
            <a:r>
              <a:rPr lang="ru-RU" sz="1200" dirty="0" smtClean="0"/>
              <a:t>з </a:t>
            </a:r>
            <a:r>
              <a:rPr lang="ru-RU" sz="1200" dirty="0" err="1" smtClean="0"/>
              <a:t>питань</a:t>
            </a:r>
            <a:r>
              <a:rPr lang="ru-RU" sz="1200" dirty="0" smtClean="0"/>
              <a:t> </a:t>
            </a:r>
            <a:r>
              <a:rPr lang="ru-RU" sz="1200" dirty="0" err="1" smtClean="0"/>
              <a:t>вищого</a:t>
            </a:r>
            <a:r>
              <a:rPr lang="ru-RU" sz="1200" dirty="0" smtClean="0"/>
              <a:t> корпусу </a:t>
            </a:r>
            <a:r>
              <a:rPr lang="ru-RU" sz="1200" dirty="0" err="1" smtClean="0"/>
              <a:t>державної</a:t>
            </a:r>
            <a:r>
              <a:rPr lang="ru-RU" sz="1200" dirty="0" smtClean="0"/>
              <a:t> </a:t>
            </a:r>
            <a:r>
              <a:rPr lang="ru-RU" sz="1200" dirty="0" err="1" smtClean="0"/>
              <a:t>служби</a:t>
            </a:r>
            <a:r>
              <a:rPr lang="ru-RU" sz="1200" dirty="0" smtClean="0"/>
              <a:t>  (До складу </a:t>
            </a:r>
            <a:r>
              <a:rPr lang="ru-RU" sz="1200" dirty="0" err="1" smtClean="0"/>
              <a:t>Комісії</a:t>
            </a:r>
            <a:r>
              <a:rPr lang="ru-RU" sz="1200" dirty="0" smtClean="0"/>
              <a:t> </a:t>
            </a:r>
            <a:r>
              <a:rPr lang="ru-RU" sz="1200" dirty="0" err="1" smtClean="0"/>
              <a:t>увійшли</a:t>
            </a:r>
            <a:r>
              <a:rPr lang="ru-RU" sz="1200" dirty="0" smtClean="0"/>
              <a:t>: </a:t>
            </a:r>
            <a:r>
              <a:rPr lang="ru-RU" sz="1200" dirty="0" err="1" smtClean="0"/>
              <a:t>представник</a:t>
            </a:r>
            <a:r>
              <a:rPr lang="ru-RU" sz="1200" dirty="0" smtClean="0"/>
              <a:t>, </a:t>
            </a:r>
            <a:r>
              <a:rPr lang="ru-RU" sz="1200" dirty="0" err="1" smtClean="0"/>
              <a:t>визначений</a:t>
            </a:r>
            <a:r>
              <a:rPr lang="ru-RU" sz="1200" dirty="0" smtClean="0"/>
              <a:t> Президентом </a:t>
            </a:r>
            <a:r>
              <a:rPr lang="ru-RU" sz="1200" dirty="0" err="1" smtClean="0"/>
              <a:t>України</a:t>
            </a:r>
            <a:r>
              <a:rPr lang="ru-RU" sz="1200" dirty="0" smtClean="0"/>
              <a:t>;  </a:t>
            </a:r>
            <a:r>
              <a:rPr lang="ru-RU" sz="1200" dirty="0" err="1" smtClean="0"/>
              <a:t>представник</a:t>
            </a:r>
            <a:r>
              <a:rPr lang="ru-RU" sz="1200" dirty="0" smtClean="0"/>
              <a:t>, </a:t>
            </a:r>
            <a:r>
              <a:rPr lang="ru-RU" sz="1200" dirty="0" err="1" smtClean="0"/>
              <a:t>визначений</a:t>
            </a:r>
            <a:r>
              <a:rPr lang="ru-RU" sz="1200" dirty="0" smtClean="0"/>
              <a:t> </a:t>
            </a:r>
            <a:r>
              <a:rPr lang="ru-RU" sz="1200" dirty="0" err="1" smtClean="0"/>
              <a:t>Кабінетом</a:t>
            </a:r>
            <a:r>
              <a:rPr lang="ru-RU" sz="1200" dirty="0" smtClean="0"/>
              <a:t> </a:t>
            </a:r>
            <a:r>
              <a:rPr lang="ru-RU" sz="1200" dirty="0" err="1" smtClean="0"/>
              <a:t>Міністрів</a:t>
            </a:r>
            <a:r>
              <a:rPr lang="ru-RU" sz="1200" dirty="0" smtClean="0"/>
              <a:t> </a:t>
            </a:r>
            <a:r>
              <a:rPr lang="ru-RU" sz="1200" dirty="0" err="1" smtClean="0"/>
              <a:t>України</a:t>
            </a:r>
            <a:r>
              <a:rPr lang="ru-RU" sz="1200" dirty="0" smtClean="0"/>
              <a:t> з числа </a:t>
            </a:r>
            <a:r>
              <a:rPr lang="ru-RU" sz="1200" dirty="0" err="1" smtClean="0"/>
              <a:t>осіб</a:t>
            </a:r>
            <a:r>
              <a:rPr lang="ru-RU" sz="1200" dirty="0" smtClean="0"/>
              <a:t>, </a:t>
            </a:r>
            <a:r>
              <a:rPr lang="ru-RU" sz="1200" dirty="0" err="1" smtClean="0"/>
              <a:t>які</a:t>
            </a:r>
            <a:r>
              <a:rPr lang="ru-RU" sz="1200" dirty="0" smtClean="0"/>
              <a:t> </a:t>
            </a:r>
            <a:r>
              <a:rPr lang="ru-RU" sz="1200" dirty="0" err="1" smtClean="0"/>
              <a:t>займають</a:t>
            </a:r>
            <a:r>
              <a:rPr lang="ru-RU" sz="1200" dirty="0" smtClean="0"/>
              <a:t> посади </a:t>
            </a:r>
            <a:r>
              <a:rPr lang="ru-RU" sz="1200" dirty="0" err="1" smtClean="0"/>
              <a:t>вищого</a:t>
            </a:r>
            <a:r>
              <a:rPr lang="ru-RU" sz="1200" dirty="0" smtClean="0"/>
              <a:t> корпусу </a:t>
            </a:r>
            <a:r>
              <a:rPr lang="ru-RU" sz="1200" dirty="0" err="1" smtClean="0"/>
              <a:t>державної</a:t>
            </a:r>
            <a:r>
              <a:rPr lang="ru-RU" sz="1200" dirty="0" smtClean="0"/>
              <a:t> </a:t>
            </a:r>
            <a:r>
              <a:rPr lang="ru-RU" sz="1200" dirty="0" err="1" smtClean="0"/>
              <a:t>служби</a:t>
            </a:r>
            <a:r>
              <a:rPr lang="ru-RU" sz="1200" dirty="0" smtClean="0"/>
              <a:t>;  </a:t>
            </a:r>
            <a:r>
              <a:rPr lang="ru-RU" sz="1200" dirty="0" err="1" smtClean="0"/>
              <a:t>керівник</a:t>
            </a:r>
            <a:r>
              <a:rPr lang="ru-RU" sz="1200" dirty="0" smtClean="0"/>
              <a:t> </a:t>
            </a:r>
            <a:r>
              <a:rPr lang="ru-RU" sz="1200" dirty="0" err="1" smtClean="0"/>
              <a:t>Національного</a:t>
            </a:r>
            <a:r>
              <a:rPr lang="ru-RU" sz="1200" dirty="0" smtClean="0"/>
              <a:t> агентства </a:t>
            </a:r>
            <a:r>
              <a:rPr lang="ru-RU" sz="1200" dirty="0" err="1" smtClean="0"/>
              <a:t>України</a:t>
            </a:r>
            <a:r>
              <a:rPr lang="ru-RU" sz="1200" dirty="0" smtClean="0"/>
              <a:t> з </a:t>
            </a:r>
            <a:r>
              <a:rPr lang="ru-RU" sz="1200" dirty="0" err="1" smtClean="0"/>
              <a:t>питань</a:t>
            </a:r>
            <a:r>
              <a:rPr lang="ru-RU" sz="1200" dirty="0" smtClean="0"/>
              <a:t> </a:t>
            </a:r>
            <a:r>
              <a:rPr lang="ru-RU" sz="1200" dirty="0" err="1" smtClean="0"/>
              <a:t>державної</a:t>
            </a:r>
            <a:r>
              <a:rPr lang="ru-RU" sz="1200" dirty="0" smtClean="0"/>
              <a:t> </a:t>
            </a:r>
            <a:r>
              <a:rPr lang="ru-RU" sz="1200" dirty="0" err="1" smtClean="0"/>
              <a:t>служби</a:t>
            </a:r>
            <a:r>
              <a:rPr lang="ru-RU" sz="1200" dirty="0" smtClean="0"/>
              <a:t> (за </a:t>
            </a:r>
            <a:r>
              <a:rPr lang="ru-RU" sz="1200" dirty="0" err="1" smtClean="0"/>
              <a:t>посадою</a:t>
            </a:r>
            <a:r>
              <a:rPr lang="ru-RU" sz="1200" dirty="0" smtClean="0"/>
              <a:t>); </a:t>
            </a:r>
            <a:r>
              <a:rPr lang="ru-RU" sz="1200" dirty="0" err="1" smtClean="0"/>
              <a:t>керівник</a:t>
            </a:r>
            <a:r>
              <a:rPr lang="ru-RU" sz="1200" dirty="0" smtClean="0"/>
              <a:t> </a:t>
            </a:r>
            <a:r>
              <a:rPr lang="ru-RU" sz="1200" dirty="0" err="1" smtClean="0"/>
              <a:t>Національного</a:t>
            </a:r>
            <a:r>
              <a:rPr lang="ru-RU" sz="1200" dirty="0" smtClean="0"/>
              <a:t> агентства з </a:t>
            </a:r>
            <a:r>
              <a:rPr lang="ru-RU" sz="1200" dirty="0" err="1" smtClean="0"/>
              <a:t>питань</a:t>
            </a:r>
            <a:r>
              <a:rPr lang="ru-RU" sz="1200" dirty="0" smtClean="0"/>
              <a:t> </a:t>
            </a:r>
            <a:r>
              <a:rPr lang="ru-RU" sz="1200" dirty="0" err="1" smtClean="0"/>
              <a:t>запобігання</a:t>
            </a:r>
            <a:r>
              <a:rPr lang="ru-RU" sz="1200" dirty="0" smtClean="0"/>
              <a:t> </a:t>
            </a:r>
            <a:r>
              <a:rPr lang="ru-RU" sz="1200" dirty="0" err="1" smtClean="0"/>
              <a:t>корупції</a:t>
            </a:r>
            <a:r>
              <a:rPr lang="ru-RU" sz="1200" dirty="0" smtClean="0"/>
              <a:t> (за </a:t>
            </a:r>
            <a:r>
              <a:rPr lang="ru-RU" sz="1200" dirty="0" err="1" smtClean="0"/>
              <a:t>посадою</a:t>
            </a:r>
            <a:r>
              <a:rPr lang="ru-RU" sz="1200" dirty="0" smtClean="0"/>
              <a:t>); </a:t>
            </a:r>
            <a:r>
              <a:rPr lang="ru-RU" sz="1200" dirty="0" err="1" smtClean="0"/>
              <a:t>представник</a:t>
            </a:r>
            <a:r>
              <a:rPr lang="ru-RU" sz="1200" dirty="0" smtClean="0"/>
              <a:t> </a:t>
            </a:r>
            <a:r>
              <a:rPr lang="ru-RU" sz="1200" dirty="0" err="1" smtClean="0"/>
              <a:t>Державної</a:t>
            </a:r>
            <a:r>
              <a:rPr lang="ru-RU" sz="1200" dirty="0" smtClean="0"/>
              <a:t> </a:t>
            </a:r>
            <a:r>
              <a:rPr lang="ru-RU" sz="1200" dirty="0" err="1" smtClean="0"/>
              <a:t>судової</a:t>
            </a:r>
            <a:r>
              <a:rPr lang="ru-RU" sz="1200" dirty="0" smtClean="0"/>
              <a:t> </a:t>
            </a:r>
            <a:r>
              <a:rPr lang="ru-RU" sz="1200" dirty="0" err="1" smtClean="0"/>
              <a:t>адміністрації</a:t>
            </a:r>
            <a:r>
              <a:rPr lang="ru-RU" sz="1200" dirty="0" smtClean="0"/>
              <a:t> </a:t>
            </a:r>
            <a:r>
              <a:rPr lang="ru-RU" sz="1200" dirty="0" err="1" smtClean="0"/>
              <a:t>України</a:t>
            </a:r>
            <a:r>
              <a:rPr lang="ru-RU" sz="1200" dirty="0" smtClean="0"/>
              <a:t>; </a:t>
            </a:r>
            <a:r>
              <a:rPr lang="ru-RU" sz="1200" dirty="0" err="1" smtClean="0"/>
              <a:t>представник</a:t>
            </a:r>
            <a:r>
              <a:rPr lang="ru-RU" sz="1200" dirty="0" smtClean="0"/>
              <a:t> </a:t>
            </a:r>
            <a:r>
              <a:rPr lang="ru-RU" sz="1200" dirty="0" err="1" smtClean="0"/>
              <a:t>від</a:t>
            </a:r>
            <a:r>
              <a:rPr lang="ru-RU" sz="1200" dirty="0" smtClean="0"/>
              <a:t> </a:t>
            </a:r>
            <a:r>
              <a:rPr lang="ru-RU" sz="1200" dirty="0" err="1" smtClean="0"/>
              <a:t>спільного</a:t>
            </a:r>
            <a:r>
              <a:rPr lang="ru-RU" sz="1200" dirty="0" smtClean="0"/>
              <a:t> </a:t>
            </a:r>
            <a:r>
              <a:rPr lang="ru-RU" sz="1200" dirty="0" err="1" smtClean="0"/>
              <a:t>представницького</a:t>
            </a:r>
            <a:r>
              <a:rPr lang="ru-RU" sz="1200" dirty="0" smtClean="0"/>
              <a:t> органу </a:t>
            </a:r>
            <a:r>
              <a:rPr lang="ru-RU" sz="1200" dirty="0" err="1" smtClean="0"/>
              <a:t>репрезентативних</a:t>
            </a:r>
            <a:r>
              <a:rPr lang="ru-RU" sz="1200" dirty="0" smtClean="0"/>
              <a:t> </a:t>
            </a:r>
            <a:r>
              <a:rPr lang="ru-RU" sz="1200" dirty="0" err="1" smtClean="0"/>
              <a:t>всеукраїнських</a:t>
            </a:r>
            <a:r>
              <a:rPr lang="ru-RU" sz="1200" dirty="0" smtClean="0"/>
              <a:t> </a:t>
            </a:r>
            <a:r>
              <a:rPr lang="ru-RU" sz="1200" dirty="0" err="1" smtClean="0"/>
              <a:t>об’єднань</a:t>
            </a:r>
            <a:r>
              <a:rPr lang="ru-RU" sz="1200" dirty="0" smtClean="0"/>
              <a:t> </a:t>
            </a:r>
            <a:r>
              <a:rPr lang="ru-RU" sz="1200" dirty="0" err="1" smtClean="0"/>
              <a:t>профспілок</a:t>
            </a:r>
            <a:r>
              <a:rPr lang="ru-RU" sz="1200" dirty="0" smtClean="0"/>
              <a:t> на </a:t>
            </a:r>
            <a:r>
              <a:rPr lang="ru-RU" sz="1200" dirty="0" err="1" smtClean="0"/>
              <a:t>національному</a:t>
            </a:r>
            <a:r>
              <a:rPr lang="ru-RU" sz="1200" dirty="0" smtClean="0"/>
              <a:t> </a:t>
            </a:r>
            <a:r>
              <a:rPr lang="ru-RU" sz="1200" dirty="0" err="1" smtClean="0"/>
              <a:t>рівні</a:t>
            </a:r>
            <a:r>
              <a:rPr lang="ru-RU" sz="1200" dirty="0" smtClean="0"/>
              <a:t>; </a:t>
            </a:r>
            <a:r>
              <a:rPr lang="ru-RU" sz="1200" dirty="0" err="1" smtClean="0"/>
              <a:t>представник</a:t>
            </a:r>
            <a:r>
              <a:rPr lang="ru-RU" sz="1200" dirty="0" smtClean="0"/>
              <a:t> </a:t>
            </a:r>
            <a:r>
              <a:rPr lang="ru-RU" sz="1200" dirty="0" err="1" smtClean="0"/>
              <a:t>від</a:t>
            </a:r>
            <a:r>
              <a:rPr lang="ru-RU" sz="1200" dirty="0" smtClean="0"/>
              <a:t> </a:t>
            </a:r>
            <a:r>
              <a:rPr lang="ru-RU" sz="1200" dirty="0" err="1" smtClean="0"/>
              <a:t>спільного</a:t>
            </a:r>
            <a:r>
              <a:rPr lang="ru-RU" sz="1200" dirty="0" smtClean="0"/>
              <a:t> </a:t>
            </a:r>
            <a:r>
              <a:rPr lang="ru-RU" sz="1200" dirty="0" err="1" smtClean="0"/>
              <a:t>представницького</a:t>
            </a:r>
            <a:r>
              <a:rPr lang="ru-RU" sz="1200" dirty="0" smtClean="0"/>
              <a:t> органу </a:t>
            </a:r>
            <a:r>
              <a:rPr lang="ru-RU" sz="1200" dirty="0" err="1" smtClean="0"/>
              <a:t>репрезентативних</a:t>
            </a:r>
            <a:r>
              <a:rPr lang="ru-RU" sz="1200" dirty="0" smtClean="0"/>
              <a:t> </a:t>
            </a:r>
            <a:r>
              <a:rPr lang="ru-RU" sz="1200" dirty="0" err="1" smtClean="0"/>
              <a:t>всеукраїнських</a:t>
            </a:r>
            <a:r>
              <a:rPr lang="ru-RU" sz="1200" dirty="0" smtClean="0"/>
              <a:t> </a:t>
            </a:r>
            <a:r>
              <a:rPr lang="ru-RU" sz="1200" dirty="0" err="1" smtClean="0"/>
              <a:t>об’єднань</a:t>
            </a:r>
            <a:r>
              <a:rPr lang="ru-RU" sz="1200" dirty="0" smtClean="0"/>
              <a:t> </a:t>
            </a:r>
            <a:r>
              <a:rPr lang="ru-RU" sz="1200" dirty="0" err="1" smtClean="0"/>
              <a:t>організацій</a:t>
            </a:r>
            <a:r>
              <a:rPr lang="ru-RU" sz="1200" dirty="0" smtClean="0"/>
              <a:t> </a:t>
            </a:r>
            <a:r>
              <a:rPr lang="ru-RU" sz="1200" dirty="0" err="1" smtClean="0"/>
              <a:t>роботодавців</a:t>
            </a:r>
            <a:r>
              <a:rPr lang="ru-RU" sz="1200" dirty="0" smtClean="0"/>
              <a:t> на </a:t>
            </a:r>
            <a:r>
              <a:rPr lang="ru-RU" sz="1200" dirty="0" err="1" smtClean="0"/>
              <a:t>національному</a:t>
            </a:r>
            <a:r>
              <a:rPr lang="ru-RU" sz="1200" dirty="0" smtClean="0"/>
              <a:t> </a:t>
            </a:r>
            <a:r>
              <a:rPr lang="ru-RU" sz="1200" dirty="0" err="1" smtClean="0"/>
              <a:t>рівні</a:t>
            </a:r>
            <a:r>
              <a:rPr lang="ru-RU" sz="1200" dirty="0" smtClean="0"/>
              <a:t>; </a:t>
            </a:r>
            <a:r>
              <a:rPr lang="ru-RU" sz="1200" dirty="0" err="1" smtClean="0"/>
              <a:t>чотири</a:t>
            </a:r>
            <a:r>
              <a:rPr lang="ru-RU" sz="1200" dirty="0" smtClean="0"/>
              <a:t> </a:t>
            </a:r>
            <a:r>
              <a:rPr lang="ru-RU" sz="1200" dirty="0" err="1" smtClean="0"/>
              <a:t>представники</a:t>
            </a:r>
            <a:r>
              <a:rPr lang="ru-RU" sz="1200" dirty="0" smtClean="0"/>
              <a:t> </a:t>
            </a:r>
            <a:r>
              <a:rPr lang="ru-RU" sz="1200" dirty="0" err="1" smtClean="0"/>
              <a:t>від</a:t>
            </a:r>
            <a:r>
              <a:rPr lang="ru-RU" sz="1200" dirty="0" smtClean="0"/>
              <a:t> </a:t>
            </a:r>
            <a:r>
              <a:rPr lang="ru-RU" sz="1200" dirty="0" err="1" smtClean="0"/>
              <a:t>громадських</a:t>
            </a:r>
            <a:r>
              <a:rPr lang="ru-RU" sz="1200" dirty="0" smtClean="0"/>
              <a:t> </a:t>
            </a:r>
            <a:r>
              <a:rPr lang="ru-RU" sz="1200" dirty="0" err="1" smtClean="0"/>
              <a:t>об’єднань</a:t>
            </a:r>
            <a:r>
              <a:rPr lang="ru-RU" sz="1200" dirty="0" smtClean="0"/>
              <a:t>, </a:t>
            </a:r>
            <a:r>
              <a:rPr lang="ru-RU" sz="1200" dirty="0" err="1" smtClean="0"/>
              <a:t>наукових</a:t>
            </a:r>
            <a:r>
              <a:rPr lang="ru-RU" sz="1200" dirty="0" smtClean="0"/>
              <a:t> </a:t>
            </a:r>
            <a:r>
              <a:rPr lang="ru-RU" sz="1200" dirty="0" err="1" smtClean="0"/>
              <a:t>установ</a:t>
            </a:r>
            <a:r>
              <a:rPr lang="ru-RU" sz="1200" dirty="0" smtClean="0"/>
              <a:t>, </a:t>
            </a:r>
            <a:r>
              <a:rPr lang="ru-RU" sz="1200" dirty="0" err="1" smtClean="0"/>
              <a:t>навчальних</a:t>
            </a:r>
            <a:r>
              <a:rPr lang="ru-RU" sz="1200" dirty="0" smtClean="0"/>
              <a:t> </a:t>
            </a:r>
            <a:r>
              <a:rPr lang="ru-RU" sz="1200" dirty="0" err="1" smtClean="0"/>
              <a:t>закладів</a:t>
            </a:r>
            <a:r>
              <a:rPr lang="ru-RU" sz="1200" dirty="0" smtClean="0"/>
              <a:t> та </a:t>
            </a:r>
            <a:r>
              <a:rPr lang="ru-RU" sz="1200" dirty="0" err="1" smtClean="0"/>
              <a:t>експертів</a:t>
            </a:r>
            <a:r>
              <a:rPr lang="ru-RU" sz="1200" dirty="0" smtClean="0"/>
              <a:t> </a:t>
            </a:r>
            <a:r>
              <a:rPr lang="ru-RU" sz="1200" dirty="0" err="1" smtClean="0"/>
              <a:t>відповідної</a:t>
            </a:r>
            <a:r>
              <a:rPr lang="ru-RU" sz="1200" dirty="0" smtClean="0"/>
              <a:t> </a:t>
            </a:r>
            <a:r>
              <a:rPr lang="ru-RU" sz="1200" dirty="0" err="1" smtClean="0"/>
              <a:t>кваліфікації</a:t>
            </a:r>
            <a:r>
              <a:rPr lang="ru-RU" sz="1200" dirty="0" smtClean="0"/>
              <a:t>)</a:t>
            </a:r>
          </a:p>
          <a:p>
            <a:pPr marL="0" indent="0">
              <a:buNone/>
            </a:pPr>
            <a:r>
              <a:rPr lang="uk-UA" sz="1200" b="1" dirty="0" smtClean="0"/>
              <a:t>Справедливість </a:t>
            </a:r>
            <a:r>
              <a:rPr lang="uk-UA" sz="1200" dirty="0" smtClean="0"/>
              <a:t>Досягається комбінацією методів відбору, визначенням переможця </a:t>
            </a:r>
            <a:r>
              <a:rPr lang="uk-UA" sz="1200" dirty="0" err="1" smtClean="0"/>
              <a:t>нак</a:t>
            </a:r>
            <a:r>
              <a:rPr lang="uk-UA" sz="1200" dirty="0" smtClean="0"/>
              <a:t> основі сумарної кількості балів. Т</a:t>
            </a:r>
            <a:r>
              <a:rPr lang="ru-RU" sz="1200" dirty="0" err="1" smtClean="0"/>
              <a:t>епер</a:t>
            </a:r>
            <a:r>
              <a:rPr lang="ru-RU" sz="1200" dirty="0" smtClean="0"/>
              <a:t> члени </a:t>
            </a:r>
            <a:r>
              <a:rPr lang="ru-RU" sz="1200" dirty="0" err="1" smtClean="0"/>
              <a:t>Комісії</a:t>
            </a:r>
            <a:r>
              <a:rPr lang="ru-RU" sz="1200" dirty="0" smtClean="0"/>
              <a:t> </a:t>
            </a:r>
            <a:r>
              <a:rPr lang="ru-RU" sz="1200" dirty="0" err="1" smtClean="0"/>
              <a:t>оцінюють</a:t>
            </a:r>
            <a:r>
              <a:rPr lang="ru-RU" sz="1200" dirty="0" smtClean="0"/>
              <a:t> по 4 </a:t>
            </a:r>
            <a:r>
              <a:rPr lang="ru-RU" sz="1200" dirty="0" err="1" smtClean="0"/>
              <a:t>критеріям</a:t>
            </a:r>
            <a:r>
              <a:rPr lang="ru-RU" sz="1200" dirty="0" smtClean="0"/>
              <a:t> </a:t>
            </a:r>
            <a:r>
              <a:rPr lang="ru-RU" sz="1200" dirty="0" err="1" smtClean="0"/>
              <a:t>вирішення</a:t>
            </a:r>
            <a:r>
              <a:rPr lang="ru-RU" sz="1200" dirty="0" smtClean="0"/>
              <a:t> </a:t>
            </a:r>
            <a:r>
              <a:rPr lang="ru-RU" sz="1200" dirty="0" err="1" smtClean="0"/>
              <a:t>ситуативних</a:t>
            </a:r>
            <a:r>
              <a:rPr lang="ru-RU" sz="1200" dirty="0" smtClean="0"/>
              <a:t> </a:t>
            </a:r>
            <a:r>
              <a:rPr lang="ru-RU" sz="1200" dirty="0" err="1" smtClean="0"/>
              <a:t>завдань</a:t>
            </a:r>
            <a:r>
              <a:rPr lang="ru-RU" sz="1200" dirty="0" smtClean="0"/>
              <a:t>, </a:t>
            </a:r>
            <a:r>
              <a:rPr lang="ru-RU" sz="1200" dirty="0" err="1" smtClean="0"/>
              <a:t>виставляють</a:t>
            </a:r>
            <a:r>
              <a:rPr lang="ru-RU" sz="1200" dirty="0" smtClean="0"/>
              <a:t> </a:t>
            </a:r>
            <a:r>
              <a:rPr lang="ru-RU" sz="1200" dirty="0" err="1" smtClean="0"/>
              <a:t>бали</a:t>
            </a:r>
            <a:r>
              <a:rPr lang="ru-RU" sz="1200" dirty="0" smtClean="0"/>
              <a:t> </a:t>
            </a:r>
            <a:r>
              <a:rPr lang="ru-RU" sz="1200" dirty="0" err="1" smtClean="0"/>
              <a:t>роботі</a:t>
            </a:r>
            <a:r>
              <a:rPr lang="ru-RU" sz="1200" dirty="0" smtClean="0"/>
              <a:t> без </a:t>
            </a:r>
            <a:r>
              <a:rPr lang="ru-RU" sz="1200" dirty="0" err="1" smtClean="0"/>
              <a:t>імені</a:t>
            </a:r>
            <a:r>
              <a:rPr lang="ru-RU" sz="1200" dirty="0" smtClean="0"/>
              <a:t> кандидата, </a:t>
            </a:r>
            <a:r>
              <a:rPr lang="ru-RU" sz="1200" dirty="0" err="1" smtClean="0"/>
              <a:t>потім</a:t>
            </a:r>
            <a:r>
              <a:rPr lang="ru-RU" sz="1200" dirty="0" smtClean="0"/>
              <a:t> </a:t>
            </a:r>
            <a:r>
              <a:rPr lang="ru-RU" sz="1200" dirty="0" err="1" smtClean="0"/>
              <a:t>сдають</a:t>
            </a:r>
            <a:r>
              <a:rPr lang="ru-RU" sz="1200" dirty="0" smtClean="0"/>
              <a:t> </a:t>
            </a:r>
            <a:r>
              <a:rPr lang="ru-RU" sz="1200" dirty="0" err="1" smtClean="0"/>
              <a:t>свої</a:t>
            </a:r>
            <a:r>
              <a:rPr lang="ru-RU" sz="1200" dirty="0" smtClean="0"/>
              <a:t> </a:t>
            </a:r>
            <a:r>
              <a:rPr lang="ru-RU" sz="1200" dirty="0" err="1" smtClean="0"/>
              <a:t>оцінки</a:t>
            </a:r>
            <a:r>
              <a:rPr lang="ru-RU" sz="1200" dirty="0" smtClean="0"/>
              <a:t> - </a:t>
            </a:r>
            <a:r>
              <a:rPr lang="ru-RU" sz="1200" dirty="0" err="1" smtClean="0"/>
              <a:t>кандидати</a:t>
            </a:r>
            <a:r>
              <a:rPr lang="ru-RU" sz="1200" dirty="0" smtClean="0"/>
              <a:t> </a:t>
            </a:r>
            <a:r>
              <a:rPr lang="ru-RU" sz="1200" dirty="0" err="1" smtClean="0"/>
              <a:t>пронумеровані</a:t>
            </a:r>
            <a:r>
              <a:rPr lang="ru-RU" sz="1200" dirty="0" smtClean="0"/>
              <a:t> у </a:t>
            </a:r>
            <a:r>
              <a:rPr lang="ru-RU" sz="1200" dirty="0" err="1" smtClean="0"/>
              <a:t>довільному</a:t>
            </a:r>
            <a:r>
              <a:rPr lang="ru-RU" sz="1200" dirty="0" smtClean="0"/>
              <a:t> </a:t>
            </a:r>
            <a:r>
              <a:rPr lang="ru-RU" sz="1200" dirty="0" err="1" smtClean="0"/>
              <a:t>порядку.За</a:t>
            </a:r>
            <a:r>
              <a:rPr lang="ru-RU" sz="1200" dirty="0" smtClean="0"/>
              <a:t> </a:t>
            </a:r>
            <a:r>
              <a:rPr lang="ru-RU" sz="1200" dirty="0" err="1" smtClean="0"/>
              <a:t>кожен</a:t>
            </a:r>
            <a:r>
              <a:rPr lang="ru-RU" sz="1200" dirty="0" smtClean="0"/>
              <a:t> </a:t>
            </a:r>
            <a:r>
              <a:rPr lang="ru-RU" sz="1200" dirty="0" err="1" smtClean="0"/>
              <a:t>критерій</a:t>
            </a:r>
            <a:r>
              <a:rPr lang="ru-RU" sz="1200" dirty="0" smtClean="0"/>
              <a:t> </a:t>
            </a:r>
            <a:r>
              <a:rPr lang="ru-RU" sz="1200" dirty="0" err="1" smtClean="0"/>
              <a:t>можна</a:t>
            </a:r>
            <a:r>
              <a:rPr lang="ru-RU" sz="1200" dirty="0" smtClean="0"/>
              <a:t> </a:t>
            </a:r>
            <a:r>
              <a:rPr lang="ru-RU" sz="1200" dirty="0" err="1" smtClean="0"/>
              <a:t>поставити</a:t>
            </a:r>
            <a:r>
              <a:rPr lang="ru-RU" sz="1200" dirty="0" smtClean="0"/>
              <a:t> 0 </a:t>
            </a:r>
            <a:r>
              <a:rPr lang="ru-RU" sz="1200" dirty="0" err="1" smtClean="0"/>
              <a:t>балів</a:t>
            </a:r>
            <a:r>
              <a:rPr lang="ru-RU" sz="1200" dirty="0" smtClean="0"/>
              <a:t>, 1 бал </a:t>
            </a:r>
            <a:r>
              <a:rPr lang="ru-RU" sz="1200" dirty="0" err="1" smtClean="0"/>
              <a:t>або</a:t>
            </a:r>
            <a:r>
              <a:rPr lang="ru-RU" sz="1200" dirty="0" smtClean="0"/>
              <a:t> 2. </a:t>
            </a:r>
            <a:r>
              <a:rPr lang="ru-RU" sz="1200" dirty="0" err="1" smtClean="0"/>
              <a:t>Потім</a:t>
            </a:r>
            <a:r>
              <a:rPr lang="ru-RU" sz="1200" dirty="0" smtClean="0"/>
              <a:t> </a:t>
            </a:r>
            <a:r>
              <a:rPr lang="ru-RU" sz="1200" dirty="0" err="1" smtClean="0"/>
              <a:t>рахуються</a:t>
            </a:r>
            <a:r>
              <a:rPr lang="ru-RU" sz="1200" dirty="0" smtClean="0"/>
              <a:t> </a:t>
            </a:r>
            <a:r>
              <a:rPr lang="ru-RU" sz="1200" dirty="0" err="1" smtClean="0"/>
              <a:t>середній</a:t>
            </a:r>
            <a:r>
              <a:rPr lang="ru-RU" sz="1200" dirty="0" smtClean="0"/>
              <a:t> бал по кожному </a:t>
            </a:r>
            <a:r>
              <a:rPr lang="ru-RU" sz="1200" dirty="0" err="1" smtClean="0"/>
              <a:t>критерію</a:t>
            </a:r>
            <a:r>
              <a:rPr lang="ru-RU" sz="1200" dirty="0" smtClean="0"/>
              <a:t>. </a:t>
            </a:r>
            <a:r>
              <a:rPr lang="ru-RU" sz="1200" dirty="0" err="1" smtClean="0"/>
              <a:t>Якщо</a:t>
            </a:r>
            <a:r>
              <a:rPr lang="ru-RU" sz="1200" dirty="0" smtClean="0"/>
              <a:t> кандидат </a:t>
            </a:r>
            <a:r>
              <a:rPr lang="ru-RU" sz="1200" dirty="0" err="1" smtClean="0"/>
              <a:t>хоч</a:t>
            </a:r>
            <a:r>
              <a:rPr lang="ru-RU" sz="1200" dirty="0" smtClean="0"/>
              <a:t> по одному з </a:t>
            </a:r>
            <a:r>
              <a:rPr lang="ru-RU" sz="1200" dirty="0" err="1" smtClean="0"/>
              <a:t>критеріїв</a:t>
            </a:r>
            <a:r>
              <a:rPr lang="ru-RU" sz="1200" dirty="0" smtClean="0"/>
              <a:t> </a:t>
            </a:r>
            <a:r>
              <a:rPr lang="ru-RU" sz="1200" dirty="0" err="1" smtClean="0"/>
              <a:t>отримав</a:t>
            </a:r>
            <a:r>
              <a:rPr lang="ru-RU" sz="1200" dirty="0" smtClean="0"/>
              <a:t> </a:t>
            </a:r>
            <a:r>
              <a:rPr lang="ru-RU" sz="1200" dirty="0" err="1" smtClean="0"/>
              <a:t>багато</a:t>
            </a:r>
            <a:r>
              <a:rPr lang="ru-RU" sz="1200" dirty="0" smtClean="0"/>
              <a:t> </a:t>
            </a:r>
            <a:r>
              <a:rPr lang="ru-RU" sz="1200" dirty="0" err="1" smtClean="0"/>
              <a:t>нулів</a:t>
            </a:r>
            <a:r>
              <a:rPr lang="ru-RU" sz="1200" dirty="0" smtClean="0"/>
              <a:t> </a:t>
            </a:r>
            <a:r>
              <a:rPr lang="ru-RU" sz="1200" dirty="0" err="1" smtClean="0"/>
              <a:t>від</a:t>
            </a:r>
            <a:r>
              <a:rPr lang="ru-RU" sz="1200" dirty="0" smtClean="0"/>
              <a:t> </a:t>
            </a:r>
            <a:r>
              <a:rPr lang="ru-RU" sz="1200" dirty="0" err="1" smtClean="0"/>
              <a:t>членів</a:t>
            </a:r>
            <a:r>
              <a:rPr lang="ru-RU" sz="1200" dirty="0" smtClean="0"/>
              <a:t> </a:t>
            </a:r>
            <a:r>
              <a:rPr lang="ru-RU" sz="1200" dirty="0" err="1" smtClean="0"/>
              <a:t>Комісії</a:t>
            </a:r>
            <a:r>
              <a:rPr lang="ru-RU" sz="1200" dirty="0" smtClean="0"/>
              <a:t> - </a:t>
            </a:r>
            <a:r>
              <a:rPr lang="ru-RU" sz="1200" dirty="0" err="1" smtClean="0"/>
              <a:t>тобто</a:t>
            </a:r>
            <a:r>
              <a:rPr lang="ru-RU" sz="1200" dirty="0" smtClean="0"/>
              <a:t> в </a:t>
            </a:r>
            <a:r>
              <a:rPr lang="ru-RU" sz="1200" dirty="0" err="1" smtClean="0"/>
              <a:t>середньому</a:t>
            </a:r>
            <a:r>
              <a:rPr lang="ru-RU" sz="1200" dirty="0" smtClean="0"/>
              <a:t> </a:t>
            </a:r>
            <a:r>
              <a:rPr lang="ru-RU" sz="1200" dirty="0" err="1" smtClean="0"/>
              <a:t>менше</a:t>
            </a:r>
            <a:r>
              <a:rPr lang="ru-RU" sz="1200" dirty="0" smtClean="0"/>
              <a:t> 0,5  - </a:t>
            </a:r>
            <a:r>
              <a:rPr lang="ru-RU" sz="1200" dirty="0" err="1" smtClean="0"/>
              <a:t>він</a:t>
            </a:r>
            <a:r>
              <a:rPr lang="ru-RU" sz="1200" dirty="0" smtClean="0"/>
              <a:t> НЕ проходить.  </a:t>
            </a:r>
            <a:r>
              <a:rPr lang="uk-UA" sz="1200" dirty="0" smtClean="0"/>
              <a:t>Усі письмові </a:t>
            </a:r>
            <a:r>
              <a:rPr lang="uk-UA" sz="1200" dirty="0" err="1" smtClean="0"/>
              <a:t>зверненя</a:t>
            </a:r>
            <a:r>
              <a:rPr lang="uk-UA" sz="1200" dirty="0" smtClean="0"/>
              <a:t> від громадськості розглядаються.</a:t>
            </a:r>
            <a:endParaRPr lang="ru-RU" sz="12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Конкурс на посаду </a:t>
            </a:r>
            <a:r>
              <a:rPr lang="ru-RU" dirty="0" err="1" smtClean="0"/>
              <a:t>держсекретаря</a:t>
            </a:r>
            <a:r>
              <a:rPr lang="ru-RU" dirty="0" smtClean="0"/>
              <a:t> </a:t>
            </a:r>
            <a:r>
              <a:rPr lang="ru-RU" sz="3600" dirty="0" smtClean="0"/>
              <a:t>(У)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xmlns="" val="3560359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Дякую</a:t>
            </a:r>
            <a:r>
              <a:rPr lang="ru-RU" dirty="0" smtClean="0"/>
              <a:t> за </a:t>
            </a:r>
            <a:r>
              <a:rPr lang="ru-RU" dirty="0" err="1" smtClean="0"/>
              <a:t>увагу</a:t>
            </a:r>
            <a:r>
              <a:rPr lang="ru-RU" dirty="0" smtClean="0"/>
              <a:t>!</a:t>
            </a:r>
            <a:br>
              <a:rPr lang="ru-RU" dirty="0" smtClean="0"/>
            </a:br>
            <a:r>
              <a:rPr lang="ru-RU" sz="2000" b="1" dirty="0" err="1" smtClean="0"/>
              <a:t>Сергій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Штурхецький</a:t>
            </a:r>
            <a:r>
              <a:rPr lang="ru-RU" sz="2000" b="1" dirty="0"/>
              <a:t/>
            </a:r>
            <a:br>
              <a:rPr lang="ru-RU" sz="2000" b="1" dirty="0"/>
            </a:br>
            <a:r>
              <a:rPr lang="en-US" sz="2000" b="1" dirty="0" smtClean="0"/>
              <a:t>shturkhetskyy@gmail.com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xmlns="" val="38395740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Що</a:t>
            </a:r>
            <a:r>
              <a:rPr lang="ru-RU" dirty="0" smtClean="0"/>
              <a:t> буде з нами через 5 </a:t>
            </a:r>
            <a:r>
              <a:rPr lang="ru-RU" dirty="0" err="1" smtClean="0"/>
              <a:t>років</a:t>
            </a:r>
            <a:r>
              <a:rPr lang="ru-RU" dirty="0" smtClean="0"/>
              <a:t>? </a:t>
            </a:r>
            <a:r>
              <a:rPr lang="ru-RU" sz="3600" dirty="0" smtClean="0"/>
              <a:t>(</a:t>
            </a:r>
            <a:r>
              <a:rPr lang="ru-RU" sz="3600" dirty="0" err="1" smtClean="0"/>
              <a:t>освіта</a:t>
            </a:r>
            <a:r>
              <a:rPr lang="ru-RU" sz="3600" dirty="0" smtClean="0"/>
              <a:t>)</a:t>
            </a:r>
            <a:r>
              <a:rPr lang="uk-UA" sz="3600" dirty="0" smtClean="0"/>
              <a:t/>
            </a:r>
            <a:br>
              <a:rPr lang="uk-UA" sz="3600" dirty="0" smtClean="0"/>
            </a:br>
            <a:endParaRPr lang="ru-RU" sz="3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578356"/>
            <a:ext cx="6373960" cy="4632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000384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763688" y="1772816"/>
            <a:ext cx="5825236" cy="4209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Що</a:t>
            </a:r>
            <a:r>
              <a:rPr lang="ru-RU" dirty="0" smtClean="0"/>
              <a:t> буде з нами через 5 </a:t>
            </a:r>
            <a:r>
              <a:rPr lang="ru-RU" dirty="0" err="1" smtClean="0"/>
              <a:t>років</a:t>
            </a:r>
            <a:r>
              <a:rPr lang="ru-RU" dirty="0" smtClean="0"/>
              <a:t>? </a:t>
            </a:r>
            <a:r>
              <a:rPr lang="ru-RU" sz="3600" dirty="0" smtClean="0"/>
              <a:t>(</a:t>
            </a:r>
            <a:r>
              <a:rPr lang="ru-RU" sz="3600" dirty="0" err="1" smtClean="0"/>
              <a:t>освіта</a:t>
            </a:r>
            <a:r>
              <a:rPr lang="ru-RU" sz="3600" dirty="0" smtClean="0"/>
              <a:t>)</a:t>
            </a:r>
            <a:r>
              <a:rPr lang="uk-UA" sz="3600" dirty="0" smtClean="0"/>
              <a:t/>
            </a:r>
            <a:br>
              <a:rPr lang="uk-UA" sz="3600" dirty="0" smtClean="0"/>
            </a:b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xmlns="" val="22789197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3400" b="1" dirty="0" smtClean="0"/>
              <a:t>Old Public Management </a:t>
            </a:r>
            <a:r>
              <a:rPr lang="en-US" dirty="0" smtClean="0"/>
              <a:t>– </a:t>
            </a:r>
            <a:r>
              <a:rPr lang="uk-UA" dirty="0" smtClean="0"/>
              <a:t>класична бюрократична форма організації, ідеальний тип раціональної форми правління, відзначається високим рівнем прогнозованості для політики і для громадян</a:t>
            </a:r>
          </a:p>
          <a:p>
            <a:r>
              <a:rPr lang="en-US" sz="4000" b="1" dirty="0" smtClean="0"/>
              <a:t>New Public Management </a:t>
            </a:r>
            <a:r>
              <a:rPr lang="en-US" dirty="0" smtClean="0"/>
              <a:t>–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сукупність</a:t>
            </a:r>
            <a:r>
              <a:rPr lang="ru-RU" dirty="0" smtClean="0"/>
              <a:t>  </a:t>
            </a:r>
            <a:r>
              <a:rPr lang="ru-RU" dirty="0" err="1" smtClean="0"/>
              <a:t>адміністративно-політичних</a:t>
            </a:r>
            <a:r>
              <a:rPr lang="ru-RU" dirty="0" smtClean="0"/>
              <a:t> </a:t>
            </a:r>
            <a:r>
              <a:rPr lang="ru-RU" dirty="0" err="1" smtClean="0"/>
              <a:t>стратегій</a:t>
            </a:r>
            <a:r>
              <a:rPr lang="ru-RU" dirty="0" smtClean="0"/>
              <a:t> </a:t>
            </a:r>
            <a:r>
              <a:rPr lang="ru-RU" dirty="0" err="1" smtClean="0"/>
              <a:t>реформування</a:t>
            </a:r>
            <a:r>
              <a:rPr lang="ru-RU" dirty="0" smtClean="0"/>
              <a:t>, в основу </a:t>
            </a:r>
            <a:r>
              <a:rPr lang="ru-RU" dirty="0" err="1" smtClean="0"/>
              <a:t>якої</a:t>
            </a:r>
            <a:r>
              <a:rPr lang="ru-RU" dirty="0" smtClean="0"/>
              <a:t> </a:t>
            </a:r>
            <a:r>
              <a:rPr lang="ru-RU" dirty="0" err="1" smtClean="0"/>
              <a:t>покладено</a:t>
            </a:r>
            <a:r>
              <a:rPr lang="ru-RU" dirty="0" smtClean="0"/>
              <a:t> </a:t>
            </a:r>
            <a:r>
              <a:rPr lang="ru-RU" dirty="0" err="1" smtClean="0"/>
              <a:t>переважно</a:t>
            </a:r>
            <a:r>
              <a:rPr lang="ru-RU" dirty="0" smtClean="0"/>
              <a:t> </a:t>
            </a:r>
            <a:r>
              <a:rPr lang="ru-RU" dirty="0" err="1" smtClean="0"/>
              <a:t>розуміння</a:t>
            </a:r>
            <a:r>
              <a:rPr lang="ru-RU" dirty="0" smtClean="0"/>
              <a:t> </a:t>
            </a:r>
            <a:r>
              <a:rPr lang="ru-RU" dirty="0" err="1" smtClean="0"/>
              <a:t>адміністративної</a:t>
            </a:r>
            <a:r>
              <a:rPr lang="ru-RU" dirty="0" smtClean="0"/>
              <a:t> </a:t>
            </a:r>
            <a:r>
              <a:rPr lang="ru-RU" dirty="0" err="1" smtClean="0"/>
              <a:t>діяльності</a:t>
            </a:r>
            <a:r>
              <a:rPr lang="ru-RU" dirty="0" smtClean="0"/>
              <a:t> </a:t>
            </a:r>
            <a:r>
              <a:rPr lang="ru-RU" dirty="0" err="1" smtClean="0"/>
              <a:t>крізь</a:t>
            </a:r>
            <a:r>
              <a:rPr lang="ru-RU" dirty="0" smtClean="0"/>
              <a:t> призму </a:t>
            </a:r>
            <a:r>
              <a:rPr lang="ru-RU" dirty="0" err="1" smtClean="0"/>
              <a:t>приватної</a:t>
            </a:r>
            <a:r>
              <a:rPr lang="ru-RU" dirty="0" smtClean="0"/>
              <a:t> </a:t>
            </a:r>
            <a:r>
              <a:rPr lang="ru-RU" dirty="0" err="1" smtClean="0"/>
              <a:t>економіки</a:t>
            </a:r>
            <a:endParaRPr lang="ru-RU" dirty="0" smtClean="0"/>
          </a:p>
          <a:p>
            <a:r>
              <a:rPr lang="en-US" sz="5100" b="1" dirty="0" smtClean="0"/>
              <a:t>Good Governance </a:t>
            </a:r>
            <a:r>
              <a:rPr lang="ru-RU" dirty="0" err="1" smtClean="0"/>
              <a:t>наповнює</a:t>
            </a:r>
            <a:r>
              <a:rPr lang="ru-RU" dirty="0" smtClean="0"/>
              <a:t> </a:t>
            </a:r>
            <a:r>
              <a:rPr lang="ru-RU" dirty="0" err="1" smtClean="0"/>
              <a:t>концепцію</a:t>
            </a:r>
            <a:r>
              <a:rPr lang="ru-RU" dirty="0" smtClean="0"/>
              <a:t> державного </a:t>
            </a:r>
            <a:r>
              <a:rPr lang="ru-RU" dirty="0" err="1" smtClean="0"/>
              <a:t>управління</a:t>
            </a:r>
            <a:r>
              <a:rPr lang="ru-RU" dirty="0" smtClean="0"/>
              <a:t> </a:t>
            </a:r>
            <a:r>
              <a:rPr lang="ru-RU" dirty="0" err="1" smtClean="0"/>
              <a:t>соціальною</a:t>
            </a:r>
            <a:r>
              <a:rPr lang="ru-RU" dirty="0" smtClean="0"/>
              <a:t> та </a:t>
            </a:r>
            <a:r>
              <a:rPr lang="ru-RU" dirty="0" err="1" smtClean="0"/>
              <a:t>гуманітарною</a:t>
            </a:r>
            <a:r>
              <a:rPr lang="ru-RU" dirty="0" smtClean="0"/>
              <a:t> </a:t>
            </a:r>
            <a:r>
              <a:rPr lang="ru-RU" dirty="0" err="1" smtClean="0"/>
              <a:t>складовими</a:t>
            </a:r>
            <a:r>
              <a:rPr lang="ru-RU" dirty="0" smtClean="0"/>
              <a:t>, </a:t>
            </a:r>
            <a:r>
              <a:rPr lang="ru-RU" dirty="0" err="1" smtClean="0"/>
              <a:t>формує</a:t>
            </a:r>
            <a:r>
              <a:rPr lang="ru-RU" dirty="0" smtClean="0"/>
              <a:t> </a:t>
            </a:r>
            <a:r>
              <a:rPr lang="ru-RU" dirty="0" err="1" smtClean="0"/>
              <a:t>новий</a:t>
            </a:r>
            <a:r>
              <a:rPr lang="ru-RU" dirty="0" smtClean="0"/>
              <a:t> </a:t>
            </a:r>
            <a:r>
              <a:rPr lang="ru-RU" dirty="0" err="1" smtClean="0"/>
              <a:t>підхід</a:t>
            </a:r>
            <a:r>
              <a:rPr lang="ru-RU" dirty="0" smtClean="0"/>
              <a:t> до </a:t>
            </a:r>
            <a:r>
              <a:rPr lang="ru-RU" dirty="0" err="1" smtClean="0"/>
              <a:t>розуміння</a:t>
            </a:r>
            <a:r>
              <a:rPr lang="ru-RU" dirty="0" smtClean="0"/>
              <a:t> </a:t>
            </a:r>
            <a:r>
              <a:rPr lang="ru-RU" dirty="0" err="1" smtClean="0"/>
              <a:t>необхідного</a:t>
            </a:r>
            <a:r>
              <a:rPr lang="ru-RU" dirty="0" smtClean="0"/>
              <a:t> </a:t>
            </a:r>
            <a:r>
              <a:rPr lang="ru-RU" dirty="0" err="1" smtClean="0"/>
              <a:t>самоврядування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 smtClean="0"/>
              <a:t>тепер</a:t>
            </a:r>
            <a:r>
              <a:rPr lang="ru-RU" dirty="0" smtClean="0"/>
              <a:t> не </a:t>
            </a:r>
            <a:r>
              <a:rPr lang="ru-RU" dirty="0" err="1" smtClean="0"/>
              <a:t>тільки</a:t>
            </a:r>
            <a:r>
              <a:rPr lang="ru-RU" dirty="0" smtClean="0"/>
              <a:t> </a:t>
            </a:r>
            <a:r>
              <a:rPr lang="ru-RU" dirty="0" err="1" smtClean="0"/>
              <a:t>відповідати</a:t>
            </a:r>
            <a:r>
              <a:rPr lang="ru-RU" dirty="0" smtClean="0"/>
              <a:t> </a:t>
            </a:r>
            <a:r>
              <a:rPr lang="ru-RU" dirty="0" err="1" smtClean="0"/>
              <a:t>вимогам</a:t>
            </a:r>
            <a:r>
              <a:rPr lang="ru-RU" dirty="0" smtClean="0"/>
              <a:t> </a:t>
            </a:r>
            <a:r>
              <a:rPr lang="ru-RU" dirty="0" err="1" smtClean="0"/>
              <a:t>ефективності</a:t>
            </a:r>
            <a:r>
              <a:rPr lang="ru-RU" dirty="0" smtClean="0"/>
              <a:t>, а і бути </a:t>
            </a:r>
            <a:r>
              <a:rPr lang="ru-RU" dirty="0" err="1" smtClean="0"/>
              <a:t>відкритим</a:t>
            </a:r>
            <a:r>
              <a:rPr lang="ru-RU" dirty="0" smtClean="0"/>
              <a:t>, </a:t>
            </a:r>
            <a:r>
              <a:rPr lang="ru-RU" dirty="0" err="1" smtClean="0"/>
              <a:t>доступним</a:t>
            </a:r>
            <a:r>
              <a:rPr lang="ru-RU" dirty="0" smtClean="0"/>
              <a:t>, </a:t>
            </a:r>
            <a:r>
              <a:rPr lang="ru-RU" dirty="0" err="1" smtClean="0"/>
              <a:t>підзвітним</a:t>
            </a:r>
            <a:r>
              <a:rPr lang="ru-RU" dirty="0" smtClean="0"/>
              <a:t>, </a:t>
            </a:r>
            <a:r>
              <a:rPr lang="ru-RU" dirty="0" err="1" smtClean="0"/>
              <a:t>підконтрольним</a:t>
            </a:r>
            <a:r>
              <a:rPr lang="ru-RU" dirty="0" smtClean="0"/>
              <a:t> і </a:t>
            </a:r>
            <a:r>
              <a:rPr lang="ru-RU" dirty="0" err="1" smtClean="0"/>
              <a:t>чутливим</a:t>
            </a:r>
            <a:r>
              <a:rPr lang="ru-RU" dirty="0" smtClean="0"/>
              <a:t> до </a:t>
            </a:r>
            <a:r>
              <a:rPr lang="ru-RU" dirty="0" err="1" smtClean="0"/>
              <a:t>вимог</a:t>
            </a:r>
            <a:r>
              <a:rPr lang="ru-RU" dirty="0" smtClean="0"/>
              <a:t> </a:t>
            </a:r>
            <a:r>
              <a:rPr lang="ru-RU" dirty="0" err="1" smtClean="0"/>
              <a:t>громадян</a:t>
            </a:r>
            <a:r>
              <a:rPr lang="ru-RU" dirty="0" smtClean="0"/>
              <a:t>, </a:t>
            </a:r>
            <a:r>
              <a:rPr lang="ru-RU" dirty="0" err="1" smtClean="0"/>
              <a:t>їх</a:t>
            </a:r>
            <a:r>
              <a:rPr lang="ru-RU" dirty="0" smtClean="0"/>
              <a:t> потреб і </a:t>
            </a:r>
            <a:r>
              <a:rPr lang="ru-RU" dirty="0" err="1" smtClean="0"/>
              <a:t>прохань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Що</a:t>
            </a:r>
            <a:r>
              <a:rPr lang="ru-RU" dirty="0" smtClean="0"/>
              <a:t> буде з нами через 5 </a:t>
            </a:r>
            <a:r>
              <a:rPr lang="ru-RU" dirty="0" err="1" smtClean="0"/>
              <a:t>років</a:t>
            </a:r>
            <a:r>
              <a:rPr lang="ru-RU" dirty="0" smtClean="0"/>
              <a:t>? </a:t>
            </a:r>
            <a:r>
              <a:rPr lang="ru-RU" sz="3600" dirty="0" smtClean="0"/>
              <a:t>(</a:t>
            </a:r>
            <a:r>
              <a:rPr lang="ru-RU" sz="3600" dirty="0" err="1" smtClean="0"/>
              <a:t>публічне</a:t>
            </a:r>
            <a:r>
              <a:rPr lang="ru-RU" sz="3600" dirty="0" smtClean="0"/>
              <a:t> </a:t>
            </a:r>
            <a:r>
              <a:rPr lang="ru-RU" sz="3600" dirty="0" err="1" smtClean="0"/>
              <a:t>управління</a:t>
            </a:r>
            <a:r>
              <a:rPr lang="ru-RU" sz="3600" dirty="0" smtClean="0"/>
              <a:t>)</a:t>
            </a:r>
            <a:r>
              <a:rPr lang="uk-UA" sz="3600" dirty="0" smtClean="0"/>
              <a:t/>
            </a:r>
            <a:br>
              <a:rPr lang="uk-UA" sz="3600" dirty="0" smtClean="0"/>
            </a:b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xmlns="" val="29755834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Виклики серйозні і публічне управління повинне бути конкурентним і щодо бізнесу і щодо освіти…</a:t>
            </a:r>
          </a:p>
          <a:p>
            <a:r>
              <a:rPr lang="uk-UA" dirty="0" smtClean="0"/>
              <a:t>Тому бізнес-концепти і освітні-концепти </a:t>
            </a:r>
            <a:r>
              <a:rPr lang="uk-UA" dirty="0" err="1" smtClean="0"/>
              <a:t>компетентісного</a:t>
            </a:r>
            <a:r>
              <a:rPr lang="uk-UA" dirty="0" smtClean="0"/>
              <a:t> підходу необхідно впроваджувати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Що</a:t>
            </a:r>
            <a:r>
              <a:rPr lang="ru-RU" dirty="0" smtClean="0"/>
              <a:t> буде з нами через 5 </a:t>
            </a:r>
            <a:r>
              <a:rPr lang="ru-RU" dirty="0" err="1" smtClean="0"/>
              <a:t>років</a:t>
            </a:r>
            <a:r>
              <a:rPr lang="ru-RU" dirty="0" smtClean="0"/>
              <a:t>? </a:t>
            </a:r>
            <a:r>
              <a:rPr lang="ru-RU" sz="3600" dirty="0" smtClean="0"/>
              <a:t>(</a:t>
            </a:r>
            <a:r>
              <a:rPr lang="ru-RU" sz="3600" dirty="0" err="1" smtClean="0"/>
              <a:t>публічне</a:t>
            </a:r>
            <a:r>
              <a:rPr lang="ru-RU" sz="3600" dirty="0" smtClean="0"/>
              <a:t> </a:t>
            </a:r>
            <a:r>
              <a:rPr lang="ru-RU" sz="3600" dirty="0" err="1" smtClean="0"/>
              <a:t>управління</a:t>
            </a:r>
            <a:r>
              <a:rPr lang="ru-RU" sz="3600" dirty="0" smtClean="0"/>
              <a:t>)</a:t>
            </a:r>
            <a:r>
              <a:rPr lang="uk-UA" sz="3600" dirty="0" smtClean="0"/>
              <a:t/>
            </a:r>
            <a:br>
              <a:rPr lang="uk-UA" sz="3600" dirty="0" smtClean="0"/>
            </a:b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xmlns="" val="40517519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uk-UA" dirty="0" smtClean="0"/>
              <a:t>Кваліфікація         Компетенції 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Кваліфікаційні  вимоги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err="1" smtClean="0"/>
              <a:t>відповідно</a:t>
            </a:r>
            <a:r>
              <a:rPr lang="ru-RU" dirty="0" smtClean="0"/>
              <a:t> до </a:t>
            </a:r>
            <a:r>
              <a:rPr lang="ru-RU" dirty="0" err="1" smtClean="0"/>
              <a:t>певної</a:t>
            </a:r>
            <a:r>
              <a:rPr lang="ru-RU" dirty="0" smtClean="0"/>
              <a:t> посади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групи</a:t>
            </a:r>
            <a:r>
              <a:rPr lang="ru-RU" dirty="0" smtClean="0"/>
              <a:t> посад</a:t>
            </a:r>
          </a:p>
          <a:p>
            <a:r>
              <a:rPr lang="ru-RU" dirty="0" err="1" smtClean="0"/>
              <a:t>вимоги</a:t>
            </a:r>
            <a:r>
              <a:rPr lang="ru-RU" dirty="0" smtClean="0"/>
              <a:t> до </a:t>
            </a:r>
            <a:r>
              <a:rPr lang="ru-RU" dirty="0" err="1" smtClean="0"/>
              <a:t>освітнього</a:t>
            </a:r>
            <a:r>
              <a:rPr lang="ru-RU" dirty="0" smtClean="0"/>
              <a:t> та </a:t>
            </a:r>
            <a:r>
              <a:rPr lang="ru-RU" dirty="0" err="1" smtClean="0"/>
              <a:t>освітньо-кваліфікаційного</a:t>
            </a:r>
            <a:r>
              <a:rPr lang="ru-RU" dirty="0" smtClean="0"/>
              <a:t> </a:t>
            </a:r>
            <a:r>
              <a:rPr lang="ru-RU" dirty="0" err="1" smtClean="0"/>
              <a:t>рівня</a:t>
            </a:r>
            <a:endParaRPr lang="ru-RU" dirty="0" smtClean="0"/>
          </a:p>
          <a:p>
            <a:r>
              <a:rPr lang="ru-RU" dirty="0" err="1" smtClean="0"/>
              <a:t>вимоги</a:t>
            </a:r>
            <a:r>
              <a:rPr lang="ru-RU" dirty="0" smtClean="0"/>
              <a:t> до </a:t>
            </a:r>
            <a:r>
              <a:rPr lang="ru-RU" dirty="0" err="1" smtClean="0"/>
              <a:t>післядипломної</a:t>
            </a:r>
            <a:r>
              <a:rPr lang="ru-RU" dirty="0" smtClean="0"/>
              <a:t> </a:t>
            </a:r>
            <a:r>
              <a:rPr lang="ru-RU" dirty="0" err="1" smtClean="0"/>
              <a:t>підготовки</a:t>
            </a:r>
            <a:r>
              <a:rPr lang="ru-RU" dirty="0" smtClean="0"/>
              <a:t>, </a:t>
            </a:r>
            <a:r>
              <a:rPr lang="ru-RU" dirty="0" err="1" smtClean="0"/>
              <a:t>необхідні</a:t>
            </a:r>
            <a:r>
              <a:rPr lang="ru-RU" dirty="0" smtClean="0"/>
              <a:t> для </a:t>
            </a:r>
            <a:r>
              <a:rPr lang="ru-RU" dirty="0" err="1" smtClean="0"/>
              <a:t>виконання</a:t>
            </a:r>
            <a:r>
              <a:rPr lang="ru-RU" dirty="0" smtClean="0"/>
              <a:t> </a:t>
            </a:r>
            <a:r>
              <a:rPr lang="ru-RU" dirty="0" err="1" smtClean="0"/>
              <a:t>покладених</a:t>
            </a:r>
            <a:r>
              <a:rPr lang="ru-RU" dirty="0" smtClean="0"/>
              <a:t> на </a:t>
            </a:r>
            <a:r>
              <a:rPr lang="ru-RU" dirty="0" err="1" smtClean="0"/>
              <a:t>держслужбовця</a:t>
            </a:r>
            <a:r>
              <a:rPr lang="ru-RU" dirty="0" smtClean="0"/>
              <a:t> </a:t>
            </a:r>
            <a:r>
              <a:rPr lang="ru-RU" dirty="0" err="1" smtClean="0"/>
              <a:t>завдань</a:t>
            </a:r>
            <a:r>
              <a:rPr lang="ru-RU" dirty="0" smtClean="0"/>
              <a:t> та </a:t>
            </a:r>
            <a:r>
              <a:rPr lang="ru-RU" dirty="0" err="1" smtClean="0"/>
              <a:t>обов'язків</a:t>
            </a:r>
            <a:r>
              <a:rPr lang="ru-RU" dirty="0" smtClean="0"/>
              <a:t>,</a:t>
            </a:r>
          </a:p>
          <a:p>
            <a:r>
              <a:rPr lang="ru-RU" dirty="0" err="1" smtClean="0"/>
              <a:t>мінімальні</a:t>
            </a:r>
            <a:r>
              <a:rPr lang="ru-RU" dirty="0" smtClean="0"/>
              <a:t> </a:t>
            </a:r>
            <a:r>
              <a:rPr lang="ru-RU" dirty="0" err="1" smtClean="0"/>
              <a:t>вимоги</a:t>
            </a:r>
            <a:r>
              <a:rPr lang="ru-RU" dirty="0" smtClean="0"/>
              <a:t> до стажу </a:t>
            </a:r>
            <a:r>
              <a:rPr lang="ru-RU" dirty="0" err="1" smtClean="0"/>
              <a:t>державної</a:t>
            </a:r>
            <a:r>
              <a:rPr lang="ru-RU" dirty="0" smtClean="0"/>
              <a:t> </a:t>
            </a:r>
            <a:r>
              <a:rPr lang="ru-RU" dirty="0" err="1" smtClean="0"/>
              <a:t>служби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загального</a:t>
            </a:r>
            <a:r>
              <a:rPr lang="ru-RU" dirty="0" smtClean="0"/>
              <a:t> стажу </a:t>
            </a:r>
            <a:r>
              <a:rPr lang="ru-RU" dirty="0" err="1" smtClean="0"/>
              <a:t>роботи</a:t>
            </a:r>
            <a:r>
              <a:rPr lang="ru-RU" dirty="0" smtClean="0"/>
              <a:t>, стажу </a:t>
            </a:r>
            <a:r>
              <a:rPr lang="ru-RU" dirty="0" err="1" smtClean="0"/>
              <a:t>наукової</a:t>
            </a:r>
            <a:r>
              <a:rPr lang="ru-RU" dirty="0" smtClean="0"/>
              <a:t> (</a:t>
            </a:r>
            <a:r>
              <a:rPr lang="ru-RU" dirty="0" err="1" smtClean="0"/>
              <a:t>науковопедагогічної</a:t>
            </a:r>
            <a:r>
              <a:rPr lang="ru-RU" dirty="0" smtClean="0"/>
              <a:t>) </a:t>
            </a:r>
            <a:r>
              <a:rPr lang="ru-RU" dirty="0" err="1" smtClean="0"/>
              <a:t>роботи</a:t>
            </a:r>
            <a:r>
              <a:rPr lang="ru-RU" dirty="0" smtClean="0"/>
              <a:t> (ТПКХ)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uk-UA" dirty="0" smtClean="0"/>
              <a:t>Компетенції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err="1" smtClean="0"/>
              <a:t>опис</a:t>
            </a:r>
            <a:r>
              <a:rPr lang="ru-RU" dirty="0" smtClean="0"/>
              <a:t> того „як” </a:t>
            </a:r>
            <a:r>
              <a:rPr lang="ru-RU" dirty="0" err="1" smtClean="0"/>
              <a:t>працівник</a:t>
            </a:r>
            <a:r>
              <a:rPr lang="ru-RU" dirty="0" smtClean="0"/>
              <a:t>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 smtClean="0"/>
              <a:t>діяти</a:t>
            </a:r>
            <a:endParaRPr lang="ru-RU" dirty="0" smtClean="0"/>
          </a:p>
          <a:p>
            <a:r>
              <a:rPr lang="ru-RU" dirty="0" err="1" smtClean="0"/>
              <a:t>демонстрація</a:t>
            </a:r>
            <a:r>
              <a:rPr lang="ru-RU" dirty="0" smtClean="0"/>
              <a:t> </a:t>
            </a:r>
            <a:r>
              <a:rPr lang="ru-RU" dirty="0" err="1" smtClean="0"/>
              <a:t>кваліфікації</a:t>
            </a:r>
            <a:endParaRPr lang="ru-RU" dirty="0" smtClean="0"/>
          </a:p>
          <a:p>
            <a:r>
              <a:rPr lang="ru-RU" dirty="0" smtClean="0"/>
              <a:t>комплексна </a:t>
            </a:r>
            <a:r>
              <a:rPr lang="ru-RU" dirty="0" err="1" smtClean="0"/>
              <a:t>динамічна</a:t>
            </a:r>
            <a:r>
              <a:rPr lang="ru-RU" dirty="0" smtClean="0"/>
              <a:t> характеристика </a:t>
            </a:r>
            <a:r>
              <a:rPr lang="ru-RU" dirty="0" err="1" smtClean="0"/>
              <a:t>вимог</a:t>
            </a:r>
            <a:r>
              <a:rPr lang="ru-RU" dirty="0" smtClean="0"/>
              <a:t> до </a:t>
            </a:r>
            <a:r>
              <a:rPr lang="ru-RU" dirty="0" err="1" smtClean="0"/>
              <a:t>працівника</a:t>
            </a:r>
            <a:r>
              <a:rPr lang="ru-RU" dirty="0" smtClean="0"/>
              <a:t> при </a:t>
            </a:r>
            <a:r>
              <a:rPr lang="ru-RU" dirty="0" err="1" smtClean="0"/>
              <a:t>діяльності</a:t>
            </a:r>
            <a:r>
              <a:rPr lang="ru-RU" dirty="0" smtClean="0"/>
              <a:t>  на </a:t>
            </a:r>
            <a:r>
              <a:rPr lang="ru-RU" dirty="0" err="1" smtClean="0"/>
              <a:t>посаді</a:t>
            </a:r>
            <a:endParaRPr lang="ru-RU" dirty="0" smtClean="0"/>
          </a:p>
          <a:p>
            <a:r>
              <a:rPr lang="ru-RU" dirty="0" smtClean="0"/>
              <a:t>не </a:t>
            </a:r>
            <a:r>
              <a:rPr lang="ru-RU" dirty="0" err="1" smtClean="0"/>
              <a:t>замінюють</a:t>
            </a:r>
            <a:r>
              <a:rPr lang="ru-RU" dirty="0" smtClean="0"/>
              <a:t>, а </a:t>
            </a:r>
            <a:r>
              <a:rPr lang="ru-RU" dirty="0" err="1" smtClean="0"/>
              <a:t>скоріше</a:t>
            </a:r>
            <a:r>
              <a:rPr lang="ru-RU" dirty="0" smtClean="0"/>
              <a:t> </a:t>
            </a:r>
            <a:r>
              <a:rPr lang="ru-RU" dirty="0" err="1" smtClean="0"/>
              <a:t>доповнюють</a:t>
            </a:r>
            <a:r>
              <a:rPr lang="ru-RU" dirty="0" smtClean="0"/>
              <a:t> </a:t>
            </a:r>
            <a:r>
              <a:rPr lang="ru-RU" dirty="0" err="1" smtClean="0"/>
              <a:t>інші</a:t>
            </a:r>
            <a:r>
              <a:rPr lang="ru-RU" dirty="0" smtClean="0"/>
              <a:t> “</a:t>
            </a:r>
            <a:r>
              <a:rPr lang="ru-RU" dirty="0" err="1" smtClean="0"/>
              <a:t>професійно-кваліфікаційні</a:t>
            </a:r>
            <a:r>
              <a:rPr lang="ru-RU" dirty="0" smtClean="0"/>
              <a:t>” характеристики, як-от </a:t>
            </a:r>
            <a:r>
              <a:rPr lang="ru-RU" dirty="0" err="1" smtClean="0"/>
              <a:t>освіта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досвід</a:t>
            </a:r>
            <a:r>
              <a:rPr lang="ru-RU" dirty="0" smtClean="0"/>
              <a:t> </a:t>
            </a:r>
            <a:r>
              <a:rPr lang="ru-RU" dirty="0" err="1" smtClean="0"/>
              <a:t>роботи</a:t>
            </a:r>
            <a:endParaRPr lang="ru-RU" dirty="0"/>
          </a:p>
        </p:txBody>
      </p:sp>
      <p:sp>
        <p:nvSpPr>
          <p:cNvPr id="7" name="Стрелка вправо 6"/>
          <p:cNvSpPr/>
          <p:nvPr/>
        </p:nvSpPr>
        <p:spPr>
          <a:xfrm>
            <a:off x="4283968" y="908720"/>
            <a:ext cx="720080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76356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Компетенції</a:t>
            </a:r>
            <a:r>
              <a:rPr lang="ru-RU" dirty="0" smtClean="0"/>
              <a:t> –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навички</a:t>
            </a:r>
            <a:r>
              <a:rPr lang="ru-RU" dirty="0" smtClean="0"/>
              <a:t>, </a:t>
            </a:r>
            <a:r>
              <a:rPr lang="ru-RU" dirty="0" err="1" smtClean="0"/>
              <a:t>знання</a:t>
            </a:r>
            <a:r>
              <a:rPr lang="ru-RU" dirty="0" smtClean="0"/>
              <a:t>, </a:t>
            </a:r>
            <a:r>
              <a:rPr lang="ru-RU" dirty="0" err="1" smtClean="0"/>
              <a:t>цінності</a:t>
            </a:r>
            <a:r>
              <a:rPr lang="ru-RU" dirty="0" smtClean="0"/>
              <a:t>, </a:t>
            </a:r>
            <a:r>
              <a:rPr lang="ru-RU" dirty="0" err="1" smtClean="0"/>
              <a:t>підходи</a:t>
            </a:r>
            <a:r>
              <a:rPr lang="ru-RU" dirty="0" smtClean="0"/>
              <a:t> та </a:t>
            </a:r>
            <a:r>
              <a:rPr lang="ru-RU" dirty="0" err="1" smtClean="0"/>
              <a:t>особисті</a:t>
            </a:r>
            <a:r>
              <a:rPr lang="ru-RU" dirty="0" smtClean="0"/>
              <a:t> </a:t>
            </a:r>
            <a:r>
              <a:rPr lang="ru-RU" dirty="0" err="1" smtClean="0"/>
              <a:t>якості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b="1" dirty="0" err="1" smtClean="0"/>
              <a:t>виявляються</a:t>
            </a:r>
            <a:r>
              <a:rPr lang="ru-RU" dirty="0" smtClean="0"/>
              <a:t> у </a:t>
            </a:r>
            <a:r>
              <a:rPr lang="ru-RU" dirty="0" err="1" smtClean="0"/>
              <a:t>поведінці</a:t>
            </a:r>
            <a:r>
              <a:rPr lang="ru-RU" dirty="0" smtClean="0"/>
              <a:t> державного </a:t>
            </a:r>
            <a:r>
              <a:rPr lang="ru-RU" dirty="0" err="1" smtClean="0"/>
              <a:t>службовця</a:t>
            </a:r>
            <a:r>
              <a:rPr lang="ru-RU" dirty="0" smtClean="0"/>
              <a:t>, 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сприяє</a:t>
            </a:r>
            <a:r>
              <a:rPr lang="ru-RU" dirty="0" smtClean="0"/>
              <a:t> </a:t>
            </a:r>
            <a:r>
              <a:rPr lang="ru-RU" dirty="0" err="1" smtClean="0"/>
              <a:t>досягненню</a:t>
            </a:r>
            <a:r>
              <a:rPr lang="ru-RU" dirty="0" smtClean="0"/>
              <a:t> </a:t>
            </a:r>
            <a:r>
              <a:rPr lang="ru-RU" b="1" dirty="0" err="1" smtClean="0"/>
              <a:t>успішних</a:t>
            </a:r>
            <a:r>
              <a:rPr lang="ru-RU" b="1" dirty="0" smtClean="0"/>
              <a:t> </a:t>
            </a:r>
            <a:r>
              <a:rPr lang="ru-RU" b="1" dirty="0" err="1" smtClean="0"/>
              <a:t>результатів</a:t>
            </a:r>
            <a:r>
              <a:rPr lang="ru-RU" b="1" dirty="0" smtClean="0"/>
              <a:t> </a:t>
            </a:r>
            <a:r>
              <a:rPr lang="ru-RU" dirty="0" err="1" smtClean="0"/>
              <a:t>діяльності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uk-UA" dirty="0" smtClean="0"/>
              <a:t>потрібно знати для </a:t>
            </a:r>
            <a:r>
              <a:rPr lang="en-US" dirty="0" smtClean="0"/>
              <a:t>HR-</a:t>
            </a:r>
            <a:r>
              <a:rPr lang="ru-RU" dirty="0" smtClean="0"/>
              <a:t>служб?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871200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 err="1" smtClean="0"/>
              <a:t>Справедливість</a:t>
            </a:r>
            <a:r>
              <a:rPr lang="ru-RU" b="1" dirty="0"/>
              <a:t/>
            </a:r>
            <a:br>
              <a:rPr lang="ru-RU" b="1" dirty="0"/>
            </a:br>
            <a:endParaRPr lang="ru-RU" b="1" dirty="0" smtClean="0"/>
          </a:p>
          <a:p>
            <a:r>
              <a:rPr lang="ru-RU" b="1" dirty="0" err="1" smtClean="0"/>
              <a:t>Прозорість</a:t>
            </a:r>
            <a:r>
              <a:rPr lang="ru-RU" b="1" dirty="0"/>
              <a:t/>
            </a:r>
            <a:br>
              <a:rPr lang="ru-RU" b="1" dirty="0"/>
            </a:br>
            <a:endParaRPr lang="ru-RU" b="1" dirty="0" smtClean="0"/>
          </a:p>
          <a:p>
            <a:r>
              <a:rPr lang="ru-RU" b="1" dirty="0" err="1" smtClean="0"/>
              <a:t>Рівний</a:t>
            </a:r>
            <a:r>
              <a:rPr lang="ru-RU" b="1" dirty="0" smtClean="0"/>
              <a:t> </a:t>
            </a:r>
            <a:r>
              <a:rPr lang="ru-RU" b="1" dirty="0"/>
              <a:t>доступ</a:t>
            </a:r>
            <a:br>
              <a:rPr lang="ru-RU" b="1" dirty="0"/>
            </a:br>
            <a:endParaRPr lang="ru-RU" b="1" dirty="0" smtClean="0"/>
          </a:p>
          <a:p>
            <a:r>
              <a:rPr lang="ru-RU" b="1" dirty="0" err="1" smtClean="0"/>
              <a:t>Представництво</a:t>
            </a:r>
            <a:endParaRPr lang="ru-RU" b="1" dirty="0" smtClean="0"/>
          </a:p>
          <a:p>
            <a:pPr marL="0" indent="0">
              <a:buNone/>
            </a:pPr>
            <a:endParaRPr lang="ru-RU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uk-UA" dirty="0" smtClean="0"/>
              <a:t>Принципи оцінювання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6866289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121</TotalTime>
  <Words>1262</Words>
  <Application>Microsoft Office PowerPoint</Application>
  <PresentationFormat>Экран (4:3)</PresentationFormat>
  <Paragraphs>108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Волна</vt:lpstr>
      <vt:lpstr>Що таке компетентісний підхід  та особливості його запровадження у практику державної служби в Україні </vt:lpstr>
      <vt:lpstr> Що буде з нами через 5 років? (БІЗНЕС) </vt:lpstr>
      <vt:lpstr> Що буде з нами через 5 років? (освіта) </vt:lpstr>
      <vt:lpstr> Що буде з нами через 5 років? (освіта) </vt:lpstr>
      <vt:lpstr> Що буде з нами через 5 років? (публічне управління) </vt:lpstr>
      <vt:lpstr> Що буде з нами через 5 років? (публічне управління) </vt:lpstr>
      <vt:lpstr> Кваліфікація         Компетенції </vt:lpstr>
      <vt:lpstr> Що потрібно знати для HR-служб?</vt:lpstr>
      <vt:lpstr> Принципи оцінювання</vt:lpstr>
      <vt:lpstr> Принципи оцінювання (2)</vt:lpstr>
      <vt:lpstr> Загальні та спеціальні компетенції</vt:lpstr>
      <vt:lpstr> Загальні компетенції держслужбовців</vt:lpstr>
      <vt:lpstr> Загальні компетенції держслужбовців (2)</vt:lpstr>
      <vt:lpstr>Які причини зволікання із впровадження компетентісного підходу?</vt:lpstr>
      <vt:lpstr>Які причини зволікання із впровадження компетентісного підходу?</vt:lpstr>
      <vt:lpstr>Які проблеми із впровадженням компетентісного підходу?</vt:lpstr>
      <vt:lpstr> Що оцінюється під час добору  на державну службу?  </vt:lpstr>
      <vt:lpstr> Що оцінюється під час добору  на державну службу? (У) </vt:lpstr>
      <vt:lpstr> Конкурс на посаду держсекретаря (У)</vt:lpstr>
      <vt:lpstr> Конкурс на посаду держсекретаря (У)</vt:lpstr>
      <vt:lpstr> Конкурс на посаду держсекретаря (У)</vt:lpstr>
      <vt:lpstr> Конкурс на посаду держсекретаря (У)</vt:lpstr>
      <vt:lpstr> Конкурс на посаду держсекретаря (У)</vt:lpstr>
      <vt:lpstr> Конкурс на посаду держсекретаря (У)</vt:lpstr>
      <vt:lpstr> Конкурс на посаду держсекретаря (У)</vt:lpstr>
      <vt:lpstr> Дякую за увагу! Сергій Штурхецький shturkhetskyy@gmail.com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Що таке компетентісний підхід  та особливості його запровадження у практику державної служби в Україні</dc:title>
  <dc:creator>Пользователь</dc:creator>
  <cp:lastModifiedBy>ДОМ</cp:lastModifiedBy>
  <cp:revision>14</cp:revision>
  <dcterms:created xsi:type="dcterms:W3CDTF">2016-12-13T08:16:12Z</dcterms:created>
  <dcterms:modified xsi:type="dcterms:W3CDTF">2002-01-02T18:09:14Z</dcterms:modified>
</cp:coreProperties>
</file>