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7" r:id="rId3"/>
    <p:sldId id="319" r:id="rId4"/>
    <p:sldId id="332" r:id="rId5"/>
    <p:sldId id="318" r:id="rId6"/>
    <p:sldId id="326" r:id="rId7"/>
    <p:sldId id="264" r:id="rId8"/>
    <p:sldId id="320" r:id="rId9"/>
    <p:sldId id="324" r:id="rId10"/>
    <p:sldId id="322" r:id="rId11"/>
    <p:sldId id="325" r:id="rId12"/>
    <p:sldId id="328" r:id="rId13"/>
    <p:sldId id="313" r:id="rId14"/>
    <p:sldId id="314" r:id="rId15"/>
    <p:sldId id="315" r:id="rId16"/>
    <p:sldId id="297" r:id="rId17"/>
    <p:sldId id="329" r:id="rId18"/>
    <p:sldId id="330" r:id="rId19"/>
    <p:sldId id="316" r:id="rId20"/>
    <p:sldId id="307" r:id="rId21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лковенко Галина Іванівна" initials="БГІ" lastIdx="0" clrIdx="0">
    <p:extLst>
      <p:ext uri="{19B8F6BF-5375-455C-9EA6-DF929625EA0E}">
        <p15:presenceInfo xmlns:p15="http://schemas.microsoft.com/office/powerpoint/2012/main" xmlns="" userId="Балковенко Галина Івані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D06"/>
    <a:srgbClr val="E9D7B8"/>
    <a:srgbClr val="E7D5B7"/>
    <a:srgbClr val="E5D1B5"/>
    <a:srgbClr val="00457C"/>
    <a:srgbClr val="FFC000"/>
    <a:srgbClr val="000000"/>
    <a:srgbClr val="3A3A3A"/>
    <a:srgbClr val="ECECEC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343" autoAdjust="0"/>
  </p:normalViewPr>
  <p:slideViewPr>
    <p:cSldViewPr snapToGrid="0">
      <p:cViewPr varScale="1">
        <p:scale>
          <a:sx n="74" d="100"/>
          <a:sy n="74" d="100"/>
        </p:scale>
        <p:origin x="-1224" y="-90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4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E4D58-9562-4C84-84FF-91798DAB3181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0FD4432-EDCD-44DB-B781-2C83BD8B300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Єдина система професійного навчання державного службовця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A1166-EE33-4759-A9BD-0150B9A98C61}" type="parTrans" cxnId="{5735CF16-E426-492E-AF2B-4292C56A254B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48E22-1748-4765-BACC-4909604D568A}" type="sibTrans" cxnId="{5735CF16-E426-492E-AF2B-4292C56A254B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54097-1EEF-4BD6-87E1-85B226B4266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НАДС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F7A09-F6C3-4EE1-8EEA-01FB12B05BCD}" type="parTrans" cxnId="{0B1E7683-D130-4F3C-9BEE-7A30F58D8514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B9CB0-25FE-44B0-A039-38E18D43D41E}" type="sibTrans" cxnId="{0B1E7683-D130-4F3C-9BEE-7A30F58D8514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1E398D-F44B-498A-A23F-079EFE8ABD9D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spcAft>
              <a:spcPct val="35000"/>
            </a:spcAft>
          </a:pPr>
          <a:endParaRPr lang="uk-UA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ВНЗ </a:t>
          </a:r>
        </a:p>
        <a:p>
          <a:pPr>
            <a:spcAft>
              <a:spcPts val="0"/>
            </a:spcAft>
          </a:pP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ліцензією на підготовку державних службовців</a:t>
          </a:r>
        </a:p>
        <a:p>
          <a:pPr>
            <a:spcAft>
              <a:spcPct val="35000"/>
            </a:spcAft>
          </a:pP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C3AD7-8280-4F74-A571-9618D81C3564}" type="parTrans" cxnId="{411DB9B5-2A85-4328-980F-1484066D319B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40968-7CA4-4A56-9007-5D665023D972}" type="sibTrans" cxnId="{411DB9B5-2A85-4328-980F-1484066D319B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3BDF0-78B7-479A-B0D1-85C30860D81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ЦППК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F4A22-BB3B-44F3-B665-C2F37D240A35}" type="parTrans" cxnId="{8087AE34-B2AA-40D1-8F02-147182485CF8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06613-E24F-403E-B6B3-E07D2D740A07}" type="sibTrans" cxnId="{8087AE34-B2AA-40D1-8F02-147182485CF8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94482-92A9-4B46-A710-0307244AD86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НАДУ, регіональні інститути</a:t>
          </a:r>
        </a:p>
      </dgm:t>
    </dgm:pt>
    <dgm:pt modelId="{03A90D48-4CCA-4140-8560-8F5179E3762B}" type="parTrans" cxnId="{537A253D-5276-4162-AC4C-BA550F2225FD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1737E-3DFE-477A-A74C-783D10F40DDD}" type="sibTrans" cxnId="{537A253D-5276-4162-AC4C-BA550F2225FD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02077-8A24-4F60-A5F7-79F06A28C4B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Відомчі інститути (центри, курси)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0E709-5742-46C9-81EF-67A682C2636D}" type="parTrans" cxnId="{58850F7F-AD2D-4FF6-B88E-2C8404D502C9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3BEDB-7365-40BD-98D4-15FD7C038932}" type="sibTrans" cxnId="{58850F7F-AD2D-4FF6-B88E-2C8404D502C9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4C14A-01AD-41EA-A6F6-4EF92CB623FE}" type="pres">
      <dgm:prSet presAssocID="{C20E4D58-9562-4C84-84FF-91798DAB31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BE7A8-6FC7-492A-A7DE-C6ACF486A255}" type="pres">
      <dgm:prSet presAssocID="{A0FD4432-EDCD-44DB-B781-2C83BD8B3001}" presName="centerShape" presStyleLbl="node0" presStyleIdx="0" presStyleCnt="1" custScaleX="123675"/>
      <dgm:spPr/>
      <dgm:t>
        <a:bodyPr/>
        <a:lstStyle/>
        <a:p>
          <a:endParaRPr lang="ru-RU"/>
        </a:p>
      </dgm:t>
    </dgm:pt>
    <dgm:pt modelId="{E3233F0F-E90C-4A5D-A040-7896B9025C76}" type="pres">
      <dgm:prSet presAssocID="{15B54097-1EEF-4BD6-87E1-85B226B42666}" presName="node" presStyleLbl="node1" presStyleIdx="0" presStyleCnt="5" custScaleX="129830" custScaleY="112607" custRadScaleRad="108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BB123-0C5C-4B97-85EE-4DF1FA729DF0}" type="pres">
      <dgm:prSet presAssocID="{15B54097-1EEF-4BD6-87E1-85B226B42666}" presName="dummy" presStyleCnt="0"/>
      <dgm:spPr/>
    </dgm:pt>
    <dgm:pt modelId="{0E006EC2-E13A-4397-8323-48C078607589}" type="pres">
      <dgm:prSet presAssocID="{AB3B9CB0-25FE-44B0-A039-38E18D43D41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BADA1C4-0A5A-4797-AA57-B6CDBC4BCC2C}" type="pres">
      <dgm:prSet presAssocID="{131E398D-F44B-498A-A23F-079EFE8ABD9D}" presName="node" presStyleLbl="node1" presStyleIdx="1" presStyleCnt="5" custScaleX="134584" custScaleY="108638" custRadScaleRad="110301" custRadScaleInc="11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03307-E3F8-4475-8FC4-885F0F1FEB3A}" type="pres">
      <dgm:prSet presAssocID="{131E398D-F44B-498A-A23F-079EFE8ABD9D}" presName="dummy" presStyleCnt="0"/>
      <dgm:spPr/>
    </dgm:pt>
    <dgm:pt modelId="{10D253A9-8824-432D-AFBB-2C8C2048D201}" type="pres">
      <dgm:prSet presAssocID="{22140968-7CA4-4A56-9007-5D665023D97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F60F8C0-CACB-4643-AD60-ABF3CC91906F}" type="pres">
      <dgm:prSet presAssocID="{62602077-8A24-4F60-A5F7-79F06A28C4B3}" presName="node" presStyleLbl="node1" presStyleIdx="2" presStyleCnt="5" custScaleX="140223" custScaleY="116429" custRadScaleRad="102566" custRadScaleInc="-3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22D73-75E0-4A50-9F23-066FF93AE8C5}" type="pres">
      <dgm:prSet presAssocID="{62602077-8A24-4F60-A5F7-79F06A28C4B3}" presName="dummy" presStyleCnt="0"/>
      <dgm:spPr/>
    </dgm:pt>
    <dgm:pt modelId="{CB0843BC-E0B3-4060-ADDB-6378D257337A}" type="pres">
      <dgm:prSet presAssocID="{DAE3BEDB-7365-40BD-98D4-15FD7C03893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F5A511D-4FF9-4BF8-99B7-049F85A99F37}" type="pres">
      <dgm:prSet presAssocID="{EFC3BDF0-78B7-479A-B0D1-85C30860D81E}" presName="node" presStyleLbl="node1" presStyleIdx="3" presStyleCnt="5" custScaleX="139003" custScaleY="117145" custRadScaleRad="100075" custRadScaleInc="-3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941DF-FC4F-415D-807E-0E17822A06EA}" type="pres">
      <dgm:prSet presAssocID="{EFC3BDF0-78B7-479A-B0D1-85C30860D81E}" presName="dummy" presStyleCnt="0"/>
      <dgm:spPr/>
    </dgm:pt>
    <dgm:pt modelId="{130744BA-F531-449E-BA99-69EF08B0D664}" type="pres">
      <dgm:prSet presAssocID="{9D006613-E24F-403E-B6B3-E07D2D740A0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90FF8F6-BB29-4307-9489-B77830CEBFC3}" type="pres">
      <dgm:prSet presAssocID="{77494482-92A9-4B46-A710-0307244AD865}" presName="node" presStyleLbl="node1" presStyleIdx="4" presStyleCnt="5" custScaleX="135156" custScaleY="112578" custRadScaleRad="109526" custRadScaleInc="-106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4E0A33-2F64-4CD6-A4EE-D4FC3EC41A87}" type="pres">
      <dgm:prSet presAssocID="{77494482-92A9-4B46-A710-0307244AD865}" presName="dummy" presStyleCnt="0"/>
      <dgm:spPr/>
    </dgm:pt>
    <dgm:pt modelId="{F61E0C53-CEB8-4BDC-9AA2-8EA4E87003AF}" type="pres">
      <dgm:prSet presAssocID="{34B1737E-3DFE-477A-A74C-783D10F40DDD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8D30BB1-DC98-488A-B93F-630D0A2225DA}" type="presOf" srcId="{131E398D-F44B-498A-A23F-079EFE8ABD9D}" destId="{0BADA1C4-0A5A-4797-AA57-B6CDBC4BCC2C}" srcOrd="0" destOrd="0" presId="urn:microsoft.com/office/officeart/2005/8/layout/radial6"/>
    <dgm:cxn modelId="{45770456-A1D0-49A8-A437-663EBE7C4F12}" type="presOf" srcId="{34B1737E-3DFE-477A-A74C-783D10F40DDD}" destId="{F61E0C53-CEB8-4BDC-9AA2-8EA4E87003AF}" srcOrd="0" destOrd="0" presId="urn:microsoft.com/office/officeart/2005/8/layout/radial6"/>
    <dgm:cxn modelId="{95557C48-9C8A-46A6-B83C-D0BB09EB89CE}" type="presOf" srcId="{77494482-92A9-4B46-A710-0307244AD865}" destId="{790FF8F6-BB29-4307-9489-B77830CEBFC3}" srcOrd="0" destOrd="0" presId="urn:microsoft.com/office/officeart/2005/8/layout/radial6"/>
    <dgm:cxn modelId="{6ECD24B6-60B4-414A-BD79-FDDD170ED8F0}" type="presOf" srcId="{62602077-8A24-4F60-A5F7-79F06A28C4B3}" destId="{CF60F8C0-CACB-4643-AD60-ABF3CC91906F}" srcOrd="0" destOrd="0" presId="urn:microsoft.com/office/officeart/2005/8/layout/radial6"/>
    <dgm:cxn modelId="{411DB9B5-2A85-4328-980F-1484066D319B}" srcId="{A0FD4432-EDCD-44DB-B781-2C83BD8B3001}" destId="{131E398D-F44B-498A-A23F-079EFE8ABD9D}" srcOrd="1" destOrd="0" parTransId="{EFFC3AD7-8280-4F74-A571-9618D81C3564}" sibTransId="{22140968-7CA4-4A56-9007-5D665023D972}"/>
    <dgm:cxn modelId="{58850F7F-AD2D-4FF6-B88E-2C8404D502C9}" srcId="{A0FD4432-EDCD-44DB-B781-2C83BD8B3001}" destId="{62602077-8A24-4F60-A5F7-79F06A28C4B3}" srcOrd="2" destOrd="0" parTransId="{1FD0E709-5742-46C9-81EF-67A682C2636D}" sibTransId="{DAE3BEDB-7365-40BD-98D4-15FD7C038932}"/>
    <dgm:cxn modelId="{0B1E7683-D130-4F3C-9BEE-7A30F58D8514}" srcId="{A0FD4432-EDCD-44DB-B781-2C83BD8B3001}" destId="{15B54097-1EEF-4BD6-87E1-85B226B42666}" srcOrd="0" destOrd="0" parTransId="{BDBF7A09-F6C3-4EE1-8EEA-01FB12B05BCD}" sibTransId="{AB3B9CB0-25FE-44B0-A039-38E18D43D41E}"/>
    <dgm:cxn modelId="{44B0C8A7-3D9E-4118-9C88-1994EA283425}" type="presOf" srcId="{A0FD4432-EDCD-44DB-B781-2C83BD8B3001}" destId="{E40BE7A8-6FC7-492A-A7DE-C6ACF486A255}" srcOrd="0" destOrd="0" presId="urn:microsoft.com/office/officeart/2005/8/layout/radial6"/>
    <dgm:cxn modelId="{965F1210-9DC8-437D-8AF2-C07CFEF0C8CE}" type="presOf" srcId="{15B54097-1EEF-4BD6-87E1-85B226B42666}" destId="{E3233F0F-E90C-4A5D-A040-7896B9025C76}" srcOrd="0" destOrd="0" presId="urn:microsoft.com/office/officeart/2005/8/layout/radial6"/>
    <dgm:cxn modelId="{D1BE3A14-1489-492C-B737-C152F936E8BA}" type="presOf" srcId="{22140968-7CA4-4A56-9007-5D665023D972}" destId="{10D253A9-8824-432D-AFBB-2C8C2048D201}" srcOrd="0" destOrd="0" presId="urn:microsoft.com/office/officeart/2005/8/layout/radial6"/>
    <dgm:cxn modelId="{6F3F6401-4293-471B-8B35-434D359E749E}" type="presOf" srcId="{AB3B9CB0-25FE-44B0-A039-38E18D43D41E}" destId="{0E006EC2-E13A-4397-8323-48C078607589}" srcOrd="0" destOrd="0" presId="urn:microsoft.com/office/officeart/2005/8/layout/radial6"/>
    <dgm:cxn modelId="{4D2929D7-2BE7-42F3-AEC9-4B222A595F62}" type="presOf" srcId="{DAE3BEDB-7365-40BD-98D4-15FD7C038932}" destId="{CB0843BC-E0B3-4060-ADDB-6378D257337A}" srcOrd="0" destOrd="0" presId="urn:microsoft.com/office/officeart/2005/8/layout/radial6"/>
    <dgm:cxn modelId="{537A253D-5276-4162-AC4C-BA550F2225FD}" srcId="{A0FD4432-EDCD-44DB-B781-2C83BD8B3001}" destId="{77494482-92A9-4B46-A710-0307244AD865}" srcOrd="4" destOrd="0" parTransId="{03A90D48-4CCA-4140-8560-8F5179E3762B}" sibTransId="{34B1737E-3DFE-477A-A74C-783D10F40DDD}"/>
    <dgm:cxn modelId="{5735CF16-E426-492E-AF2B-4292C56A254B}" srcId="{C20E4D58-9562-4C84-84FF-91798DAB3181}" destId="{A0FD4432-EDCD-44DB-B781-2C83BD8B3001}" srcOrd="0" destOrd="0" parTransId="{19BA1166-EE33-4759-A9BD-0150B9A98C61}" sibTransId="{33F48E22-1748-4765-BACC-4909604D568A}"/>
    <dgm:cxn modelId="{02B8E69E-FA39-4474-863A-EC463B46E230}" type="presOf" srcId="{C20E4D58-9562-4C84-84FF-91798DAB3181}" destId="{E914C14A-01AD-41EA-A6F6-4EF92CB623FE}" srcOrd="0" destOrd="0" presId="urn:microsoft.com/office/officeart/2005/8/layout/radial6"/>
    <dgm:cxn modelId="{9B2C1D7A-EEA7-44CD-8F85-E985FF1B462C}" type="presOf" srcId="{EFC3BDF0-78B7-479A-B0D1-85C30860D81E}" destId="{BF5A511D-4FF9-4BF8-99B7-049F85A99F37}" srcOrd="0" destOrd="0" presId="urn:microsoft.com/office/officeart/2005/8/layout/radial6"/>
    <dgm:cxn modelId="{8087AE34-B2AA-40D1-8F02-147182485CF8}" srcId="{A0FD4432-EDCD-44DB-B781-2C83BD8B3001}" destId="{EFC3BDF0-78B7-479A-B0D1-85C30860D81E}" srcOrd="3" destOrd="0" parTransId="{A0EF4A22-BB3B-44F3-B665-C2F37D240A35}" sibTransId="{9D006613-E24F-403E-B6B3-E07D2D740A07}"/>
    <dgm:cxn modelId="{86E695E7-170F-450C-93FD-E7DE9DF53258}" type="presOf" srcId="{9D006613-E24F-403E-B6B3-E07D2D740A07}" destId="{130744BA-F531-449E-BA99-69EF08B0D664}" srcOrd="0" destOrd="0" presId="urn:microsoft.com/office/officeart/2005/8/layout/radial6"/>
    <dgm:cxn modelId="{E5676DB4-59CD-45F2-BC8B-E74DEFFB5CBE}" type="presParOf" srcId="{E914C14A-01AD-41EA-A6F6-4EF92CB623FE}" destId="{E40BE7A8-6FC7-492A-A7DE-C6ACF486A255}" srcOrd="0" destOrd="0" presId="urn:microsoft.com/office/officeart/2005/8/layout/radial6"/>
    <dgm:cxn modelId="{8DD5A61F-E2AB-4E68-8973-66C0B65BE3E0}" type="presParOf" srcId="{E914C14A-01AD-41EA-A6F6-4EF92CB623FE}" destId="{E3233F0F-E90C-4A5D-A040-7896B9025C76}" srcOrd="1" destOrd="0" presId="urn:microsoft.com/office/officeart/2005/8/layout/radial6"/>
    <dgm:cxn modelId="{B7E50C89-D931-4FB5-94AB-1EFA0B187B14}" type="presParOf" srcId="{E914C14A-01AD-41EA-A6F6-4EF92CB623FE}" destId="{77ABB123-0C5C-4B97-85EE-4DF1FA729DF0}" srcOrd="2" destOrd="0" presId="urn:microsoft.com/office/officeart/2005/8/layout/radial6"/>
    <dgm:cxn modelId="{931CAF47-C607-44B3-80CC-74B5ADAF4440}" type="presParOf" srcId="{E914C14A-01AD-41EA-A6F6-4EF92CB623FE}" destId="{0E006EC2-E13A-4397-8323-48C078607589}" srcOrd="3" destOrd="0" presId="urn:microsoft.com/office/officeart/2005/8/layout/radial6"/>
    <dgm:cxn modelId="{4BEFD1F1-DADA-4BFF-AD23-959ABCD26F5B}" type="presParOf" srcId="{E914C14A-01AD-41EA-A6F6-4EF92CB623FE}" destId="{0BADA1C4-0A5A-4797-AA57-B6CDBC4BCC2C}" srcOrd="4" destOrd="0" presId="urn:microsoft.com/office/officeart/2005/8/layout/radial6"/>
    <dgm:cxn modelId="{0F527ECF-5E48-4F23-983C-5D252214965B}" type="presParOf" srcId="{E914C14A-01AD-41EA-A6F6-4EF92CB623FE}" destId="{06D03307-E3F8-4475-8FC4-885F0F1FEB3A}" srcOrd="5" destOrd="0" presId="urn:microsoft.com/office/officeart/2005/8/layout/radial6"/>
    <dgm:cxn modelId="{1903E6A4-954F-4CAB-855F-2D39593CF169}" type="presParOf" srcId="{E914C14A-01AD-41EA-A6F6-4EF92CB623FE}" destId="{10D253A9-8824-432D-AFBB-2C8C2048D201}" srcOrd="6" destOrd="0" presId="urn:microsoft.com/office/officeart/2005/8/layout/radial6"/>
    <dgm:cxn modelId="{55D10D5C-2EBA-400C-BAFE-6C8D57961FBA}" type="presParOf" srcId="{E914C14A-01AD-41EA-A6F6-4EF92CB623FE}" destId="{CF60F8C0-CACB-4643-AD60-ABF3CC91906F}" srcOrd="7" destOrd="0" presId="urn:microsoft.com/office/officeart/2005/8/layout/radial6"/>
    <dgm:cxn modelId="{05565B8A-8CDA-42C7-A4F8-100B69CD51FB}" type="presParOf" srcId="{E914C14A-01AD-41EA-A6F6-4EF92CB623FE}" destId="{D6022D73-75E0-4A50-9F23-066FF93AE8C5}" srcOrd="8" destOrd="0" presId="urn:microsoft.com/office/officeart/2005/8/layout/radial6"/>
    <dgm:cxn modelId="{E0946022-1AE4-4264-845B-0A2CE85EA980}" type="presParOf" srcId="{E914C14A-01AD-41EA-A6F6-4EF92CB623FE}" destId="{CB0843BC-E0B3-4060-ADDB-6378D257337A}" srcOrd="9" destOrd="0" presId="urn:microsoft.com/office/officeart/2005/8/layout/radial6"/>
    <dgm:cxn modelId="{C74B15B2-0CB5-4EA2-9B87-5A54A99D84DA}" type="presParOf" srcId="{E914C14A-01AD-41EA-A6F6-4EF92CB623FE}" destId="{BF5A511D-4FF9-4BF8-99B7-049F85A99F37}" srcOrd="10" destOrd="0" presId="urn:microsoft.com/office/officeart/2005/8/layout/radial6"/>
    <dgm:cxn modelId="{F4F504E0-B538-4723-B05E-76BE1405A5A9}" type="presParOf" srcId="{E914C14A-01AD-41EA-A6F6-4EF92CB623FE}" destId="{64E941DF-FC4F-415D-807E-0E17822A06EA}" srcOrd="11" destOrd="0" presId="urn:microsoft.com/office/officeart/2005/8/layout/radial6"/>
    <dgm:cxn modelId="{11C48330-23AF-45AA-96E6-2957126718F3}" type="presParOf" srcId="{E914C14A-01AD-41EA-A6F6-4EF92CB623FE}" destId="{130744BA-F531-449E-BA99-69EF08B0D664}" srcOrd="12" destOrd="0" presId="urn:microsoft.com/office/officeart/2005/8/layout/radial6"/>
    <dgm:cxn modelId="{36656829-3ACC-46FA-8AB7-506A5A334BA5}" type="presParOf" srcId="{E914C14A-01AD-41EA-A6F6-4EF92CB623FE}" destId="{790FF8F6-BB29-4307-9489-B77830CEBFC3}" srcOrd="13" destOrd="0" presId="urn:microsoft.com/office/officeart/2005/8/layout/radial6"/>
    <dgm:cxn modelId="{47EF539B-AC87-4C9A-8F50-04E96D0F2C17}" type="presParOf" srcId="{E914C14A-01AD-41EA-A6F6-4EF92CB623FE}" destId="{C44E0A33-2F64-4CD6-A4EE-D4FC3EC41A87}" srcOrd="14" destOrd="0" presId="urn:microsoft.com/office/officeart/2005/8/layout/radial6"/>
    <dgm:cxn modelId="{EB9200B7-E066-4CF9-B288-AD8C20718581}" type="presParOf" srcId="{E914C14A-01AD-41EA-A6F6-4EF92CB623FE}" destId="{F61E0C53-CEB8-4BDC-9AA2-8EA4E87003A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8D475-A5CD-4E1B-88E1-52FF6B8426F1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907E3-E68A-4846-B981-E27DAADBA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41EF2-7E7F-48C7-B94D-F76569E4ECCD}" type="datetimeFigureOut">
              <a:rPr lang="uk-UA" smtClean="0"/>
              <a:t>22.05.2017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6E86F-254C-40DA-B85E-222A5E2F8E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07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323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Загальний підхід: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dirty="0" smtClean="0"/>
              <a:t>Формування переліку державних політик</a:t>
            </a:r>
            <a:r>
              <a:rPr lang="uk-UA" sz="1200" baseline="0" dirty="0" smtClean="0"/>
              <a:t> (сфер відання)</a:t>
            </a:r>
            <a:r>
              <a:rPr lang="uk-UA" sz="1200" dirty="0" smtClean="0"/>
              <a:t> Уряду: всього 50-60 політик Уряду,</a:t>
            </a:r>
            <a:r>
              <a:rPr lang="uk-UA" sz="1200" baseline="0" dirty="0" smtClean="0"/>
              <a:t> по</a:t>
            </a:r>
            <a:r>
              <a:rPr lang="uk-UA" sz="1200" dirty="0" smtClean="0"/>
              <a:t> 3-5 політик в кожному міністерстві (в Плані 2020 – 85 сфер політик)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dirty="0" smtClean="0"/>
              <a:t>Утворення у </a:t>
            </a:r>
            <a:r>
              <a:rPr lang="uk-UA" sz="1200" b="0" dirty="0" smtClean="0"/>
              <a:t>міністерствах нових </a:t>
            </a:r>
            <a:r>
              <a:rPr lang="uk-UA" sz="1200" b="0" kern="0" dirty="0" smtClean="0">
                <a:solidFill>
                  <a:srgbClr val="002060"/>
                </a:solidFill>
              </a:rPr>
              <a:t>потужних підрозділів (так званих «генеральних директоратів») формування галузевих політик</a:t>
            </a:r>
            <a:endParaRPr lang="uk-UA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dirty="0" smtClean="0"/>
              <a:t>Формування департаментів стратегічного планування та координації політики у всіх міністерствах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kern="0" dirty="0" smtClean="0">
                <a:solidFill>
                  <a:srgbClr val="002060"/>
                </a:solidFill>
              </a:rPr>
              <a:t>Набір фахівців на нові посади в нові підрозділи</a:t>
            </a:r>
            <a:r>
              <a:rPr lang="uk-UA" sz="1400" b="0" kern="0" baseline="0" dirty="0" smtClean="0">
                <a:solidFill>
                  <a:srgbClr val="002060"/>
                </a:solidFill>
              </a:rPr>
              <a:t> </a:t>
            </a:r>
            <a:r>
              <a:rPr lang="uk-UA" sz="1400" b="0" kern="0" dirty="0" smtClean="0">
                <a:solidFill>
                  <a:srgbClr val="002060"/>
                </a:solidFill>
              </a:rPr>
              <a:t> тільки через конкурс: </a:t>
            </a:r>
            <a:r>
              <a:rPr lang="uk-UA" sz="1400" b="0" dirty="0" smtClean="0"/>
              <a:t>Активна комунікаційна кампанія для залучення кращих талантів та підняття довіри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dirty="0" smtClean="0"/>
              <a:t>Запровадження</a:t>
            </a:r>
            <a:r>
              <a:rPr lang="uk-UA" sz="1400" b="0" baseline="0" dirty="0" smtClean="0"/>
              <a:t> сучасних інструментів електронної взаємодії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baseline="0" dirty="0" smtClean="0"/>
              <a:t>У подальшому: </a:t>
            </a:r>
            <a:r>
              <a:rPr lang="uk-UA" sz="1400" b="0" dirty="0" smtClean="0"/>
              <a:t>Прийняття </a:t>
            </a:r>
            <a:r>
              <a:rPr lang="uk-UA" sz="1400" dirty="0" smtClean="0"/>
              <a:t>рішень Урядом щодо доцільності та етапів передачі невластивих повноважень міністерств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uk-UA" sz="14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72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Загальний підхід: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dirty="0" smtClean="0"/>
              <a:t>Формування переліку державних політик</a:t>
            </a:r>
            <a:r>
              <a:rPr lang="uk-UA" sz="1200" baseline="0" dirty="0" smtClean="0"/>
              <a:t> (сфер відання)</a:t>
            </a:r>
            <a:r>
              <a:rPr lang="uk-UA" sz="1200" dirty="0" smtClean="0"/>
              <a:t> Уряду: всього 50-60 політик Уряду,</a:t>
            </a:r>
            <a:r>
              <a:rPr lang="uk-UA" sz="1200" baseline="0" dirty="0" smtClean="0"/>
              <a:t> по</a:t>
            </a:r>
            <a:r>
              <a:rPr lang="uk-UA" sz="1200" dirty="0" smtClean="0"/>
              <a:t> 3-5 політик в кожному міністерстві (в Плані 2020 – 85 сфер політик)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dirty="0" smtClean="0"/>
              <a:t>Утворення у </a:t>
            </a:r>
            <a:r>
              <a:rPr lang="uk-UA" sz="1200" b="0" dirty="0" smtClean="0"/>
              <a:t>міністерствах нових </a:t>
            </a:r>
            <a:r>
              <a:rPr lang="uk-UA" sz="1200" b="0" kern="0" dirty="0" smtClean="0">
                <a:solidFill>
                  <a:srgbClr val="002060"/>
                </a:solidFill>
              </a:rPr>
              <a:t>потужних підрозділів (так званих «генеральних директоратів») формування галузевих політик</a:t>
            </a:r>
            <a:endParaRPr lang="uk-UA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dirty="0" smtClean="0"/>
              <a:t>Формування департаментів стратегічного планування та координації політики у всіх міністерствах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kern="0" dirty="0" smtClean="0">
                <a:solidFill>
                  <a:srgbClr val="002060"/>
                </a:solidFill>
              </a:rPr>
              <a:t>Набір фахівців на нові посади в нові підрозділи</a:t>
            </a:r>
            <a:r>
              <a:rPr lang="uk-UA" sz="1400" b="0" kern="0" baseline="0" dirty="0" smtClean="0">
                <a:solidFill>
                  <a:srgbClr val="002060"/>
                </a:solidFill>
              </a:rPr>
              <a:t> </a:t>
            </a:r>
            <a:r>
              <a:rPr lang="uk-UA" sz="1400" b="0" kern="0" dirty="0" smtClean="0">
                <a:solidFill>
                  <a:srgbClr val="002060"/>
                </a:solidFill>
              </a:rPr>
              <a:t> тільки через конкурс: </a:t>
            </a:r>
            <a:r>
              <a:rPr lang="uk-UA" sz="1400" b="0" dirty="0" smtClean="0"/>
              <a:t>Активна комунікаційна кампанія для залучення кращих талантів та підняття довіри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dirty="0" smtClean="0"/>
              <a:t>Запровадження</a:t>
            </a:r>
            <a:r>
              <a:rPr lang="uk-UA" sz="1400" b="0" baseline="0" dirty="0" smtClean="0"/>
              <a:t> сучасних інструментів електронної взаємодії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baseline="0" dirty="0" smtClean="0"/>
              <a:t>У подальшому: </a:t>
            </a:r>
            <a:r>
              <a:rPr lang="uk-UA" sz="1400" b="0" dirty="0" smtClean="0"/>
              <a:t>Прийняття </a:t>
            </a:r>
            <a:r>
              <a:rPr lang="uk-UA" sz="1400" dirty="0" smtClean="0"/>
              <a:t>рішень Урядом щодо доцільності та етапів передачі невластивих повноважень міністерств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uk-UA" sz="14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895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Тези</a:t>
            </a:r>
            <a:r>
              <a:rPr lang="uk-UA" baseline="0" dirty="0" smtClean="0"/>
              <a:t> ПМ</a:t>
            </a:r>
            <a:r>
              <a:rPr lang="en-US" baseline="0" dirty="0" smtClean="0"/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амбітний план середньострокових дій на 2017-2020 роки вимагає інституційно спроможних структур, професійних людей з необхідними компетенція ми та ефективних і прозорих процедур.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 починаємо перетворення міністерств з реліктів радянської командно-адміністративної системи на ефективні та динамічні драйвери реформ, які наш Уряд визначив своїми пріоритетами. Міністерства повинні ініціювати та формувати державну політику у сфері відання, за яку відповідальні, вносити на розгляд Уряду політичні ініціативи та проекти відповідних актів законодавства, забезпечувати реалізацію державної політики у сфері відання, координувати діяльність підпорядкованих йому органів, установ та організацій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 цю трансформацію пройдуть усі міністерства, двома хвилями. Політичну відповідальність  за неї несуть персонально міністри, а відповідальними за її втілення є державні секретарі міністерств. Всі кроки з реформи міністерств координуватимуться Міністром Кабінету Міністрів, здійснюватимуться за єдиними сценарієм та підходами, розроблення яких завершує Секретаріат Кабінету Міністрів України.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Завтра на засіданні КМУ ми приймемо зміни до повноважень і персонального складу Координаційної ради з питань реформи державного управління. Її очолить Олександр Саєнко, а Віце-прем’єр-міністру з питань європейської та євроатлантичної інтеграції України І.О. Климпуш-Цинцадзе я хочу ще раз подякувати за її зусилля, які вона доклала для того, щоби зрушити цю реформу реформ з мертвої точки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803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Загальний підхід: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dirty="0" smtClean="0"/>
              <a:t>Формування переліку державних політик</a:t>
            </a:r>
            <a:r>
              <a:rPr lang="uk-UA" sz="1200" baseline="0" dirty="0" smtClean="0"/>
              <a:t> (сфер відання)</a:t>
            </a:r>
            <a:r>
              <a:rPr lang="uk-UA" sz="1200" dirty="0" smtClean="0"/>
              <a:t> Уряду: всього 50-60 політик Уряду,</a:t>
            </a:r>
            <a:r>
              <a:rPr lang="uk-UA" sz="1200" baseline="0" dirty="0" smtClean="0"/>
              <a:t> по</a:t>
            </a:r>
            <a:r>
              <a:rPr lang="uk-UA" sz="1200" dirty="0" smtClean="0"/>
              <a:t> 3-5 політик в кожному міністерстві (в Плані 2020 – 85 сфер політик)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dirty="0" smtClean="0"/>
              <a:t>Утворення у </a:t>
            </a:r>
            <a:r>
              <a:rPr lang="uk-UA" sz="1200" b="0" dirty="0" smtClean="0"/>
              <a:t>міністерствах нових </a:t>
            </a:r>
            <a:r>
              <a:rPr lang="uk-UA" sz="1200" b="0" kern="0" dirty="0" smtClean="0">
                <a:solidFill>
                  <a:srgbClr val="002060"/>
                </a:solidFill>
              </a:rPr>
              <a:t>потужних підрозділів (так званих «генеральних директоратів») формування галузевих політик</a:t>
            </a:r>
            <a:endParaRPr lang="uk-UA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dirty="0" smtClean="0"/>
              <a:t>Формування департаментів стратегічного планування та координації політики у всіх міністерствах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kern="0" dirty="0" smtClean="0">
                <a:solidFill>
                  <a:srgbClr val="002060"/>
                </a:solidFill>
              </a:rPr>
              <a:t>Набір фахівців на нові посади в нові підрозділи</a:t>
            </a:r>
            <a:r>
              <a:rPr lang="uk-UA" sz="1400" b="0" kern="0" baseline="0" dirty="0" smtClean="0">
                <a:solidFill>
                  <a:srgbClr val="002060"/>
                </a:solidFill>
              </a:rPr>
              <a:t> </a:t>
            </a:r>
            <a:r>
              <a:rPr lang="uk-UA" sz="1400" b="0" kern="0" dirty="0" smtClean="0">
                <a:solidFill>
                  <a:srgbClr val="002060"/>
                </a:solidFill>
              </a:rPr>
              <a:t> тільки через конкурс: </a:t>
            </a:r>
            <a:r>
              <a:rPr lang="uk-UA" sz="1400" b="0" dirty="0" smtClean="0"/>
              <a:t>Активна комунікаційна кампанія для залучення кращих талантів та підняття довіри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dirty="0" smtClean="0"/>
              <a:t>Запровадження</a:t>
            </a:r>
            <a:r>
              <a:rPr lang="uk-UA" sz="1400" b="0" baseline="0" dirty="0" smtClean="0"/>
              <a:t> сучасних інструментів електронної взаємодії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baseline="0" dirty="0" smtClean="0"/>
              <a:t>У подальшому: </a:t>
            </a:r>
            <a:r>
              <a:rPr lang="uk-UA" sz="1400" b="0" dirty="0" smtClean="0"/>
              <a:t>Прийняття </a:t>
            </a:r>
            <a:r>
              <a:rPr lang="uk-UA" sz="1400" dirty="0" smtClean="0"/>
              <a:t>рішень Урядом щодо доцільності та етапів передачі невластивих повноважень міністерств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uk-UA" sz="14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96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93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baseline="0" dirty="0" smtClean="0"/>
              <a:t>Цільова модель роботи міністерств: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baseline="0" dirty="0" smtClean="0"/>
              <a:t>Кожне міністерство відповідає за одну або кілька сфер відання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dirty="0" smtClean="0"/>
              <a:t>Фокус роботи Міністерства – формування державних політик у сферах</a:t>
            </a:r>
            <a:r>
              <a:rPr lang="uk-UA" baseline="0" dirty="0" smtClean="0"/>
              <a:t> своєї відповідальності: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baseline="0" dirty="0" smtClean="0"/>
              <a:t>Аналіз проблем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baseline="0" dirty="0" smtClean="0"/>
              <a:t>Підготовка виважених пропозицій їх рішень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dirty="0" smtClean="0"/>
              <a:t>нормативно</a:t>
            </a:r>
            <a:r>
              <a:rPr lang="uk-UA" baseline="0" dirty="0" smtClean="0"/>
              <a:t>-правове регулювання сфери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baseline="0" dirty="0" smtClean="0"/>
              <a:t>Оцінка ефективності державної політики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baseline="0" dirty="0" smtClean="0"/>
              <a:t>Невластиві функції з часом виведенні за межі міністерств: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noProof="0" dirty="0" smtClean="0">
                <a:solidFill>
                  <a:schemeClr val="tx1"/>
                </a:solidFill>
              </a:rPr>
              <a:t>Пряме управління</a:t>
            </a:r>
            <a:r>
              <a:rPr lang="uk-UA" baseline="0" noProof="0" dirty="0" smtClean="0">
                <a:solidFill>
                  <a:schemeClr val="tx1"/>
                </a:solidFill>
              </a:rPr>
              <a:t> державними підприємствами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baseline="0" noProof="0" dirty="0" smtClean="0">
                <a:solidFill>
                  <a:schemeClr val="tx1"/>
                </a:solidFill>
              </a:rPr>
              <a:t>Здійснення контрольно-наглядової діяльності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baseline="0" noProof="0" dirty="0" smtClean="0">
                <a:solidFill>
                  <a:schemeClr val="tx1"/>
                </a:solidFill>
              </a:rPr>
              <a:t>Безпосереднє надання державних послуг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baseline="0" noProof="0" dirty="0" smtClean="0">
                <a:solidFill>
                  <a:schemeClr val="tx1"/>
                </a:solidFill>
              </a:rPr>
              <a:t>Функції забезпечення роботи міністерств (закупівлі, ІТ, протокол, інші) стандартизовані, та поступово - централізовані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68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dirty="0" smtClean="0"/>
              <a:t>Тема</a:t>
            </a:r>
            <a:r>
              <a:rPr lang="uk-UA" baseline="0" dirty="0" smtClean="0"/>
              <a:t> сьогоднішнього обговорення – підвищення спроможності міністерств з метою реалізації пріоритетних реформ Уряду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23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dirty="0" smtClean="0"/>
              <a:t>Тема</a:t>
            </a:r>
            <a:r>
              <a:rPr lang="uk-UA" baseline="0" dirty="0" smtClean="0"/>
              <a:t> сьогоднішнього обговорення – підвищення спроможності міністерств з метою реалізації пріоритетних реформ Уряду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8491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dirty="0" smtClean="0"/>
              <a:t>Тема</a:t>
            </a:r>
            <a:r>
              <a:rPr lang="uk-UA" baseline="0" dirty="0" smtClean="0"/>
              <a:t> сьогоднішнього обговорення – підвищення спроможності міністерств з метою реалізації пріоритетних реформ Уряду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88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Загальний підхід: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dirty="0" smtClean="0"/>
              <a:t>Формування переліку державних політик</a:t>
            </a:r>
            <a:r>
              <a:rPr lang="uk-UA" sz="1200" baseline="0" dirty="0" smtClean="0"/>
              <a:t> (сфер відання)</a:t>
            </a:r>
            <a:r>
              <a:rPr lang="uk-UA" sz="1200" dirty="0" smtClean="0"/>
              <a:t> Уряду: всього 50-60 політик Уряду,</a:t>
            </a:r>
            <a:r>
              <a:rPr lang="uk-UA" sz="1200" baseline="0" dirty="0" smtClean="0"/>
              <a:t> по</a:t>
            </a:r>
            <a:r>
              <a:rPr lang="uk-UA" sz="1200" dirty="0" smtClean="0"/>
              <a:t> 3-5 політик в кожному міністерстві (в Плані 2020 – 85 сфер політик)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dirty="0" smtClean="0"/>
              <a:t>Утворення у </a:t>
            </a:r>
            <a:r>
              <a:rPr lang="uk-UA" sz="1200" b="0" dirty="0" smtClean="0"/>
              <a:t>міністерствах нових </a:t>
            </a:r>
            <a:r>
              <a:rPr lang="uk-UA" sz="1200" b="0" kern="0" dirty="0" smtClean="0">
                <a:solidFill>
                  <a:srgbClr val="002060"/>
                </a:solidFill>
              </a:rPr>
              <a:t>потужних підрозділів (так званих «генеральних директоратів») формування галузевих політик</a:t>
            </a:r>
            <a:endParaRPr lang="uk-UA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dirty="0" smtClean="0"/>
              <a:t>Формування департаментів стратегічного планування та координації політики у всіх міністерствах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kern="0" dirty="0" smtClean="0">
                <a:solidFill>
                  <a:srgbClr val="002060"/>
                </a:solidFill>
              </a:rPr>
              <a:t>Набір фахівців на нові посади в нові підрозділи</a:t>
            </a:r>
            <a:r>
              <a:rPr lang="uk-UA" sz="1400" b="0" kern="0" baseline="0" dirty="0" smtClean="0">
                <a:solidFill>
                  <a:srgbClr val="002060"/>
                </a:solidFill>
              </a:rPr>
              <a:t> </a:t>
            </a:r>
            <a:r>
              <a:rPr lang="uk-UA" sz="1400" b="0" kern="0" dirty="0" smtClean="0">
                <a:solidFill>
                  <a:srgbClr val="002060"/>
                </a:solidFill>
              </a:rPr>
              <a:t> тільки через конкурс: </a:t>
            </a:r>
            <a:r>
              <a:rPr lang="uk-UA" sz="1400" b="0" dirty="0" smtClean="0"/>
              <a:t>Активна комунікаційна кампанія для залучення кращих талантів та підняття довіри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dirty="0" smtClean="0"/>
              <a:t>Запровадження</a:t>
            </a:r>
            <a:r>
              <a:rPr lang="uk-UA" sz="1400" b="0" baseline="0" dirty="0" smtClean="0"/>
              <a:t> сучасних інструментів електронної взаємодії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baseline="0" dirty="0" smtClean="0"/>
              <a:t>У подальшому: </a:t>
            </a:r>
            <a:r>
              <a:rPr lang="uk-UA" sz="1400" b="0" dirty="0" smtClean="0"/>
              <a:t>Прийняття </a:t>
            </a:r>
            <a:r>
              <a:rPr lang="uk-UA" sz="1400" dirty="0" smtClean="0"/>
              <a:t>рішень Урядом щодо доцільності та етапів передачі невластивих повноважень міністерств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uk-UA" sz="14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88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419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Загальний підхід: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dirty="0" smtClean="0"/>
              <a:t>Формування переліку державних політик</a:t>
            </a:r>
            <a:r>
              <a:rPr lang="uk-UA" sz="1200" baseline="0" dirty="0" smtClean="0"/>
              <a:t> (сфер відання)</a:t>
            </a:r>
            <a:r>
              <a:rPr lang="uk-UA" sz="1200" dirty="0" smtClean="0"/>
              <a:t> Уряду: всього 50-60 політик Уряду,</a:t>
            </a:r>
            <a:r>
              <a:rPr lang="uk-UA" sz="1200" baseline="0" dirty="0" smtClean="0"/>
              <a:t> по</a:t>
            </a:r>
            <a:r>
              <a:rPr lang="uk-UA" sz="1200" dirty="0" smtClean="0"/>
              <a:t> 3-5 політик в кожному міністерстві (в Плані 2020 – 85 сфер політик)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dirty="0" smtClean="0"/>
              <a:t>Утворення у </a:t>
            </a:r>
            <a:r>
              <a:rPr lang="uk-UA" sz="1200" b="0" dirty="0" smtClean="0"/>
              <a:t>міністерствах нових </a:t>
            </a:r>
            <a:r>
              <a:rPr lang="uk-UA" sz="1200" b="0" kern="0" dirty="0" smtClean="0">
                <a:solidFill>
                  <a:srgbClr val="002060"/>
                </a:solidFill>
              </a:rPr>
              <a:t>потужних підрозділів (так званих «генеральних директоратів») формування галузевих політик</a:t>
            </a:r>
            <a:endParaRPr lang="uk-UA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dirty="0" smtClean="0"/>
              <a:t>Формування департаментів стратегічного планування та координації політики у всіх міністерствах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kern="0" dirty="0" smtClean="0">
                <a:solidFill>
                  <a:srgbClr val="002060"/>
                </a:solidFill>
              </a:rPr>
              <a:t>Набір фахівців на нові посади в нові підрозділи</a:t>
            </a:r>
            <a:r>
              <a:rPr lang="uk-UA" sz="1400" b="0" kern="0" baseline="0" dirty="0" smtClean="0">
                <a:solidFill>
                  <a:srgbClr val="002060"/>
                </a:solidFill>
              </a:rPr>
              <a:t> </a:t>
            </a:r>
            <a:r>
              <a:rPr lang="uk-UA" sz="1400" b="0" kern="0" dirty="0" smtClean="0">
                <a:solidFill>
                  <a:srgbClr val="002060"/>
                </a:solidFill>
              </a:rPr>
              <a:t> тільки через конкурс: </a:t>
            </a:r>
            <a:r>
              <a:rPr lang="uk-UA" sz="1400" b="0" dirty="0" smtClean="0"/>
              <a:t>Активна комунікаційна кампанія для залучення кращих талантів та підняття довіри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dirty="0" smtClean="0"/>
              <a:t>Запровадження</a:t>
            </a:r>
            <a:r>
              <a:rPr lang="uk-UA" sz="1400" b="0" baseline="0" dirty="0" smtClean="0"/>
              <a:t> сучасних інструментів електронної взаємодії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baseline="0" dirty="0" smtClean="0"/>
              <a:t>У подальшому: </a:t>
            </a:r>
            <a:r>
              <a:rPr lang="uk-UA" sz="1400" b="0" dirty="0" smtClean="0"/>
              <a:t>Прийняття </a:t>
            </a:r>
            <a:r>
              <a:rPr lang="uk-UA" sz="1400" dirty="0" smtClean="0"/>
              <a:t>рішень Урядом щодо доцільності та етапів передачі невластивих повноважень міністерств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uk-UA" sz="14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723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Загальний підхід: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dirty="0" smtClean="0"/>
              <a:t>Формування переліку державних політик</a:t>
            </a:r>
            <a:r>
              <a:rPr lang="uk-UA" sz="1200" baseline="0" dirty="0" smtClean="0"/>
              <a:t> (сфер відання)</a:t>
            </a:r>
            <a:r>
              <a:rPr lang="uk-UA" sz="1200" dirty="0" smtClean="0"/>
              <a:t> Уряду: всього 50-60 політик Уряду,</a:t>
            </a:r>
            <a:r>
              <a:rPr lang="uk-UA" sz="1200" baseline="0" dirty="0" smtClean="0"/>
              <a:t> по</a:t>
            </a:r>
            <a:r>
              <a:rPr lang="uk-UA" sz="1200" dirty="0" smtClean="0"/>
              <a:t> 3-5 політик в кожному міністерстві (в Плані 2020 – 85 сфер політик)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200" dirty="0" smtClean="0"/>
              <a:t>Утворення у </a:t>
            </a:r>
            <a:r>
              <a:rPr lang="uk-UA" sz="1200" b="0" dirty="0" smtClean="0"/>
              <a:t>міністерствах нових </a:t>
            </a:r>
            <a:r>
              <a:rPr lang="uk-UA" sz="1200" b="0" kern="0" dirty="0" smtClean="0">
                <a:solidFill>
                  <a:srgbClr val="002060"/>
                </a:solidFill>
              </a:rPr>
              <a:t>потужних підрозділів (так званих «генеральних директоратів») формування галузевих політик</a:t>
            </a:r>
            <a:endParaRPr lang="uk-UA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dirty="0" smtClean="0"/>
              <a:t>Формування департаментів стратегічного планування та координації політики у всіх міністерствах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kern="0" dirty="0" smtClean="0">
                <a:solidFill>
                  <a:srgbClr val="002060"/>
                </a:solidFill>
              </a:rPr>
              <a:t>Набір фахівців на нові посади в нові підрозділи</a:t>
            </a:r>
            <a:r>
              <a:rPr lang="uk-UA" sz="1400" b="0" kern="0" baseline="0" dirty="0" smtClean="0">
                <a:solidFill>
                  <a:srgbClr val="002060"/>
                </a:solidFill>
              </a:rPr>
              <a:t> </a:t>
            </a:r>
            <a:r>
              <a:rPr lang="uk-UA" sz="1400" b="0" kern="0" dirty="0" smtClean="0">
                <a:solidFill>
                  <a:srgbClr val="002060"/>
                </a:solidFill>
              </a:rPr>
              <a:t> тільки через конкурс: </a:t>
            </a:r>
            <a:r>
              <a:rPr lang="uk-UA" sz="1400" b="0" dirty="0" smtClean="0"/>
              <a:t>Активна комунікаційна кампанія для залучення кращих талантів та підняття довіри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dirty="0" smtClean="0"/>
              <a:t>Запровадження</a:t>
            </a:r>
            <a:r>
              <a:rPr lang="uk-UA" sz="1400" b="0" baseline="0" dirty="0" smtClean="0"/>
              <a:t> сучасних інструментів електронної взаємодії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1400" b="0" baseline="0" dirty="0" smtClean="0"/>
              <a:t>У подальшому: </a:t>
            </a:r>
            <a:r>
              <a:rPr lang="uk-UA" sz="1400" b="0" dirty="0" smtClean="0"/>
              <a:t>Прийняття </a:t>
            </a:r>
            <a:r>
              <a:rPr lang="uk-UA" sz="1400" dirty="0" smtClean="0"/>
              <a:t>рішень Урядом щодо доцільності та етапів передачі невластивих повноважень міністерств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uk-UA" sz="14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86F-254C-40DA-B85E-222A5E2F8E2B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54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9540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25/04/2017</a:t>
            </a:r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Реформа державного управління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57" y="174106"/>
            <a:ext cx="2344385" cy="234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5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83113" y="6487122"/>
            <a:ext cx="1060887" cy="364359"/>
          </a:xfrm>
        </p:spPr>
        <p:txBody>
          <a:bodyPr/>
          <a:lstStyle/>
          <a:p>
            <a:fld id="{E5D986F5-7796-4B8E-90B8-DAA994379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93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25/04/2017</a:t>
            </a:r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Реформа державного управління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Равнобедренный треугольник 12"/>
          <p:cNvSpPr>
            <a:spLocks noChangeAspect="1"/>
          </p:cNvSpPr>
          <p:nvPr userDrawn="1"/>
        </p:nvSpPr>
        <p:spPr>
          <a:xfrm rot="5400000">
            <a:off x="7967698" y="6478756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48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25/04/2017</a:t>
            </a:r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Реформа державного управління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393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4600"/>
            <a:ext cx="3886200" cy="49323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4600"/>
            <a:ext cx="3886200" cy="49323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25/04/2017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Реформа державного управління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Равнобедренный треугольник 12"/>
          <p:cNvSpPr>
            <a:spLocks noChangeAspect="1"/>
          </p:cNvSpPr>
          <p:nvPr userDrawn="1"/>
        </p:nvSpPr>
        <p:spPr>
          <a:xfrm rot="5400000">
            <a:off x="7967698" y="6478756"/>
            <a:ext cx="190849" cy="120314"/>
          </a:xfrm>
          <a:prstGeom prst="triangle">
            <a:avLst>
              <a:gd name="adj" fmla="val 50000"/>
            </a:avLst>
          </a:prstGeom>
          <a:solidFill>
            <a:srgbClr val="00457C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303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50694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54624"/>
            <a:ext cx="3868340" cy="5201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7357"/>
            <a:ext cx="3868340" cy="443230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54624"/>
            <a:ext cx="3887391" cy="5201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57357"/>
            <a:ext cx="3887391" cy="443230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25/04/2017</a:t>
            </a:r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Реформа державного управління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авнобедренный треугольник 12"/>
          <p:cNvSpPr>
            <a:spLocks noChangeAspect="1"/>
          </p:cNvSpPr>
          <p:nvPr userDrawn="1"/>
        </p:nvSpPr>
        <p:spPr>
          <a:xfrm rot="5400000">
            <a:off x="7967698" y="6478756"/>
            <a:ext cx="190849" cy="120314"/>
          </a:xfrm>
          <a:prstGeom prst="triangle">
            <a:avLst>
              <a:gd name="adj" fmla="val 50000"/>
            </a:avLst>
          </a:prstGeom>
          <a:solidFill>
            <a:srgbClr val="00457C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164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25/04/2017</a:t>
            </a:r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Реформа державного управління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‹#›</a:t>
            </a:fld>
            <a:endParaRPr lang="uk-UA"/>
          </a:p>
        </p:txBody>
      </p:sp>
      <p:sp>
        <p:nvSpPr>
          <p:cNvPr id="6" name="Равнобедренный треугольник 12"/>
          <p:cNvSpPr>
            <a:spLocks noChangeAspect="1"/>
          </p:cNvSpPr>
          <p:nvPr userDrawn="1"/>
        </p:nvSpPr>
        <p:spPr>
          <a:xfrm rot="5400000">
            <a:off x="7967698" y="6478756"/>
            <a:ext cx="190849" cy="120314"/>
          </a:xfrm>
          <a:prstGeom prst="triangle">
            <a:avLst>
              <a:gd name="adj" fmla="val 50000"/>
            </a:avLst>
          </a:prstGeom>
          <a:solidFill>
            <a:srgbClr val="00457C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945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25/04/2017</a:t>
            </a:r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Реформа державного управління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10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25/04/2017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Реформа державного управління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Равнобедренный треугольник 12"/>
          <p:cNvSpPr>
            <a:spLocks noChangeAspect="1"/>
          </p:cNvSpPr>
          <p:nvPr userDrawn="1"/>
        </p:nvSpPr>
        <p:spPr>
          <a:xfrm rot="5400000">
            <a:off x="7967698" y="6478756"/>
            <a:ext cx="190849" cy="120314"/>
          </a:xfrm>
          <a:prstGeom prst="triangle">
            <a:avLst>
              <a:gd name="adj" fmla="val 50000"/>
            </a:avLst>
          </a:prstGeom>
          <a:solidFill>
            <a:srgbClr val="00457C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23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25/04/2017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Реформа державного управління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Равнобедренный треугольник 12"/>
          <p:cNvSpPr>
            <a:spLocks noChangeAspect="1"/>
          </p:cNvSpPr>
          <p:nvPr userDrawn="1"/>
        </p:nvSpPr>
        <p:spPr>
          <a:xfrm rot="5400000">
            <a:off x="7967698" y="6478756"/>
            <a:ext cx="190849" cy="120314"/>
          </a:xfrm>
          <a:prstGeom prst="triangle">
            <a:avLst>
              <a:gd name="adj" fmla="val 50000"/>
            </a:avLst>
          </a:prstGeom>
          <a:solidFill>
            <a:srgbClr val="00457C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464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10659" cy="512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27667"/>
            <a:ext cx="7886700" cy="4949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25/04/2017</a:t>
            </a:r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Реформа державного управління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46F73-0C93-42C7-8532-110106F9204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08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57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16" y="2781972"/>
            <a:ext cx="910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sz="2000" b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впровадження </a:t>
            </a:r>
            <a:endParaRPr lang="uk-UA" sz="2000" b="1" dirty="0" smtClean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України </a:t>
            </a:r>
            <a:r>
              <a:rPr lang="uk-UA" sz="2000" b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державну службу</a:t>
            </a:r>
            <a:r>
              <a:rPr lang="uk-UA" sz="2000" b="1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000" b="1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3657" y="5627941"/>
            <a:ext cx="325522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16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НАДС </a:t>
            </a:r>
          </a:p>
          <a:p>
            <a:pPr>
              <a:spcAft>
                <a:spcPts val="600"/>
              </a:spcAft>
            </a:pPr>
            <a:r>
              <a:rPr lang="uk-UA" sz="16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КОСТЯНТИН ВАЩЕНКО</a:t>
            </a:r>
          </a:p>
        </p:txBody>
      </p:sp>
    </p:spTree>
    <p:extLst>
      <p:ext uri="{BB962C8B-B14F-4D97-AF65-F5344CB8AC3E}">
        <p14:creationId xmlns:p14="http://schemas.microsoft.com/office/powerpoint/2010/main" val="8496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9" y="264357"/>
            <a:ext cx="5975391" cy="3689942"/>
          </a:xfrm>
          <a:prstGeom prst="rect">
            <a:avLst/>
          </a:prstGeom>
        </p:spPr>
      </p:pic>
      <p:sp>
        <p:nvSpPr>
          <p:cNvPr id="3" name="Стрелка вверх 2"/>
          <p:cNvSpPr/>
          <p:nvPr/>
        </p:nvSpPr>
        <p:spPr>
          <a:xfrm rot="16200000">
            <a:off x="5092999" y="458276"/>
            <a:ext cx="255981" cy="2098972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7848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7"/>
          </a:p>
        </p:txBody>
      </p:sp>
      <p:sp>
        <p:nvSpPr>
          <p:cNvPr id="5" name="TextBox 4"/>
          <p:cNvSpPr txBox="1"/>
          <p:nvPr/>
        </p:nvSpPr>
        <p:spPr>
          <a:xfrm>
            <a:off x="6599000" y="1340720"/>
            <a:ext cx="1939104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77" dirty="0">
                <a:solidFill>
                  <a:srgbClr val="401D06"/>
                </a:solidFill>
                <a:latin typeface="Georgia" panose="02040502050405020303" pitchFamily="18" charset="0"/>
              </a:rPr>
              <a:t>Обираємо район</a:t>
            </a:r>
            <a:endParaRPr lang="ru-RU" sz="1577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1" y="4167548"/>
            <a:ext cx="5487628" cy="2381675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 rot="16200000">
            <a:off x="6142485" y="4434998"/>
            <a:ext cx="255981" cy="2098972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7848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7"/>
          </a:p>
        </p:txBody>
      </p:sp>
      <p:sp>
        <p:nvSpPr>
          <p:cNvPr id="8" name="TextBox 7"/>
          <p:cNvSpPr txBox="1"/>
          <p:nvPr/>
        </p:nvSpPr>
        <p:spPr>
          <a:xfrm>
            <a:off x="7419209" y="5195623"/>
            <a:ext cx="1517559" cy="57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77" dirty="0">
                <a:solidFill>
                  <a:srgbClr val="401D06"/>
                </a:solidFill>
                <a:latin typeface="Georgia" panose="02040502050405020303" pitchFamily="18" charset="0"/>
              </a:rPr>
              <a:t>Обираємо орган влади</a:t>
            </a:r>
            <a:endParaRPr lang="ru-RU" sz="1577" dirty="0"/>
          </a:p>
        </p:txBody>
      </p:sp>
    </p:spTree>
    <p:extLst>
      <p:ext uri="{BB962C8B-B14F-4D97-AF65-F5344CB8AC3E}">
        <p14:creationId xmlns:p14="http://schemas.microsoft.com/office/powerpoint/2010/main" val="41001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0005" y="422649"/>
            <a:ext cx="565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вакансії</a:t>
            </a:r>
            <a:endParaRPr lang="ru-RU" b="1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2987" t="11973" r="12613" b="32154"/>
          <a:stretch/>
        </p:blipFill>
        <p:spPr bwMode="auto">
          <a:xfrm>
            <a:off x="0" y="1338519"/>
            <a:ext cx="9144000" cy="4088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84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986" y="254483"/>
            <a:ext cx="824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 інформацію стосовно вимог до посади та результати конкурсу</a:t>
            </a:r>
            <a:endParaRPr lang="ru-RU" b="1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8837" r="34901" b="6784"/>
          <a:stretch/>
        </p:blipFill>
        <p:spPr bwMode="auto">
          <a:xfrm>
            <a:off x="-2" y="889903"/>
            <a:ext cx="6663559" cy="5556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трелка вверх 4"/>
          <p:cNvSpPr/>
          <p:nvPr/>
        </p:nvSpPr>
        <p:spPr>
          <a:xfrm rot="3380722">
            <a:off x="5447829" y="3788894"/>
            <a:ext cx="446896" cy="2869173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7848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7"/>
          </a:p>
        </p:txBody>
      </p:sp>
      <p:sp>
        <p:nvSpPr>
          <p:cNvPr id="6" name="Стрелка вверх 5"/>
          <p:cNvSpPr/>
          <p:nvPr/>
        </p:nvSpPr>
        <p:spPr>
          <a:xfrm rot="16200000">
            <a:off x="5486080" y="5250994"/>
            <a:ext cx="255981" cy="2098972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7848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7"/>
          </a:p>
        </p:txBody>
      </p:sp>
      <p:sp>
        <p:nvSpPr>
          <p:cNvPr id="7" name="TextBox 6"/>
          <p:cNvSpPr txBox="1"/>
          <p:nvPr/>
        </p:nvSpPr>
        <p:spPr>
          <a:xfrm rot="19563457">
            <a:off x="4247100" y="5211509"/>
            <a:ext cx="2344354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77" dirty="0" smtClean="0">
                <a:solidFill>
                  <a:srgbClr val="401D06"/>
                </a:solidFill>
                <a:latin typeface="Georgia" panose="02040502050405020303" pitchFamily="18" charset="0"/>
              </a:rPr>
              <a:t>Завантаження файлу</a:t>
            </a:r>
            <a:endParaRPr lang="ru-RU" sz="1577" dirty="0"/>
          </a:p>
        </p:txBody>
      </p:sp>
      <p:sp>
        <p:nvSpPr>
          <p:cNvPr id="8" name="TextBox 7"/>
          <p:cNvSpPr txBox="1"/>
          <p:nvPr/>
        </p:nvSpPr>
        <p:spPr>
          <a:xfrm>
            <a:off x="5419277" y="6148974"/>
            <a:ext cx="2712217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77" dirty="0" smtClean="0">
                <a:solidFill>
                  <a:srgbClr val="401D06"/>
                </a:solidFill>
                <a:latin typeface="Georgia" panose="02040502050405020303" pitchFamily="18" charset="0"/>
              </a:rPr>
              <a:t>Перегляд результатів</a:t>
            </a:r>
            <a:endParaRPr lang="ru-RU" sz="1577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22753" r="22045" b="4789"/>
          <a:stretch/>
        </p:blipFill>
        <p:spPr bwMode="auto">
          <a:xfrm>
            <a:off x="5770451" y="1131951"/>
            <a:ext cx="3279227" cy="3181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99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Динаміка заробітної плати державних службовців міністерств та ЦОВВ за групами оплати праці</a:t>
            </a:r>
            <a:r>
              <a:rPr lang="uk-UA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13</a:t>
            </a:fld>
            <a:endParaRPr lang="uk-UA"/>
          </a:p>
        </p:txBody>
      </p:sp>
      <p:sp>
        <p:nvSpPr>
          <p:cNvPr id="36" name="Hexagon 4"/>
          <p:cNvSpPr txBox="1"/>
          <p:nvPr/>
        </p:nvSpPr>
        <p:spPr>
          <a:xfrm>
            <a:off x="749870" y="5668366"/>
            <a:ext cx="438580" cy="4955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38203"/>
              </p:ext>
            </p:extLst>
          </p:nvPr>
        </p:nvGraphicFramePr>
        <p:xfrm>
          <a:off x="293054" y="1172333"/>
          <a:ext cx="8556655" cy="4913156"/>
        </p:xfrm>
        <a:graphic>
          <a:graphicData uri="http://schemas.openxmlformats.org/drawingml/2006/table">
            <a:tbl>
              <a:tblPr/>
              <a:tblGrid>
                <a:gridCol w="3096088">
                  <a:extLst>
                    <a:ext uri="{9D8B030D-6E8A-4147-A177-3AD203B41FA5}">
                      <a16:colId xmlns:a16="http://schemas.microsoft.com/office/drawing/2014/main" xmlns="" val="3572988934"/>
                    </a:ext>
                  </a:extLst>
                </a:gridCol>
                <a:gridCol w="636183">
                  <a:extLst>
                    <a:ext uri="{9D8B030D-6E8A-4147-A177-3AD203B41FA5}">
                      <a16:colId xmlns:a16="http://schemas.microsoft.com/office/drawing/2014/main" xmlns="" val="3953676713"/>
                    </a:ext>
                  </a:extLst>
                </a:gridCol>
                <a:gridCol w="735861">
                  <a:extLst>
                    <a:ext uri="{9D8B030D-6E8A-4147-A177-3AD203B41FA5}">
                      <a16:colId xmlns:a16="http://schemas.microsoft.com/office/drawing/2014/main" xmlns="" val="1470925284"/>
                    </a:ext>
                  </a:extLst>
                </a:gridCol>
                <a:gridCol w="1363541">
                  <a:extLst>
                    <a:ext uri="{9D8B030D-6E8A-4147-A177-3AD203B41FA5}">
                      <a16:colId xmlns:a16="http://schemas.microsoft.com/office/drawing/2014/main" xmlns="" val="178116306"/>
                    </a:ext>
                  </a:extLst>
                </a:gridCol>
                <a:gridCol w="1388998">
                  <a:extLst>
                    <a:ext uri="{9D8B030D-6E8A-4147-A177-3AD203B41FA5}">
                      <a16:colId xmlns:a16="http://schemas.microsoft.com/office/drawing/2014/main" xmlns="" val="1260749199"/>
                    </a:ext>
                  </a:extLst>
                </a:gridCol>
                <a:gridCol w="1335984">
                  <a:extLst>
                    <a:ext uri="{9D8B030D-6E8A-4147-A177-3AD203B41FA5}">
                      <a16:colId xmlns:a16="http://schemas.microsoft.com/office/drawing/2014/main" xmlns="" val="728914649"/>
                    </a:ext>
                  </a:extLst>
                </a:gridCol>
              </a:tblGrid>
              <a:tr h="35435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посади державної служби</a:t>
                      </a:r>
                      <a:endParaRPr lang="uk-UA" sz="1100" b="1" dirty="0" smtClean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100" b="1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 оплати праці</a:t>
                      </a:r>
                      <a:endParaRPr lang="ru-RU" sz="1100" b="1" dirty="0"/>
                    </a:p>
                  </a:txBody>
                  <a:tcPr vert="vert27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Одиниця виміру</a:t>
                      </a:r>
                      <a:endParaRPr lang="uk-UA" sz="1100" b="1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Міністерства та ЦОВВ (без територіальних органів)</a:t>
                      </a:r>
                      <a:endParaRPr lang="uk-UA" sz="1100" b="1" dirty="0" smtClean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80758815"/>
                  </a:ext>
                </a:extLst>
              </a:tr>
              <a:tr h="354353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рік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рік</a:t>
                      </a:r>
                      <a:endParaRPr lang="uk-UA" sz="11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рік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89606097"/>
                  </a:ext>
                </a:extLst>
              </a:tr>
              <a:tr h="1239102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розмір виплати на 1 особу в місяць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розмір виплати на 1 особу в місяць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розмір виплати на 1 особу в місяць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047708176"/>
                  </a:ext>
                </a:extLst>
              </a:tr>
              <a:tr h="578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 державного органу, перший заступник керівника, заступник керівника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1, 2, 3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4672959"/>
                  </a:ext>
                </a:extLst>
              </a:tr>
              <a:tr h="36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 самостійного структурного підрозділу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473064"/>
                  </a:ext>
                </a:extLst>
              </a:tr>
              <a:tr h="578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Заступник керівника самостійного структурного підрозділу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9958435"/>
                  </a:ext>
                </a:extLst>
              </a:tr>
              <a:tr h="36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 підрозділу у складі самостійного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4921215"/>
                  </a:ext>
                </a:extLst>
              </a:tr>
              <a:tr h="36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Головний спеціаліст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9703453"/>
                  </a:ext>
                </a:extLst>
              </a:tr>
              <a:tr h="36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Провідний спеціаліст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8762022"/>
                  </a:ext>
                </a:extLst>
              </a:tr>
              <a:tr h="36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6027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5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Динаміка заробітної плати державних службовців </a:t>
            </a:r>
            <a:b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ОДА та РДА за групами оплати праці 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14</a:t>
            </a:fld>
            <a:endParaRPr lang="uk-UA"/>
          </a:p>
        </p:txBody>
      </p:sp>
      <p:sp>
        <p:nvSpPr>
          <p:cNvPr id="36" name="Hexagon 4"/>
          <p:cNvSpPr txBox="1"/>
          <p:nvPr/>
        </p:nvSpPr>
        <p:spPr>
          <a:xfrm>
            <a:off x="749870" y="5668366"/>
            <a:ext cx="438580" cy="4955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180469"/>
              </p:ext>
            </p:extLst>
          </p:nvPr>
        </p:nvGraphicFramePr>
        <p:xfrm>
          <a:off x="293054" y="1172333"/>
          <a:ext cx="8556655" cy="4913156"/>
        </p:xfrm>
        <a:graphic>
          <a:graphicData uri="http://schemas.openxmlformats.org/drawingml/2006/table">
            <a:tbl>
              <a:tblPr/>
              <a:tblGrid>
                <a:gridCol w="3096088">
                  <a:extLst>
                    <a:ext uri="{9D8B030D-6E8A-4147-A177-3AD203B41FA5}">
                      <a16:colId xmlns:a16="http://schemas.microsoft.com/office/drawing/2014/main" xmlns="" val="3572988934"/>
                    </a:ext>
                  </a:extLst>
                </a:gridCol>
                <a:gridCol w="636183">
                  <a:extLst>
                    <a:ext uri="{9D8B030D-6E8A-4147-A177-3AD203B41FA5}">
                      <a16:colId xmlns:a16="http://schemas.microsoft.com/office/drawing/2014/main" xmlns="" val="3953676713"/>
                    </a:ext>
                  </a:extLst>
                </a:gridCol>
                <a:gridCol w="735861">
                  <a:extLst>
                    <a:ext uri="{9D8B030D-6E8A-4147-A177-3AD203B41FA5}">
                      <a16:colId xmlns:a16="http://schemas.microsoft.com/office/drawing/2014/main" xmlns="" val="1470925284"/>
                    </a:ext>
                  </a:extLst>
                </a:gridCol>
                <a:gridCol w="1363541">
                  <a:extLst>
                    <a:ext uri="{9D8B030D-6E8A-4147-A177-3AD203B41FA5}">
                      <a16:colId xmlns:a16="http://schemas.microsoft.com/office/drawing/2014/main" xmlns="" val="178116306"/>
                    </a:ext>
                  </a:extLst>
                </a:gridCol>
                <a:gridCol w="1388998">
                  <a:extLst>
                    <a:ext uri="{9D8B030D-6E8A-4147-A177-3AD203B41FA5}">
                      <a16:colId xmlns:a16="http://schemas.microsoft.com/office/drawing/2014/main" xmlns="" val="1260749199"/>
                    </a:ext>
                  </a:extLst>
                </a:gridCol>
                <a:gridCol w="1335984">
                  <a:extLst>
                    <a:ext uri="{9D8B030D-6E8A-4147-A177-3AD203B41FA5}">
                      <a16:colId xmlns:a16="http://schemas.microsoft.com/office/drawing/2014/main" xmlns="" val="728914649"/>
                    </a:ext>
                  </a:extLst>
                </a:gridCol>
              </a:tblGrid>
              <a:tr h="35435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посади державної служби</a:t>
                      </a:r>
                      <a:endParaRPr lang="uk-UA" sz="1100" b="1" dirty="0" smtClean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100" b="1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 оплати праці</a:t>
                      </a:r>
                      <a:endParaRPr lang="ru-RU" sz="1100" b="1" dirty="0"/>
                    </a:p>
                  </a:txBody>
                  <a:tcPr vert="vert27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Одиниця виміру</a:t>
                      </a:r>
                      <a:endParaRPr lang="uk-UA" sz="1100" b="1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 та РДА</a:t>
                      </a:r>
                      <a:endParaRPr lang="uk-UA" sz="1100" b="1" dirty="0" smtClean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80758815"/>
                  </a:ext>
                </a:extLst>
              </a:tr>
              <a:tr h="354353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рік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рік</a:t>
                      </a:r>
                      <a:endParaRPr lang="uk-UA" sz="11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рік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89606097"/>
                  </a:ext>
                </a:extLst>
              </a:tr>
              <a:tr h="1239102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розмір виплати на 1 особу в місяць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розмір виплати на 1 особу в місяць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розмір виплати на 1 особу в місяць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047708176"/>
                  </a:ext>
                </a:extLst>
              </a:tr>
              <a:tr h="578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 державного органу, перший заступник керівника, заступник керівника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1, 2, 3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15 100</a:t>
                      </a:r>
                      <a:endParaRPr lang="uk-UA" sz="9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4672959"/>
                  </a:ext>
                </a:extLst>
              </a:tr>
              <a:tr h="36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 самостійного структурного підрозділу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9 400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473064"/>
                  </a:ext>
                </a:extLst>
              </a:tr>
              <a:tr h="578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Заступник керівника самостійного структурного підрозділу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9958435"/>
                  </a:ext>
                </a:extLst>
              </a:tr>
              <a:tr h="36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 підрозділу у складі самостійного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3 200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8 600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4921215"/>
                  </a:ext>
                </a:extLst>
              </a:tr>
              <a:tr h="36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Головний спеціаліст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9703453"/>
                  </a:ext>
                </a:extLst>
              </a:tr>
              <a:tr h="36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Провідний спеціаліст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8762022"/>
                  </a:ext>
                </a:extLst>
              </a:tr>
              <a:tr h="36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200" baseline="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900</a:t>
                      </a:r>
                      <a:endParaRPr lang="uk-UA" sz="12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6" marR="75436" marT="37718" marB="37718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6027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9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02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Співвідношення основних та стимулюючих виплат </a:t>
            </a:r>
            <a:b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групами оплати праці</a:t>
            </a:r>
            <a:r>
              <a:rPr lang="uk-UA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15</a:t>
            </a:fld>
            <a:endParaRPr lang="uk-UA"/>
          </a:p>
        </p:txBody>
      </p:sp>
      <p:sp>
        <p:nvSpPr>
          <p:cNvPr id="36" name="Hexagon 4"/>
          <p:cNvSpPr txBox="1"/>
          <p:nvPr/>
        </p:nvSpPr>
        <p:spPr>
          <a:xfrm>
            <a:off x="749870" y="5668366"/>
            <a:ext cx="438580" cy="4955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29210"/>
              </p:ext>
            </p:extLst>
          </p:nvPr>
        </p:nvGraphicFramePr>
        <p:xfrm>
          <a:off x="250321" y="1392993"/>
          <a:ext cx="8643356" cy="4426077"/>
        </p:xfrm>
        <a:graphic>
          <a:graphicData uri="http://schemas.openxmlformats.org/drawingml/2006/table">
            <a:tbl>
              <a:tblPr/>
              <a:tblGrid>
                <a:gridCol w="3333854">
                  <a:extLst>
                    <a:ext uri="{9D8B030D-6E8A-4147-A177-3AD203B41FA5}">
                      <a16:colId xmlns:a16="http://schemas.microsoft.com/office/drawing/2014/main" xmlns="" val="3572988934"/>
                    </a:ext>
                  </a:extLst>
                </a:gridCol>
                <a:gridCol w="685040">
                  <a:extLst>
                    <a:ext uri="{9D8B030D-6E8A-4147-A177-3AD203B41FA5}">
                      <a16:colId xmlns:a16="http://schemas.microsoft.com/office/drawing/2014/main" xmlns="" val="3953676713"/>
                    </a:ext>
                  </a:extLst>
                </a:gridCol>
                <a:gridCol w="796659">
                  <a:extLst>
                    <a:ext uri="{9D8B030D-6E8A-4147-A177-3AD203B41FA5}">
                      <a16:colId xmlns:a16="http://schemas.microsoft.com/office/drawing/2014/main" xmlns="" val="178116306"/>
                    </a:ext>
                  </a:extLst>
                </a:gridCol>
                <a:gridCol w="796659">
                  <a:extLst>
                    <a:ext uri="{9D8B030D-6E8A-4147-A177-3AD203B41FA5}">
                      <a16:colId xmlns:a16="http://schemas.microsoft.com/office/drawing/2014/main" xmlns="" val="2534493955"/>
                    </a:ext>
                  </a:extLst>
                </a:gridCol>
                <a:gridCol w="796281">
                  <a:extLst>
                    <a:ext uri="{9D8B030D-6E8A-4147-A177-3AD203B41FA5}">
                      <a16:colId xmlns:a16="http://schemas.microsoft.com/office/drawing/2014/main" xmlns="" val="1260749199"/>
                    </a:ext>
                  </a:extLst>
                </a:gridCol>
                <a:gridCol w="796281">
                  <a:extLst>
                    <a:ext uri="{9D8B030D-6E8A-4147-A177-3AD203B41FA5}">
                      <a16:colId xmlns:a16="http://schemas.microsoft.com/office/drawing/2014/main" xmlns="" val="1648071881"/>
                    </a:ext>
                  </a:extLst>
                </a:gridCol>
                <a:gridCol w="719291">
                  <a:extLst>
                    <a:ext uri="{9D8B030D-6E8A-4147-A177-3AD203B41FA5}">
                      <a16:colId xmlns:a16="http://schemas.microsoft.com/office/drawing/2014/main" xmlns="" val="728914649"/>
                    </a:ext>
                  </a:extLst>
                </a:gridCol>
                <a:gridCol w="719291">
                  <a:extLst>
                    <a:ext uri="{9D8B030D-6E8A-4147-A177-3AD203B41FA5}">
                      <a16:colId xmlns:a16="http://schemas.microsoft.com/office/drawing/2014/main" xmlns="" val="430207345"/>
                    </a:ext>
                  </a:extLst>
                </a:gridCol>
              </a:tblGrid>
              <a:tr h="43654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посади державної служби</a:t>
                      </a:r>
                      <a:endParaRPr lang="uk-UA" sz="1100" b="1" dirty="0" smtClean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100" b="1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 оплати праці</a:t>
                      </a:r>
                      <a:endParaRPr lang="ru-RU" sz="1100" b="1" dirty="0"/>
                    </a:p>
                  </a:txBody>
                  <a:tcPr vert="vert27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рік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рік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рік</a:t>
                      </a:r>
                      <a:endParaRPr lang="uk-UA" sz="11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0758815"/>
                  </a:ext>
                </a:extLst>
              </a:tr>
              <a:tr h="498692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kern="1200" dirty="0" smtClean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kern="12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Основні виплати</a:t>
                      </a: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kern="12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Стимулюючі виплати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kern="12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Основні виплати</a:t>
                      </a: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kern="12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Стимулюючі виплати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kern="12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Основні виплати</a:t>
                      </a: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kern="12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Стимулюючі виплати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047708176"/>
                  </a:ext>
                </a:extLst>
              </a:tr>
              <a:tr h="498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 державного органу, перший заступник керівника, заступник керівника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1, 2, 3</a:t>
                      </a:r>
                      <a:endParaRPr lang="uk-UA" sz="10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1403022"/>
                  </a:ext>
                </a:extLst>
              </a:tr>
              <a:tr h="498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 самостійного структурного підрозділу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1547819"/>
                  </a:ext>
                </a:extLst>
              </a:tr>
              <a:tr h="498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Заступник керівника самостійного структурного підрозділу</a:t>
                      </a:r>
                      <a:endParaRPr lang="uk-UA" sz="10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0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6782606"/>
                  </a:ext>
                </a:extLst>
              </a:tr>
              <a:tr h="498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 підрозділу у складі самостійного</a:t>
                      </a:r>
                      <a:endParaRPr lang="uk-UA" sz="10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0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3782311"/>
                  </a:ext>
                </a:extLst>
              </a:tr>
              <a:tr h="498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Головний спеціаліст</a:t>
                      </a:r>
                      <a:endParaRPr lang="uk-UA" sz="10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0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2147257"/>
                  </a:ext>
                </a:extLst>
              </a:tr>
              <a:tr h="498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Провідний спеціаліст</a:t>
                      </a:r>
                      <a:endParaRPr lang="uk-UA" sz="10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0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125351"/>
                  </a:ext>
                </a:extLst>
              </a:tr>
              <a:tr h="498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</a:t>
                      </a:r>
                      <a:endParaRPr lang="uk-UA" sz="10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00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42" marR="81242" marT="40621" marB="40621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uk-UA" sz="1000" dirty="0" smtClean="0">
                          <a:solidFill>
                            <a:srgbClr val="401D0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dirty="0">
                        <a:solidFill>
                          <a:srgbClr val="401D0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521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6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91" y="267441"/>
            <a:ext cx="7810659" cy="512036"/>
          </a:xfrm>
        </p:spPr>
        <p:txBody>
          <a:bodyPr/>
          <a:lstStyle/>
          <a:p>
            <a:pPr algn="ctr"/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Формування сучасної системи професійного навчання державних службовців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16</a:t>
            </a:fld>
            <a:endParaRPr lang="uk-UA"/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639507942"/>
              </p:ext>
            </p:extLst>
          </p:nvPr>
        </p:nvGraphicFramePr>
        <p:xfrm>
          <a:off x="677797" y="1394455"/>
          <a:ext cx="7788406" cy="486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9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Навчально-методичного забезпечення професійного навчання  </a:t>
            </a:r>
            <a:r>
              <a:rPr lang="uk-UA" sz="18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 службовців </a:t>
            </a:r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8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 осіб місцевого самоврядування</a:t>
            </a:r>
            <a:r>
              <a:rPr lang="ru-RU" sz="1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17</a:t>
            </a:fld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3016468" y="1581917"/>
            <a:ext cx="3258207" cy="478111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</a:t>
            </a:r>
            <a:r>
              <a:rPr lang="uk-UA" sz="14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рамки </a:t>
            </a:r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6467" y="2251144"/>
            <a:ext cx="3258207" cy="450202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4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озроблення </a:t>
            </a:r>
            <a:r>
              <a:rPr lang="uk-UA" sz="14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галузевої рамки </a:t>
            </a:r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</a:t>
            </a:r>
            <a:endParaRPr lang="ru-RU" sz="14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6466" y="2892462"/>
            <a:ext cx="3258207" cy="437887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14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 стандартів за </a:t>
            </a:r>
            <a:r>
              <a:rPr lang="uk-UA" sz="1400" noProof="1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компетентнісним</a:t>
            </a:r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підходом</a:t>
            </a:r>
            <a:endParaRPr lang="ru-RU" sz="14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12171" y="3735194"/>
            <a:ext cx="2491608" cy="904896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</a:t>
            </a:r>
            <a:r>
              <a:rPr lang="uk-UA" sz="14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 </a:t>
            </a:r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 </a:t>
            </a:r>
            <a:r>
              <a:rPr lang="uk-UA" sz="14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ПОМС</a:t>
            </a:r>
            <a:endParaRPr lang="ru-RU" sz="14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2170" y="4954424"/>
            <a:ext cx="2512629" cy="716430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14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уніфікованих освітніх програм підвищення </a:t>
            </a:r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</a:t>
            </a:r>
            <a:endParaRPr lang="ru-RU" sz="14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5007" y="3735194"/>
            <a:ext cx="3657600" cy="904896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14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 всіх рівнів вищої освіти за спеціальністю «Публічне управління та адміністрування» галузі знань «Публічне управління та адміністрування</a:t>
            </a:r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007" y="4954424"/>
            <a:ext cx="3657600" cy="719524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4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14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 програм всіх рівнів вищої освіти галузі знань «Публічне управління та адміністрування» </a:t>
            </a:r>
            <a:endParaRPr lang="ru-RU" sz="14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>
            <a:stCxn id="9" idx="2"/>
            <a:endCxn id="10" idx="0"/>
          </p:cNvCxnSpPr>
          <p:nvPr/>
        </p:nvCxnSpPr>
        <p:spPr>
          <a:xfrm flipH="1">
            <a:off x="4645571" y="2060028"/>
            <a:ext cx="1" cy="191116"/>
          </a:xfrm>
          <a:prstGeom prst="straightConnector1">
            <a:avLst/>
          </a:prstGeom>
          <a:ln>
            <a:solidFill>
              <a:srgbClr val="401D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2"/>
          </p:cNvCxnSpPr>
          <p:nvPr/>
        </p:nvCxnSpPr>
        <p:spPr>
          <a:xfrm>
            <a:off x="4645571" y="2701346"/>
            <a:ext cx="0" cy="191116"/>
          </a:xfrm>
          <a:prstGeom prst="straightConnector1">
            <a:avLst/>
          </a:prstGeom>
          <a:ln>
            <a:solidFill>
              <a:srgbClr val="401D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196662" y="3330349"/>
            <a:ext cx="1765738" cy="404845"/>
          </a:xfrm>
          <a:prstGeom prst="straightConnector1">
            <a:avLst/>
          </a:prstGeom>
          <a:ln>
            <a:solidFill>
              <a:srgbClr val="401D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2" idx="0"/>
          </p:cNvCxnSpPr>
          <p:nvPr/>
        </p:nvCxnSpPr>
        <p:spPr>
          <a:xfrm>
            <a:off x="5412171" y="3330349"/>
            <a:ext cx="1245804" cy="404845"/>
          </a:xfrm>
          <a:prstGeom prst="straightConnector1">
            <a:avLst/>
          </a:prstGeom>
          <a:ln>
            <a:solidFill>
              <a:srgbClr val="401D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196662" y="4640090"/>
            <a:ext cx="0" cy="314334"/>
          </a:xfrm>
          <a:prstGeom prst="straightConnector1">
            <a:avLst/>
          </a:prstGeom>
          <a:ln>
            <a:solidFill>
              <a:srgbClr val="401D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2" idx="2"/>
          </p:cNvCxnSpPr>
          <p:nvPr/>
        </p:nvCxnSpPr>
        <p:spPr>
          <a:xfrm>
            <a:off x="6657975" y="4640090"/>
            <a:ext cx="0" cy="314334"/>
          </a:xfrm>
          <a:prstGeom prst="straightConnector1">
            <a:avLst/>
          </a:prstGeom>
          <a:ln>
            <a:solidFill>
              <a:srgbClr val="401D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800" dirty="0" smtClean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Перспективна модель безперервної освіти публічних службовців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18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55002" y="1097280"/>
            <a:ext cx="2216076" cy="441064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4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 безперервної освіти ЄС</a:t>
            </a:r>
            <a:endParaRPr lang="ru-RU" sz="14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28312" y="1600905"/>
            <a:ext cx="1371600" cy="581025"/>
          </a:xfrm>
          <a:prstGeom prst="downArrowCallout">
            <a:avLst>
              <a:gd name="adj1" fmla="val 59016"/>
              <a:gd name="adj2" fmla="val 59016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rgbClr val="401D0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401D0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760479" y="908237"/>
            <a:ext cx="1149556" cy="8191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dirty="0" smtClean="0">
                <a:ln>
                  <a:noFill/>
                </a:ln>
                <a:solidFill>
                  <a:srgbClr val="401D0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dirty="0" smtClean="0">
                <a:ln>
                  <a:noFill/>
                </a:ln>
                <a:solidFill>
                  <a:srgbClr val="401D0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76633" y="1097280"/>
            <a:ext cx="1565607" cy="554803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4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ФОРМАЛЬНЕ НАВЧАННЯ</a:t>
            </a:r>
            <a:endParaRPr lang="ru-RU" sz="14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1641" y="1097280"/>
            <a:ext cx="1565607" cy="554803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4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НЕФОРМАЛЬНЕ НАВЧАННЯ</a:t>
            </a:r>
            <a:endParaRPr lang="ru-RU" sz="14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86649" y="1097279"/>
            <a:ext cx="1565607" cy="554803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4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ІНФОРМАЛЬНЕ НАВЧАННЯ</a:t>
            </a:r>
            <a:endParaRPr lang="ru-RU" sz="14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7422" y="2301123"/>
            <a:ext cx="2007583" cy="451268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200" i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базові знання і </a:t>
            </a:r>
            <a:endParaRPr lang="uk-UA" sz="1200" i="1" dirty="0" smtClean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200" i="1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навики </a:t>
            </a:r>
            <a:r>
              <a:rPr lang="uk-UA" sz="1200" i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всіх</a:t>
            </a:r>
            <a:endParaRPr lang="ru-RU" sz="12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46368" y="1827809"/>
            <a:ext cx="4542128" cy="1089824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1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Лідерство, електронне врядування, крос-культурні комунікації та взаємодія, соціальний діалог, </a:t>
            </a:r>
            <a:r>
              <a:rPr lang="uk-UA" sz="11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</a:t>
            </a:r>
            <a:r>
              <a:rPr lang="ru-RU" sz="11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грамотність, </a:t>
            </a:r>
            <a:r>
              <a:rPr lang="uk-UA" sz="1100" noProof="1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smart-технології, іноземні мови, управління персоналом, управління публічними фінансами</a:t>
            </a:r>
            <a:r>
              <a:rPr lang="uk-UA" sz="11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1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часом, управління змінами, управління проектами, управління інформацією, управління конфліктами, мистецтво ведення переговорів тощо</a:t>
            </a:r>
            <a:r>
              <a:rPr lang="uk-UA" sz="10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6236" y="1839670"/>
            <a:ext cx="1936020" cy="1077963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sz="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Знання, уміння та навички, необхідні для самореалізації та особистісного розвитку публічних службовців:</a:t>
            </a:r>
            <a:endParaRPr lang="ru-RU" sz="8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8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800" noProof="1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самоактуалізація;</a:t>
            </a:r>
          </a:p>
          <a:p>
            <a:pPr lvl="0"/>
            <a:r>
              <a:rPr lang="uk-UA" sz="800" noProof="1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самоорганізація та саморозвиток;</a:t>
            </a:r>
          </a:p>
          <a:p>
            <a:pPr lvl="0"/>
            <a:r>
              <a:rPr lang="uk-UA" sz="800" noProof="1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самоконтроль;</a:t>
            </a:r>
          </a:p>
          <a:p>
            <a:pPr lvl="0"/>
            <a:r>
              <a:rPr lang="uk-UA" sz="800" noProof="1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вміння працювати в стресових  ситуаціях.</a:t>
            </a:r>
            <a:endParaRPr lang="uk-UA" sz="800" noProof="1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17349" y="3096356"/>
            <a:ext cx="1597308" cy="624002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000" b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фінансування навчання</a:t>
            </a:r>
            <a:r>
              <a:rPr lang="uk-UA" sz="10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кошти фізичних осіб; кошти </a:t>
            </a:r>
            <a:r>
              <a:rPr lang="uk-UA" sz="10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МТД</a:t>
            </a:r>
            <a:endParaRPr lang="ru-RU" sz="10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62280" y="3096356"/>
            <a:ext cx="2099721" cy="624002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sz="1000" b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фінансування навчання</a:t>
            </a:r>
            <a:r>
              <a:rPr lang="uk-UA" sz="10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кошти місцевого бюджету, фізичних осіб; кошти </a:t>
            </a:r>
            <a:r>
              <a:rPr lang="uk-UA" sz="10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МТД</a:t>
            </a:r>
            <a:endParaRPr lang="ru-RU" sz="10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61660" y="3083318"/>
            <a:ext cx="2693966" cy="637040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uk-UA" sz="1000" b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фінансування навчання</a:t>
            </a:r>
            <a:r>
              <a:rPr lang="uk-UA" sz="10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кошти Державного та місцевого бюджетів; </a:t>
            </a:r>
            <a:endParaRPr lang="uk-UA" sz="1000" dirty="0" smtClean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0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 </a:t>
            </a:r>
            <a:r>
              <a:rPr lang="uk-UA" sz="10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 та юридичних осіб; </a:t>
            </a:r>
            <a:r>
              <a:rPr lang="uk-UA" sz="10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 </a:t>
            </a:r>
            <a:r>
              <a:rPr lang="uk-UA" sz="10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 технічної допомоги </a:t>
            </a:r>
            <a:r>
              <a:rPr lang="uk-UA" sz="10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(МТД</a:t>
            </a:r>
            <a:r>
              <a:rPr lang="uk-UA" sz="10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5435" y="3215848"/>
            <a:ext cx="1940877" cy="356751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200" i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інвестицій в людські ресурси</a:t>
            </a:r>
            <a:endParaRPr lang="ru-RU" sz="1200" i="1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7425" y="4029216"/>
            <a:ext cx="1958887" cy="554803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200" i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 методики викладання і </a:t>
            </a:r>
            <a:r>
              <a:rPr lang="uk-UA" sz="1200" i="1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ru-RU" sz="12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61660" y="3886663"/>
            <a:ext cx="2736997" cy="859174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за тренінговими програмами, шляхом стажування. Впровадження освітніх інновацій та новітніх IT-технологій, у тому числі електронного навчання,  </a:t>
            </a:r>
            <a:r>
              <a:rPr lang="en-US" sz="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uk-UA" sz="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-технологій, хмарних технологій, методів критичного мислення, проведення виїзних занять, впровадження у навчальний </a:t>
            </a:r>
            <a:r>
              <a:rPr lang="uk-UA" sz="800" noProof="1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гейміфікації, технології портфоліо, тощо.</a:t>
            </a:r>
            <a:endParaRPr lang="uk-UA" sz="800" noProof="1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90131" y="3886662"/>
            <a:ext cx="2071871" cy="859174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за масовими онлайн-курсами, участь у спільнотах практиках, школах професійної майстерності, у тренінгах, дебатах, мозкових штурмах, ділових іграх, </a:t>
            </a:r>
            <a:r>
              <a:rPr lang="en-US" sz="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uk-UA" sz="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</a:t>
            </a:r>
            <a:r>
              <a:rPr lang="uk-UA" sz="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uk-UA" sz="800" noProof="1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веб-квестах, форумах </a:t>
            </a:r>
            <a:r>
              <a:rPr lang="uk-UA" sz="8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uk-UA" sz="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17349" y="3887058"/>
            <a:ext cx="1565607" cy="1402942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0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за безкоштовними </a:t>
            </a:r>
            <a:r>
              <a:rPr lang="uk-UA" sz="1000" noProof="1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  онлай-платформами, платформами управління </a:t>
            </a:r>
            <a:r>
              <a:rPr lang="uk-UA" sz="10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uk-UA" sz="10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0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0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особистісних потреб та для </a:t>
            </a:r>
            <a:r>
              <a:rPr lang="uk-UA" sz="10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саморозвитку</a:t>
            </a:r>
            <a:endParaRPr lang="ru-RU" sz="10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7425" y="4895901"/>
            <a:ext cx="1592133" cy="468712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200" i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 система оцінки здобутої освіти</a:t>
            </a:r>
            <a:endParaRPr lang="ru-RU" sz="12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50750" y="4895948"/>
            <a:ext cx="2685796" cy="554757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0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Кредитно-модульна система навчання, яка передбачає накопичувальну систему </a:t>
            </a:r>
            <a:r>
              <a:rPr lang="uk-UA" sz="10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кредитів</a:t>
            </a:r>
            <a:endParaRPr lang="ru-RU" sz="10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47738" y="4895901"/>
            <a:ext cx="2579100" cy="554804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0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 результатів неформального навчання шляхом оцінювання відповідно до професійних </a:t>
            </a:r>
            <a:r>
              <a:rPr lang="uk-UA" sz="10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endParaRPr lang="ru-RU" sz="10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7423" y="5513154"/>
            <a:ext cx="1565607" cy="554803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200" i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наставництва і консультування</a:t>
            </a:r>
            <a:endParaRPr lang="ru-RU" sz="12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39025" y="5572054"/>
            <a:ext cx="2682717" cy="411279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200" noProof="1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Стажування (коучинг, тьютор, ментор)</a:t>
            </a:r>
            <a:endParaRPr lang="uk-UA" sz="1200" noProof="1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47738" y="5581530"/>
            <a:ext cx="2556704" cy="411279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2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на робочому </a:t>
            </a:r>
            <a:r>
              <a:rPr lang="uk-UA" sz="12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 </a:t>
            </a:r>
            <a:r>
              <a:rPr lang="uk-UA" sz="1200" noProof="1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(коучинг, тьютор</a:t>
            </a:r>
            <a:r>
              <a:rPr lang="uk-UA" sz="12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2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ментор)</a:t>
            </a:r>
            <a:endParaRPr lang="ru-RU" sz="12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422" y="6184025"/>
            <a:ext cx="1565607" cy="383296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200" i="1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Наближення освіти до </a:t>
            </a:r>
            <a:r>
              <a:rPr lang="uk-UA" sz="1200" i="1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дому</a:t>
            </a:r>
            <a:endParaRPr lang="ru-RU" sz="12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50750" y="6188083"/>
            <a:ext cx="2685796" cy="326646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2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Електронне навчання, дистанційна </a:t>
            </a:r>
            <a:r>
              <a:rPr lang="uk-UA" sz="12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ru-RU" sz="12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47738" y="6190048"/>
            <a:ext cx="2537812" cy="322715"/>
          </a:xfrm>
          <a:prstGeom prst="rect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2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- корпоративне </a:t>
            </a:r>
            <a:r>
              <a:rPr lang="uk-UA" sz="12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ru-RU" sz="1200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533979" y="1652082"/>
            <a:ext cx="317720" cy="175727"/>
          </a:xfrm>
          <a:prstGeom prst="downArrow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6355584" y="1653581"/>
            <a:ext cx="317720" cy="175727"/>
          </a:xfrm>
          <a:prstGeom prst="downArrow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8041292" y="1653554"/>
            <a:ext cx="317720" cy="175727"/>
          </a:xfrm>
          <a:prstGeom prst="downArrow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4529369" y="2923547"/>
            <a:ext cx="317720" cy="175727"/>
          </a:xfrm>
          <a:prstGeom prst="downArrow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6355584" y="2923676"/>
            <a:ext cx="317720" cy="175727"/>
          </a:xfrm>
          <a:prstGeom prst="downArrow">
            <a:avLst/>
          </a:prstGeom>
          <a:solidFill>
            <a:schemeClr val="bg1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4" name="Прямая со стрелкой 43"/>
          <p:cNvCxnSpPr>
            <a:stCxn id="14" idx="3"/>
          </p:cNvCxnSpPr>
          <p:nvPr/>
        </p:nvCxnSpPr>
        <p:spPr>
          <a:xfrm>
            <a:off x="2255005" y="2526757"/>
            <a:ext cx="191363" cy="5749"/>
          </a:xfrm>
          <a:prstGeom prst="straightConnector1">
            <a:avLst/>
          </a:prstGeom>
          <a:ln>
            <a:solidFill>
              <a:srgbClr val="401D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1" idx="3"/>
            <a:endCxn id="20" idx="1"/>
          </p:cNvCxnSpPr>
          <p:nvPr/>
        </p:nvCxnSpPr>
        <p:spPr>
          <a:xfrm>
            <a:off x="2206312" y="3394224"/>
            <a:ext cx="155348" cy="7614"/>
          </a:xfrm>
          <a:prstGeom prst="straightConnector1">
            <a:avLst/>
          </a:prstGeom>
          <a:ln>
            <a:solidFill>
              <a:srgbClr val="401D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188304" y="4337582"/>
            <a:ext cx="191363" cy="1350"/>
          </a:xfrm>
          <a:prstGeom prst="straightConnector1">
            <a:avLst/>
          </a:prstGeom>
          <a:ln>
            <a:solidFill>
              <a:srgbClr val="401D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26" idx="3"/>
          </p:cNvCxnSpPr>
          <p:nvPr/>
        </p:nvCxnSpPr>
        <p:spPr>
          <a:xfrm>
            <a:off x="1839558" y="5130257"/>
            <a:ext cx="155347" cy="0"/>
          </a:xfrm>
          <a:prstGeom prst="straightConnector1">
            <a:avLst/>
          </a:prstGeom>
          <a:ln>
            <a:solidFill>
              <a:srgbClr val="401D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29" idx="3"/>
          </p:cNvCxnSpPr>
          <p:nvPr/>
        </p:nvCxnSpPr>
        <p:spPr>
          <a:xfrm flipV="1">
            <a:off x="1813030" y="5785323"/>
            <a:ext cx="161022" cy="5233"/>
          </a:xfrm>
          <a:prstGeom prst="straightConnector1">
            <a:avLst/>
          </a:prstGeom>
          <a:ln>
            <a:solidFill>
              <a:srgbClr val="401D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2" idx="3"/>
          </p:cNvCxnSpPr>
          <p:nvPr/>
        </p:nvCxnSpPr>
        <p:spPr>
          <a:xfrm>
            <a:off x="1813029" y="6375673"/>
            <a:ext cx="160638" cy="1350"/>
          </a:xfrm>
          <a:prstGeom prst="straightConnector1">
            <a:avLst/>
          </a:prstGeom>
          <a:ln>
            <a:solidFill>
              <a:srgbClr val="401D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11" idx="3"/>
            <a:endCxn id="12" idx="1"/>
          </p:cNvCxnSpPr>
          <p:nvPr/>
        </p:nvCxnSpPr>
        <p:spPr>
          <a:xfrm>
            <a:off x="5542240" y="1374682"/>
            <a:ext cx="189401" cy="0"/>
          </a:xfrm>
          <a:prstGeom prst="line">
            <a:avLst/>
          </a:prstGeom>
          <a:ln>
            <a:solidFill>
              <a:srgbClr val="401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7297248" y="1377762"/>
            <a:ext cx="189401" cy="0"/>
          </a:xfrm>
          <a:prstGeom prst="line">
            <a:avLst/>
          </a:prstGeom>
          <a:ln>
            <a:solidFill>
              <a:srgbClr val="401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6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948" y="257915"/>
            <a:ext cx="7810659" cy="512036"/>
          </a:xfrm>
        </p:spPr>
        <p:txBody>
          <a:bodyPr/>
          <a:lstStyle/>
          <a:p>
            <a:pPr algn="ctr"/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Дисциплінарні провадження </a:t>
            </a:r>
            <a:b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державних органах 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19</a:t>
            </a:fld>
            <a:endParaRPr lang="uk-UA"/>
          </a:p>
        </p:txBody>
      </p:sp>
      <p:sp>
        <p:nvSpPr>
          <p:cNvPr id="11" name="Rectangle 12"/>
          <p:cNvSpPr/>
          <p:nvPr/>
        </p:nvSpPr>
        <p:spPr>
          <a:xfrm>
            <a:off x="257173" y="4980675"/>
            <a:ext cx="8586576" cy="558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випадки коли дисциплінарною комісією не виявлено дисциплінарного проступку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92483"/>
              </p:ext>
            </p:extLst>
          </p:nvPr>
        </p:nvGraphicFramePr>
        <p:xfrm>
          <a:off x="257173" y="1587065"/>
          <a:ext cx="8586952" cy="3199712"/>
        </p:xfrm>
        <a:graphic>
          <a:graphicData uri="http://schemas.openxmlformats.org/drawingml/2006/table">
            <a:tbl>
              <a:tblPr/>
              <a:tblGrid>
                <a:gridCol w="2146738">
                  <a:extLst>
                    <a:ext uri="{9D8B030D-6E8A-4147-A177-3AD203B41FA5}">
                      <a16:colId xmlns:a16="http://schemas.microsoft.com/office/drawing/2014/main" xmlns="" val="3572988934"/>
                    </a:ext>
                  </a:extLst>
                </a:gridCol>
                <a:gridCol w="2146738">
                  <a:extLst>
                    <a:ext uri="{9D8B030D-6E8A-4147-A177-3AD203B41FA5}">
                      <a16:colId xmlns:a16="http://schemas.microsoft.com/office/drawing/2014/main" xmlns="" val="2745675215"/>
                    </a:ext>
                  </a:extLst>
                </a:gridCol>
                <a:gridCol w="2146738">
                  <a:extLst>
                    <a:ext uri="{9D8B030D-6E8A-4147-A177-3AD203B41FA5}">
                      <a16:colId xmlns:a16="http://schemas.microsoft.com/office/drawing/2014/main" xmlns="" val="4205687181"/>
                    </a:ext>
                  </a:extLst>
                </a:gridCol>
                <a:gridCol w="2146738">
                  <a:extLst>
                    <a:ext uri="{9D8B030D-6E8A-4147-A177-3AD203B41FA5}">
                      <a16:colId xmlns:a16="http://schemas.microsoft.com/office/drawing/2014/main" xmlns="" val="3337925605"/>
                    </a:ext>
                  </a:extLst>
                </a:gridCol>
              </a:tblGrid>
              <a:tr h="15998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Дисциплінарного проступку не виявлено</a:t>
                      </a: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Виключено можливість застосування дисциплінарного стягнення</a:t>
                      </a: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Встановлено наявність дисциплінарного проступку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Дисциплінарне провадження триває</a:t>
                      </a: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80758815"/>
                  </a:ext>
                </a:extLst>
              </a:tr>
              <a:tr h="1599856">
                <a:tc>
                  <a:txBody>
                    <a:bodyPr/>
                    <a:lstStyle/>
                    <a:p>
                      <a:pPr algn="ctr"/>
                      <a:r>
                        <a:rPr lang="uk-UA" sz="20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33%</a:t>
                      </a:r>
                    </a:p>
                    <a:p>
                      <a:pPr algn="ctr"/>
                      <a:r>
                        <a:rPr lang="uk-UA" sz="20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(1163)</a:t>
                      </a:r>
                      <a:endParaRPr lang="uk-UA" sz="20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noProof="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noProof="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(188)</a:t>
                      </a:r>
                      <a:endParaRPr lang="uk-UA" sz="2000" b="0" kern="1200" noProof="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noProof="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noProof="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(1804)</a:t>
                      </a:r>
                      <a:endParaRPr lang="uk-UA" sz="2000" b="0" kern="1200" noProof="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noProof="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noProof="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(336)</a:t>
                      </a:r>
                      <a:endParaRPr lang="uk-UA" sz="2000" b="0" kern="1200" noProof="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644241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5948" y="1120784"/>
            <a:ext cx="3220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3491</a:t>
            </a:r>
            <a:r>
              <a:rPr lang="uk-UA" sz="1600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дисциплінарних проваджень: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941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05757" y="1313937"/>
            <a:ext cx="8603369" cy="4498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401D06"/>
                </a:solidFill>
                <a:latin typeface="Georgia" panose="02040502050405020303" pitchFamily="18" charset="0"/>
              </a:rPr>
              <a:t>Сформовано вторинне </a:t>
            </a:r>
            <a:r>
              <a:rPr lang="uk-UA" dirty="0" smtClean="0">
                <a:solidFill>
                  <a:srgbClr val="401D06"/>
                </a:solidFill>
                <a:latin typeface="Georgia" panose="02040502050405020303" pitchFamily="18" charset="0"/>
              </a:rPr>
              <a:t>законодавство.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401D06"/>
                </a:solidFill>
                <a:latin typeface="Georgia" panose="02040502050405020303" pitchFamily="18" charset="0"/>
              </a:rPr>
              <a:t>Розпочато відкриті та прозорі конкурси на усі посади державної </a:t>
            </a:r>
            <a:r>
              <a:rPr lang="uk-UA" dirty="0" smtClean="0">
                <a:solidFill>
                  <a:srgbClr val="401D06"/>
                </a:solidFill>
                <a:latin typeface="Georgia" panose="02040502050405020303" pitchFamily="18" charset="0"/>
              </a:rPr>
              <a:t>служби.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401D06"/>
                </a:solidFill>
                <a:latin typeface="Georgia" panose="02040502050405020303" pitchFamily="18" charset="0"/>
              </a:rPr>
              <a:t>Створено інститути Державного секретаря Кабінету Міністрів України та державних секретарів </a:t>
            </a:r>
            <a:r>
              <a:rPr lang="uk-UA" dirty="0" smtClean="0">
                <a:solidFill>
                  <a:srgbClr val="401D06"/>
                </a:solidFill>
                <a:latin typeface="Georgia" panose="02040502050405020303" pitchFamily="18" charset="0"/>
              </a:rPr>
              <a:t>міністерств.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401D06"/>
                </a:solidFill>
                <a:latin typeface="Georgia" panose="02040502050405020303" pitchFamily="18" charset="0"/>
              </a:rPr>
              <a:t>Введено нову модель оплати </a:t>
            </a:r>
            <a:r>
              <a:rPr lang="uk-UA" dirty="0" smtClean="0">
                <a:solidFill>
                  <a:srgbClr val="401D06"/>
                </a:solidFill>
                <a:latin typeface="Georgia" panose="02040502050405020303" pitchFamily="18" charset="0"/>
              </a:rPr>
              <a:t>праці.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401D06"/>
                </a:solidFill>
                <a:latin typeface="Georgia" panose="02040502050405020303" pitchFamily="18" charset="0"/>
              </a:rPr>
              <a:t>Запроваджено принцип публічних звітів керівників органів </a:t>
            </a:r>
            <a:r>
              <a:rPr lang="uk-UA" dirty="0" smtClean="0">
                <a:solidFill>
                  <a:srgbClr val="401D06"/>
                </a:solidFill>
                <a:latin typeface="Georgia" panose="02040502050405020303" pitchFamily="18" charset="0"/>
              </a:rPr>
              <a:t>влади.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401D06"/>
                </a:solidFill>
                <a:latin typeface="Georgia" panose="02040502050405020303" pitchFamily="18" charset="0"/>
              </a:rPr>
              <a:t>Створено служби управління </a:t>
            </a:r>
            <a:r>
              <a:rPr lang="uk-UA" dirty="0" smtClean="0">
                <a:solidFill>
                  <a:srgbClr val="401D06"/>
                </a:solidFill>
                <a:latin typeface="Georgia" panose="02040502050405020303" pitchFamily="18" charset="0"/>
              </a:rPr>
              <a:t>персоналом.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401D06"/>
                </a:solidFill>
                <a:latin typeface="Georgia" panose="02040502050405020303" pitchFamily="18" charset="0"/>
              </a:rPr>
              <a:t>Сформовано ефективну систему захисту законних прав та </a:t>
            </a:r>
            <a:r>
              <a:rPr lang="uk-UA" dirty="0" smtClean="0">
                <a:solidFill>
                  <a:srgbClr val="401D06"/>
                </a:solidFill>
                <a:latin typeface="Georgia" panose="02040502050405020303" pitchFamily="18" charset="0"/>
              </a:rPr>
              <a:t>інтересів </a:t>
            </a:r>
            <a:r>
              <a:rPr lang="uk-UA" dirty="0">
                <a:solidFill>
                  <a:srgbClr val="401D06"/>
                </a:solidFill>
                <a:latin typeface="Georgia" panose="02040502050405020303" pitchFamily="18" charset="0"/>
              </a:rPr>
              <a:t>державних </a:t>
            </a:r>
            <a:r>
              <a:rPr lang="uk-UA" dirty="0" smtClean="0">
                <a:solidFill>
                  <a:srgbClr val="401D06"/>
                </a:solidFill>
                <a:latin typeface="Georgia" panose="02040502050405020303" pitchFamily="18" charset="0"/>
              </a:rPr>
              <a:t>службовців.</a:t>
            </a:r>
            <a:endParaRPr lang="uk-UA" dirty="0">
              <a:solidFill>
                <a:srgbClr val="401D06"/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401D06"/>
                </a:solidFill>
                <a:latin typeface="Georgia" panose="02040502050405020303" pitchFamily="18" charset="0"/>
              </a:rPr>
              <a:t>Оптимізовано систему професійного навчання державних </a:t>
            </a:r>
            <a:r>
              <a:rPr lang="uk-UA" dirty="0" smtClean="0">
                <a:solidFill>
                  <a:srgbClr val="401D06"/>
                </a:solidFill>
                <a:latin typeface="Georgia" panose="02040502050405020303" pitchFamily="18" charset="0"/>
              </a:rPr>
              <a:t>службовців.</a:t>
            </a:r>
            <a:endParaRPr lang="uk-UA" dirty="0">
              <a:solidFill>
                <a:srgbClr val="401D06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68" y="273890"/>
            <a:ext cx="8081545" cy="512036"/>
          </a:xfrm>
        </p:spPr>
        <p:txBody>
          <a:bodyPr/>
          <a:lstStyle/>
          <a:p>
            <a:pPr algn="ctr"/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Ключові підсумки 1-го року </a:t>
            </a:r>
            <a:r>
              <a:rPr lang="uk-UA" sz="1800" dirty="0" smtClean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впровадження</a:t>
            </a:r>
            <a:br>
              <a:rPr lang="uk-UA" sz="1800" dirty="0" smtClean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Закону </a:t>
            </a:r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України «Про державну службу»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7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99090" y="3297399"/>
            <a:ext cx="8250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ТА ПРОПОЗИЦІЇ!</a:t>
            </a:r>
            <a:endParaRPr lang="uk-UA" sz="2800" b="1" dirty="0">
              <a:solidFill>
                <a:srgbClr val="401D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0" y="369390"/>
            <a:ext cx="7810659" cy="512036"/>
          </a:xfrm>
        </p:spPr>
        <p:txBody>
          <a:bodyPr/>
          <a:lstStyle/>
          <a:p>
            <a:pPr algn="ctr"/>
            <a:r>
              <a:rPr lang="uk-UA" sz="1800" dirty="0" smtClean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Вторинне законодавство</a:t>
            </a:r>
            <a:endParaRPr lang="uk-UA" sz="1800" dirty="0">
              <a:solidFill>
                <a:srgbClr val="401D0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3</a:t>
            </a:fld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45238"/>
              </p:ext>
            </p:extLst>
          </p:nvPr>
        </p:nvGraphicFramePr>
        <p:xfrm>
          <a:off x="257502" y="1724187"/>
          <a:ext cx="8628994" cy="4545713"/>
        </p:xfrm>
        <a:graphic>
          <a:graphicData uri="http://schemas.openxmlformats.org/drawingml/2006/table">
            <a:tbl>
              <a:tblPr/>
              <a:tblGrid>
                <a:gridCol w="493986">
                  <a:extLst>
                    <a:ext uri="{9D8B030D-6E8A-4147-A177-3AD203B41FA5}">
                      <a16:colId xmlns:a16="http://schemas.microsoft.com/office/drawing/2014/main" xmlns="" val="2735294449"/>
                    </a:ext>
                  </a:extLst>
                </a:gridCol>
                <a:gridCol w="8135008">
                  <a:extLst>
                    <a:ext uri="{9D8B030D-6E8A-4147-A177-3AD203B41FA5}">
                      <a16:colId xmlns:a16="http://schemas.microsoft.com/office/drawing/2014/main" xmlns="" val="2109881132"/>
                    </a:ext>
                  </a:extLst>
                </a:gridCol>
              </a:tblGrid>
              <a:tr h="262759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обчислення стажу державної служби  від 25.03.2016 № 229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632434"/>
                  </a:ext>
                </a:extLst>
              </a:tr>
              <a:tr h="262759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відкликання державного службовця із щорічної відпустки від 25.03.2016 № 230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5317213"/>
                  </a:ext>
                </a:extLst>
              </a:tr>
              <a:tr h="262759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відшкодування непередбачуваних витрат державного службовця у зв’язку з його відкликанням із щорічної основної або додаткової відпустки від 25.03.2016</a:t>
                      </a:r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231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4372128"/>
                  </a:ext>
                </a:extLst>
              </a:tr>
              <a:tr h="242787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Положення про Комісію з питань вищого корпусу державної служби від 25.03.2016 № 243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8635235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проведення конкурсу на зайняття посад державної служби від 25.03.2016 № 246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3885706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Умови оплати праці працівників державних органів, які виконують функції з обслуговування від 06.04.16 № 268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6661918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uk-UA" sz="1000" b="0" kern="1200" baseline="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надання державними службовцям додаткових оплачуваних відпусток від 06.04.2016 № 270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4378890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Критерії визначення переліку посад працівників державних органів, які виконують функції з обслуговування від 06.04.2016 № 271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4105036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Положення про застосування стимулюючих виплат від 06.04.2016 № 289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802580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Схема посадових окладів на посадах державної служби.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Однією постановою затверджено декілька документів, які згідно з Планом мали бути затверджені різними актами Уряду від 06.04.16 № 292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3917994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Деякі питання оплати праці працівників патронатних служб від 20.04.2016 № 298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898002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 умови оплати праці окремих керівних працівників державних органів, на яких не поширюється дія Закону України «Про державну службу» від 20.04.2016 № 304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3125881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присвоєння рангів державним службовцям та співвідношення між рангами державних службовців і рангами посадових осіб місцевого самоврядування, військовими званнями, дипломатичними рангами, класними чинами працівників органів прокуратури та іншими спеціальними званнями від 20.04.2016 № 306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694604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ctr"/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обрання представників громадських об’єднань, наукових установ, навчальних закладів та експертів до складу Комісії з питань вищого корпусу державної служби </a:t>
                      </a:r>
                      <a:b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 20.04.2016 № 314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3280199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6634" y="1071974"/>
            <a:ext cx="874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1200" dirty="0">
                <a:solidFill>
                  <a:srgbClr val="5D3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належного впровадження Закону прийнято 40 підзаконних </a:t>
            </a:r>
            <a:r>
              <a:rPr lang="uk-UA" sz="1200" dirty="0" smtClean="0">
                <a:solidFill>
                  <a:srgbClr val="5D3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 (</a:t>
            </a:r>
            <a:r>
              <a:rPr lang="en-US" sz="1200" dirty="0" smtClean="0">
                <a:solidFill>
                  <a:srgbClr val="5D3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uk-UA" sz="1200" dirty="0" smtClean="0">
                <a:solidFill>
                  <a:srgbClr val="5D3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 Уряду та 16 наказів НАДС).</a:t>
            </a:r>
            <a:endParaRPr lang="ru-RU" sz="1200" dirty="0">
              <a:solidFill>
                <a:srgbClr val="5D3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634" y="1307822"/>
            <a:ext cx="4572000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5D3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 Уряду:</a:t>
            </a:r>
            <a:endParaRPr lang="ru-RU" sz="1400" b="1" dirty="0">
              <a:solidFill>
                <a:srgbClr val="5D3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0" y="369390"/>
            <a:ext cx="7810659" cy="512036"/>
          </a:xfrm>
        </p:spPr>
        <p:txBody>
          <a:bodyPr/>
          <a:lstStyle/>
          <a:p>
            <a:pPr algn="ctr"/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 законодавство</a:t>
            </a:r>
            <a:endParaRPr lang="uk-UA" sz="1800" dirty="0">
              <a:solidFill>
                <a:srgbClr val="401D0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4</a:t>
            </a:fld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725431"/>
              </p:ext>
            </p:extLst>
          </p:nvPr>
        </p:nvGraphicFramePr>
        <p:xfrm>
          <a:off x="336331" y="1347427"/>
          <a:ext cx="8628994" cy="3310758"/>
        </p:xfrm>
        <a:graphic>
          <a:graphicData uri="http://schemas.openxmlformats.org/drawingml/2006/table">
            <a:tbl>
              <a:tblPr/>
              <a:tblGrid>
                <a:gridCol w="493986">
                  <a:extLst>
                    <a:ext uri="{9D8B030D-6E8A-4147-A177-3AD203B41FA5}">
                      <a16:colId xmlns:a16="http://schemas.microsoft.com/office/drawing/2014/main" xmlns="" val="2735294449"/>
                    </a:ext>
                  </a:extLst>
                </a:gridCol>
                <a:gridCol w="8135008">
                  <a:extLst>
                    <a:ext uri="{9D8B030D-6E8A-4147-A177-3AD203B41FA5}">
                      <a16:colId xmlns:a16="http://schemas.microsoft.com/office/drawing/2014/main" xmlns="" val="2109881132"/>
                    </a:ext>
                  </a:extLst>
                </a:gridCol>
              </a:tblGrid>
              <a:tr h="262759">
                <a:tc>
                  <a:txBody>
                    <a:bodyPr/>
                    <a:lstStyle/>
                    <a:p>
                      <a:pPr algn="ctr"/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 умови оплати праці працівників патронатних служб в державних органах від 05.05.2016 № 323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632434"/>
                  </a:ext>
                </a:extLst>
              </a:tr>
              <a:tr h="262759">
                <a:tc>
                  <a:txBody>
                    <a:bodyPr/>
                    <a:lstStyle/>
                    <a:p>
                      <a:pPr algn="ctr"/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проведення службового розслідування Національним агентством з питань державної служби або його територіальними органами стосовно керівника державної служби в державному органі чи державного службовця вищого органу </a:t>
                      </a:r>
                      <a: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 24.06.2016 № 393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5317213"/>
                  </a:ext>
                </a:extLst>
              </a:tr>
              <a:tr h="262759">
                <a:tc>
                  <a:txBody>
                    <a:bodyPr/>
                    <a:lstStyle/>
                    <a:p>
                      <a:pPr algn="ctr"/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 затвердження Типових вимог до професійної компетентності державних службовців категорії «А» від 22.07.2016 № 448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4372128"/>
                  </a:ext>
                </a:extLst>
              </a:tr>
              <a:tr h="242787">
                <a:tc>
                  <a:txBody>
                    <a:bodyPr/>
                    <a:lstStyle/>
                    <a:p>
                      <a:pPr algn="ctr"/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 внесення змін та визнання такими, що втратили чинність, деяких актів Кабінету Міністрів України  від 22.07.2016 № 465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8635235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algn="ctr"/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 утворення Комісії з питань вищого корпусу державної служби та затвердження її персонального складу від 13.07.2016 № 490-р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3885706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ctr"/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 затвердження Порядку надання державним службовцям матеріальної допомоги для вирішення соціально-побутових питань від 08.08.2016 № 500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6661918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ctr"/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</a:t>
                      </a:r>
                      <a:r>
                        <a:rPr lang="uk-UA" sz="1000" b="0" kern="1200" baseline="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питання реформування системи професійного навчання державних службовців і посадових осіб місцевого самоврядування від 27.09.2016 </a:t>
                      </a:r>
                      <a:b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674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4378890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ctr"/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 затвердження Порядку про службове відрядження для виконання своїх посадових обов’язків поза межами постійного місця служби, у тому числі на роботу до секретаріатів міжнародних організацій, представництв міжнародних організацій в інших країнах або органів влади іноземних держав та випадків перевищення строку відрядження державного службовця від 05.10.2016 № 681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4105036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ctr"/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0" kern="1200" dirty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 організацію проведення атестації осіб, які претендують на вступ на державну службу, щодо вільного володіння державною мовою </a:t>
                      </a:r>
                      <a:b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uk-UA" sz="1000" b="0" kern="1200" dirty="0" smtClean="0">
                          <a:solidFill>
                            <a:srgbClr val="5D382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 26.04.2017 № 301</a:t>
                      </a:r>
                      <a:endParaRPr lang="ru-RU" sz="1000" b="0" kern="1200" dirty="0" smtClean="0">
                        <a:solidFill>
                          <a:srgbClr val="5D382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3094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5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48" y="257915"/>
            <a:ext cx="7810659" cy="512036"/>
          </a:xfrm>
        </p:spPr>
        <p:txBody>
          <a:bodyPr/>
          <a:lstStyle/>
          <a:p>
            <a:pPr algn="ctr"/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Кількісний склад державних службовців </a:t>
            </a:r>
            <a:b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станом на 31.03.2017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5</a:t>
            </a:fld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" y="1618879"/>
            <a:ext cx="8954815" cy="26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800" dirty="0" smtClean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Зайнятість на державній службі</a:t>
            </a:r>
            <a:endParaRPr lang="uk-UA" sz="1800" dirty="0">
              <a:solidFill>
                <a:srgbClr val="401D0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6</a:t>
            </a:fld>
            <a:endParaRPr lang="uk-UA"/>
          </a:p>
        </p:txBody>
      </p:sp>
      <p:sp>
        <p:nvSpPr>
          <p:cNvPr id="36" name="Hexagon 4"/>
          <p:cNvSpPr txBox="1"/>
          <p:nvPr/>
        </p:nvSpPr>
        <p:spPr>
          <a:xfrm>
            <a:off x="749870" y="5668366"/>
            <a:ext cx="438580" cy="4955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71839"/>
              </p:ext>
            </p:extLst>
          </p:nvPr>
        </p:nvGraphicFramePr>
        <p:xfrm>
          <a:off x="252249" y="1681654"/>
          <a:ext cx="8481848" cy="4136044"/>
        </p:xfrm>
        <a:graphic>
          <a:graphicData uri="http://schemas.openxmlformats.org/drawingml/2006/table">
            <a:tbl>
              <a:tblPr/>
              <a:tblGrid>
                <a:gridCol w="2120461">
                  <a:extLst>
                    <a:ext uri="{9D8B030D-6E8A-4147-A177-3AD203B41FA5}">
                      <a16:colId xmlns:a16="http://schemas.microsoft.com/office/drawing/2014/main" xmlns="" val="3572988934"/>
                    </a:ext>
                  </a:extLst>
                </a:gridCol>
                <a:gridCol w="2120463">
                  <a:extLst>
                    <a:ext uri="{9D8B030D-6E8A-4147-A177-3AD203B41FA5}">
                      <a16:colId xmlns:a16="http://schemas.microsoft.com/office/drawing/2014/main" xmlns="" val="3560615288"/>
                    </a:ext>
                  </a:extLst>
                </a:gridCol>
                <a:gridCol w="530772">
                  <a:extLst>
                    <a:ext uri="{9D8B030D-6E8A-4147-A177-3AD203B41FA5}">
                      <a16:colId xmlns:a16="http://schemas.microsoft.com/office/drawing/2014/main" xmlns="" val="178116306"/>
                    </a:ext>
                  </a:extLst>
                </a:gridCol>
                <a:gridCol w="567558">
                  <a:extLst>
                    <a:ext uri="{9D8B030D-6E8A-4147-A177-3AD203B41FA5}">
                      <a16:colId xmlns:a16="http://schemas.microsoft.com/office/drawing/2014/main" xmlns="" val="1012432082"/>
                    </a:ext>
                  </a:extLst>
                </a:gridCol>
                <a:gridCol w="1022131">
                  <a:extLst>
                    <a:ext uri="{9D8B030D-6E8A-4147-A177-3AD203B41FA5}">
                      <a16:colId xmlns:a16="http://schemas.microsoft.com/office/drawing/2014/main" xmlns="" val="2237692462"/>
                    </a:ext>
                  </a:extLst>
                </a:gridCol>
                <a:gridCol w="2120463">
                  <a:extLst>
                    <a:ext uri="{9D8B030D-6E8A-4147-A177-3AD203B41FA5}">
                      <a16:colId xmlns:a16="http://schemas.microsoft.com/office/drawing/2014/main" xmlns="" val="1499574604"/>
                    </a:ext>
                  </a:extLst>
                </a:gridCol>
              </a:tblGrid>
              <a:tr h="39867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квартал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 року</a:t>
                      </a: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Тенденція</a:t>
                      </a: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квартал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року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80758815"/>
                  </a:ext>
                </a:extLst>
              </a:tr>
              <a:tr h="398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5733654"/>
                  </a:ext>
                </a:extLst>
              </a:tr>
              <a:tr h="797342">
                <a:tc>
                  <a:txBody>
                    <a:bodyPr/>
                    <a:lstStyle/>
                    <a:p>
                      <a:pPr algn="ctr"/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Фактична чисельність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200 202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1,9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3 810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196 392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6442415"/>
                  </a:ext>
                </a:extLst>
              </a:tr>
              <a:tr h="797342">
                <a:tc>
                  <a:txBody>
                    <a:bodyPr/>
                    <a:lstStyle/>
                    <a:p>
                      <a:pPr algn="ctr"/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Призначені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12 580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41,0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5 166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7 414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0312293"/>
                  </a:ext>
                </a:extLst>
              </a:tr>
              <a:tr h="797342">
                <a:tc>
                  <a:txBody>
                    <a:bodyPr/>
                    <a:lstStyle/>
                    <a:p>
                      <a:pPr algn="ctr"/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Звільнені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11 349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36,0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4 134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7 214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9691974"/>
                  </a:ext>
                </a:extLst>
              </a:tr>
              <a:tr h="797342">
                <a:tc>
                  <a:txBody>
                    <a:bodyPr/>
                    <a:lstStyle/>
                    <a:p>
                      <a:pPr algn="ctr"/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Вакансії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31 222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10,1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600" b="0" kern="1200" baseline="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145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34 367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0520069"/>
                  </a:ext>
                </a:extLst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4624551" y="2993163"/>
            <a:ext cx="241738" cy="1843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24551" y="3749676"/>
            <a:ext cx="241738" cy="1843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24551" y="4506189"/>
            <a:ext cx="241738" cy="1843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661337" y="5262702"/>
            <a:ext cx="204952" cy="2323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740164" y="2188672"/>
            <a:ext cx="0" cy="2728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795343" y="2188672"/>
            <a:ext cx="0" cy="2728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27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6478"/>
            <a:ext cx="7810659" cy="740685"/>
          </a:xfrm>
        </p:spPr>
        <p:txBody>
          <a:bodyPr/>
          <a:lstStyle/>
          <a:p>
            <a:pPr algn="ctr"/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Конкурси на зайняття вакантних посад державної служби категорії «А»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7</a:t>
            </a:fld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6733"/>
              </p:ext>
            </p:extLst>
          </p:nvPr>
        </p:nvGraphicFramePr>
        <p:xfrm>
          <a:off x="223033" y="1013641"/>
          <a:ext cx="8697933" cy="4949101"/>
        </p:xfrm>
        <a:graphic>
          <a:graphicData uri="http://schemas.openxmlformats.org/drawingml/2006/table">
            <a:tbl>
              <a:tblPr/>
              <a:tblGrid>
                <a:gridCol w="1235156">
                  <a:extLst>
                    <a:ext uri="{9D8B030D-6E8A-4147-A177-3AD203B41FA5}">
                      <a16:colId xmlns:a16="http://schemas.microsoft.com/office/drawing/2014/main" xmlns="" val="3572988934"/>
                    </a:ext>
                  </a:extLst>
                </a:gridCol>
                <a:gridCol w="1235156">
                  <a:extLst>
                    <a:ext uri="{9D8B030D-6E8A-4147-A177-3AD203B41FA5}">
                      <a16:colId xmlns:a16="http://schemas.microsoft.com/office/drawing/2014/main" xmlns="" val="1502334762"/>
                    </a:ext>
                  </a:extLst>
                </a:gridCol>
                <a:gridCol w="1235156">
                  <a:extLst>
                    <a:ext uri="{9D8B030D-6E8A-4147-A177-3AD203B41FA5}">
                      <a16:colId xmlns:a16="http://schemas.microsoft.com/office/drawing/2014/main" xmlns="" val="1271177435"/>
                    </a:ext>
                  </a:extLst>
                </a:gridCol>
                <a:gridCol w="1381539">
                  <a:extLst>
                    <a:ext uri="{9D8B030D-6E8A-4147-A177-3AD203B41FA5}">
                      <a16:colId xmlns:a16="http://schemas.microsoft.com/office/drawing/2014/main" xmlns="" val="1277536435"/>
                    </a:ext>
                  </a:extLst>
                </a:gridCol>
                <a:gridCol w="1205612">
                  <a:extLst>
                    <a:ext uri="{9D8B030D-6E8A-4147-A177-3AD203B41FA5}">
                      <a16:colId xmlns:a16="http://schemas.microsoft.com/office/drawing/2014/main" xmlns="" val="4141144498"/>
                    </a:ext>
                  </a:extLst>
                </a:gridCol>
                <a:gridCol w="1274120">
                  <a:extLst>
                    <a:ext uri="{9D8B030D-6E8A-4147-A177-3AD203B41FA5}">
                      <a16:colId xmlns:a16="http://schemas.microsoft.com/office/drawing/2014/main" xmlns="" val="2849151457"/>
                    </a:ext>
                  </a:extLst>
                </a:gridCol>
                <a:gridCol w="1131194">
                  <a:extLst>
                    <a:ext uri="{9D8B030D-6E8A-4147-A177-3AD203B41FA5}">
                      <a16:colId xmlns:a16="http://schemas.microsoft.com/office/drawing/2014/main" xmlns="" val="4254114621"/>
                    </a:ext>
                  </a:extLst>
                </a:gridCol>
              </a:tblGrid>
              <a:tr h="1152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Посада</a:t>
                      </a:r>
                    </a:p>
                  </a:txBody>
                  <a:tcPr marL="58540" marR="58540" marT="8131" marB="0"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конкурсів</a:t>
                      </a: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Визначено переможців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Визначено другим кандидатом за результатом конкурсу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Призначено переможців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Кількість осіб, які подали документи для участі у конкурсі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кількість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осіб на одне конкурсне місце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80758815"/>
                  </a:ext>
                </a:extLst>
              </a:tr>
              <a:tr h="693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Державний секретар </a:t>
                      </a:r>
                      <a:br>
                        <a:rPr lang="uk-UA" sz="14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uk-UA" sz="14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 заступники</a:t>
                      </a:r>
                    </a:p>
                  </a:txBody>
                  <a:tcPr marL="58540" marR="58540" marT="8131" marB="0"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424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6442415"/>
                  </a:ext>
                </a:extLst>
              </a:tr>
              <a:tr h="693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Керівник ЦОВВ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 заступники</a:t>
                      </a:r>
                    </a:p>
                  </a:txBody>
                  <a:tcPr marL="58540" marR="58540" marT="8131" marB="0"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741593"/>
                  </a:ext>
                </a:extLst>
              </a:tr>
              <a:tr h="693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Голова ОДА </a:t>
                      </a:r>
                    </a:p>
                  </a:txBody>
                  <a:tcPr marL="58540" marR="58540" marT="8131" marB="0"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132366"/>
                  </a:ext>
                </a:extLst>
              </a:tr>
              <a:tr h="693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Голова РДА </a:t>
                      </a:r>
                    </a:p>
                  </a:txBody>
                  <a:tcPr marL="58540" marR="58540" marT="8131" marB="0"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559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036332"/>
                  </a:ext>
                </a:extLst>
              </a:tr>
              <a:tr h="693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Всього: </a:t>
                      </a:r>
                    </a:p>
                  </a:txBody>
                  <a:tcPr marL="78054" marR="78054" marT="39027" marB="39027"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58540" marR="58540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 marL="8131" marR="8131" marT="8131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200" dirty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685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4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Конкурси на зайняття вакантних посад державної служби </a:t>
            </a:r>
            <a:r>
              <a:rPr lang="uk-UA" sz="1800" dirty="0" smtClean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категорії </a:t>
            </a:r>
            <a:r>
              <a:rPr lang="uk-UA" sz="1800" dirty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«Б» та «В»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D3D5-BAAD-468E-AB39-1640CC00C8CD}" type="slidenum">
              <a:rPr lang="uk-UA" smtClean="0"/>
              <a:t>8</a:t>
            </a:fld>
            <a:endParaRPr lang="uk-UA"/>
          </a:p>
        </p:txBody>
      </p:sp>
      <p:sp>
        <p:nvSpPr>
          <p:cNvPr id="36" name="Hexagon 4"/>
          <p:cNvSpPr txBox="1"/>
          <p:nvPr/>
        </p:nvSpPr>
        <p:spPr>
          <a:xfrm>
            <a:off x="749870" y="5668366"/>
            <a:ext cx="438580" cy="4955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01073"/>
              </p:ext>
            </p:extLst>
          </p:nvPr>
        </p:nvGraphicFramePr>
        <p:xfrm>
          <a:off x="252249" y="1681654"/>
          <a:ext cx="8586952" cy="3100554"/>
        </p:xfrm>
        <a:graphic>
          <a:graphicData uri="http://schemas.openxmlformats.org/drawingml/2006/table">
            <a:tbl>
              <a:tblPr/>
              <a:tblGrid>
                <a:gridCol w="2862317">
                  <a:extLst>
                    <a:ext uri="{9D8B030D-6E8A-4147-A177-3AD203B41FA5}">
                      <a16:colId xmlns:a16="http://schemas.microsoft.com/office/drawing/2014/main" xmlns="" val="3572988934"/>
                    </a:ext>
                  </a:extLst>
                </a:gridCol>
                <a:gridCol w="2862318">
                  <a:extLst>
                    <a:ext uri="{9D8B030D-6E8A-4147-A177-3AD203B41FA5}">
                      <a16:colId xmlns:a16="http://schemas.microsoft.com/office/drawing/2014/main" xmlns="" val="3140694159"/>
                    </a:ext>
                  </a:extLst>
                </a:gridCol>
                <a:gridCol w="2862317">
                  <a:extLst>
                    <a:ext uri="{9D8B030D-6E8A-4147-A177-3AD203B41FA5}">
                      <a16:colId xmlns:a16="http://schemas.microsoft.com/office/drawing/2014/main" xmlns="" val="519632917"/>
                    </a:ext>
                  </a:extLst>
                </a:gridCol>
              </a:tblGrid>
              <a:tr h="15502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Кількість проведених конкурсів</a:t>
                      </a: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Кількість осіб, що взяли участь у конкурсах</a:t>
                      </a: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smtClean="0"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кількість осіб на одне конкурсне місце</a:t>
                      </a:r>
                      <a:endParaRPr lang="uk-UA" sz="1400" b="0" kern="1200" dirty="0"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">
                          <a:srgbClr val="E9D7B8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80758815"/>
                  </a:ext>
                </a:extLst>
              </a:tr>
              <a:tr h="1550277">
                <a:tc>
                  <a:txBody>
                    <a:bodyPr/>
                    <a:lstStyle/>
                    <a:p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26 375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mpd="sng">
                      <a:solidFill>
                        <a:srgbClr val="401D06"/>
                      </a:solidFill>
                      <a:prstDash val="soli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01D06"/>
                      </a:solidFill>
                      <a:prstDash val="solid"/>
                    </a:lnT>
                    <a:lnB w="12700" cmpd="sng">
                      <a:solidFill>
                        <a:srgbClr val="401D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92 482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ln>
                            <a:noFill/>
                          </a:ln>
                          <a:solidFill>
                            <a:srgbClr val="401D0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</a:t>
                      </a:r>
                      <a:endParaRPr lang="uk-UA" sz="1600" b="0" kern="1200" dirty="0">
                        <a:ln>
                          <a:noFill/>
                        </a:ln>
                        <a:solidFill>
                          <a:srgbClr val="401D0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01D06"/>
                      </a:solidFill>
                      <a:prstDash val="solid"/>
                    </a:lnR>
                    <a:lnT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D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6442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4" y="870623"/>
            <a:ext cx="8492358" cy="20678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48" y="3031508"/>
            <a:ext cx="4811447" cy="3664288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3334898" y="4422428"/>
            <a:ext cx="832550" cy="535894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AD7C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7"/>
          </a:p>
        </p:txBody>
      </p:sp>
      <p:sp>
        <p:nvSpPr>
          <p:cNvPr id="5" name="TextBox 4"/>
          <p:cNvSpPr txBox="1"/>
          <p:nvPr/>
        </p:nvSpPr>
        <p:spPr>
          <a:xfrm>
            <a:off x="1051812" y="4528624"/>
            <a:ext cx="2520777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77" dirty="0">
                <a:solidFill>
                  <a:srgbClr val="401D06"/>
                </a:solidFill>
                <a:latin typeface="Georgia" panose="02040502050405020303" pitchFamily="18" charset="0"/>
              </a:rPr>
              <a:t>Обираємо область</a:t>
            </a:r>
            <a:endParaRPr lang="ru-RU" sz="1577" dirty="0">
              <a:solidFill>
                <a:srgbClr val="401D06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7996" y="172743"/>
            <a:ext cx="7810659" cy="5120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457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800" dirty="0" smtClean="0">
                <a:solidFill>
                  <a:srgbClr val="401D0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Портал вакансій державної служби</a:t>
            </a:r>
            <a:endParaRPr lang="uk-UA" sz="1800" dirty="0">
              <a:solidFill>
                <a:srgbClr val="401D0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5818</TotalTime>
  <Words>2566</Words>
  <Application>Microsoft Office PowerPoint</Application>
  <PresentationFormat>Экран (4:3)</PresentationFormat>
  <Paragraphs>485</Paragraphs>
  <Slides>20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Ключові підсумки 1-го року впровадження Закону України «Про державну службу»</vt:lpstr>
      <vt:lpstr>Вторинне законодавство</vt:lpstr>
      <vt:lpstr>Вторинне законодавство</vt:lpstr>
      <vt:lpstr>Кількісний склад державних службовців  станом на 31.03.2017</vt:lpstr>
      <vt:lpstr>Зайнятість на державній службі</vt:lpstr>
      <vt:lpstr>Конкурси на зайняття вакантних посад державної служби категорії «А»</vt:lpstr>
      <vt:lpstr>Конкурси на зайняття вакантних посад державної служби  категорії «Б» та «В»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Динаміка заробітної плати державних службовців міністерств та ЦОВВ за групами оплати праці </vt:lpstr>
      <vt:lpstr>Динаміка заробітної плати державних службовців  ОДА та РДА за групами оплати праці </vt:lpstr>
      <vt:lpstr>Співвідношення основних та стимулюючих виплат  за групами оплати праці </vt:lpstr>
      <vt:lpstr>Формування сучасної системи професійного навчання державних службовців</vt:lpstr>
      <vt:lpstr>Навчально-методичного забезпечення професійного навчання  державних службовців і посадових осіб місцевого самоврядування </vt:lpstr>
      <vt:lpstr>Перспективна модель безперервної освіти публічних службовців</vt:lpstr>
      <vt:lpstr>Дисциплінарні провадження  у державних органах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Ivan Khilobok</dc:creator>
  <cp:lastModifiedBy>Роман Яременко</cp:lastModifiedBy>
  <cp:revision>376</cp:revision>
  <cp:lastPrinted>2017-05-15T13:48:05Z</cp:lastPrinted>
  <dcterms:created xsi:type="dcterms:W3CDTF">2017-04-12T11:40:52Z</dcterms:created>
  <dcterms:modified xsi:type="dcterms:W3CDTF">2017-05-22T07:30:31Z</dcterms:modified>
</cp:coreProperties>
</file>