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6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BCE4"/>
    <a:srgbClr val="735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8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4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0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2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5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1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1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6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9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381C6-5480-A941-8844-FEDBE39F331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6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2.rada.gov.ua/laws/show/254%D0%BA/96-%D0%B2%D1%8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3.rada.gov.ua/laws/show/254%D0%BA/96-%D0%B2%D1%8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5669"/>
            <a:ext cx="7772400" cy="2076731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b="1" dirty="0">
              <a:solidFill>
                <a:srgbClr val="73563D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99107" y="2886231"/>
            <a:ext cx="9045466" cy="6858000"/>
          </a:xfrm>
          <a:prstGeom prst="rect">
            <a:avLst/>
          </a:prstGeom>
        </p:spPr>
      </p:pic>
      <p:pic>
        <p:nvPicPr>
          <p:cNvPr id="8" name="Picture 7" descr="logo-web-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198" y="436139"/>
            <a:ext cx="2761009" cy="14495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7927" y="4233048"/>
            <a:ext cx="26196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>
                <a:solidFill>
                  <a:srgbClr val="73563D"/>
                </a:solidFill>
              </a:rPr>
              <a:t>АЛЛА ДЖУНЬ</a:t>
            </a:r>
            <a:endParaRPr lang="en-US" sz="3200" b="1" dirty="0">
              <a:solidFill>
                <a:srgbClr val="73563D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8603" y="4817823"/>
            <a:ext cx="34289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sz="2400" b="1" dirty="0">
                <a:solidFill>
                  <a:srgbClr val="73563D"/>
                </a:solidFill>
              </a:rPr>
              <a:t>Експерт проекту </a:t>
            </a:r>
            <a:r>
              <a:rPr lang="en-US" sz="2400" b="1" dirty="0">
                <a:solidFill>
                  <a:srgbClr val="73563D"/>
                </a:solidFill>
              </a:rPr>
              <a:t>USAID </a:t>
            </a:r>
            <a:r>
              <a:rPr lang="uk-UA" sz="2400" b="1" dirty="0">
                <a:solidFill>
                  <a:srgbClr val="73563D"/>
                </a:solidFill>
              </a:rPr>
              <a:t>з</a:t>
            </a:r>
            <a:br>
              <a:rPr lang="uk-UA" sz="2400" b="1" dirty="0">
                <a:solidFill>
                  <a:srgbClr val="73563D"/>
                </a:solidFill>
              </a:rPr>
            </a:br>
            <a:r>
              <a:rPr lang="uk-UA" sz="2400" b="1" dirty="0">
                <a:solidFill>
                  <a:srgbClr val="73563D"/>
                </a:solidFill>
              </a:rPr>
              <a:t>торговельної політики,</a:t>
            </a:r>
            <a:br>
              <a:rPr lang="uk-UA" sz="2400" b="1" dirty="0">
                <a:solidFill>
                  <a:srgbClr val="73563D"/>
                </a:solidFill>
              </a:rPr>
            </a:br>
            <a:r>
              <a:rPr lang="uk-UA" sz="2400" b="1" dirty="0">
                <a:solidFill>
                  <a:srgbClr val="73563D"/>
                </a:solidFill>
              </a:rPr>
              <a:t>екс-працівник Мін</a:t>
            </a:r>
            <a:r>
              <a:rPr lang="en-US" sz="2400" b="1" dirty="0">
                <a:solidFill>
                  <a:srgbClr val="73563D"/>
                </a:solidFill>
              </a:rPr>
              <a:t>’</a:t>
            </a:r>
            <a:r>
              <a:rPr lang="uk-UA" sz="2400" b="1" dirty="0">
                <a:solidFill>
                  <a:srgbClr val="73563D"/>
                </a:solidFill>
              </a:rPr>
              <a:t>юсту</a:t>
            </a:r>
            <a:br>
              <a:rPr lang="uk-UA" sz="2400" b="1" dirty="0">
                <a:solidFill>
                  <a:srgbClr val="73563D"/>
                </a:solidFill>
              </a:rPr>
            </a:br>
            <a:r>
              <a:rPr lang="uk-UA" sz="2400" b="1" dirty="0">
                <a:solidFill>
                  <a:srgbClr val="73563D"/>
                </a:solidFill>
              </a:rPr>
              <a:t>та Секретаріату КМУ</a:t>
            </a:r>
            <a:endParaRPr lang="en-US" sz="2400" b="1" dirty="0">
              <a:solidFill>
                <a:srgbClr val="735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47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Arial Black" panose="020B0A04020102020204" pitchFamily="34" charset="0"/>
              </a:rPr>
              <a:t>Види законодавчих актів:</a:t>
            </a:r>
            <a:endParaRPr lang="ru-RU" sz="2400" dirty="0">
              <a:latin typeface="Arial Black" panose="020B0A04020102020204" pitchFamily="34" charset="0"/>
            </a:endParaRPr>
          </a:p>
          <a:p>
            <a:pPr marL="628650" indent="-6286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Arial Black" panose="020B0A04020102020204" pitchFamily="34" charset="0"/>
              </a:rPr>
              <a:t>Конституція України</a:t>
            </a:r>
          </a:p>
          <a:p>
            <a:pPr marL="628650" indent="-6286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Arial Black" panose="020B0A04020102020204" pitchFamily="34" charset="0"/>
              </a:rPr>
              <a:t>Міжнародні договори, згода на обов’язковість яких надана Верховною Радою України (ратифікація або приєднання законом)</a:t>
            </a:r>
          </a:p>
          <a:p>
            <a:pPr marL="628650" indent="-6286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Arial Black" panose="020B0A04020102020204" pitchFamily="34" charset="0"/>
              </a:rPr>
              <a:t>Кодекси України</a:t>
            </a:r>
          </a:p>
          <a:p>
            <a:pPr marL="628650" indent="-6286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Arial Black" panose="020B0A04020102020204" pitchFamily="34" charset="0"/>
              </a:rPr>
              <a:t>Поточні закони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08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Arial Black" panose="020B0A04020102020204" pitchFamily="34" charset="0"/>
              </a:rPr>
              <a:t>Види законодавчих актів:</a:t>
            </a:r>
            <a:endParaRPr lang="ru-RU" sz="2400" dirty="0">
              <a:latin typeface="Arial Black" panose="020B0A04020102020204" pitchFamily="34" charset="0"/>
            </a:endParaRPr>
          </a:p>
          <a:p>
            <a:pPr marL="628650" indent="-6286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Arial Black" panose="020B0A04020102020204" pitchFamily="34" charset="0"/>
              </a:rPr>
              <a:t>Конституція України</a:t>
            </a:r>
          </a:p>
          <a:p>
            <a:pPr marL="628650" indent="-6286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Arial Black" panose="020B0A04020102020204" pitchFamily="34" charset="0"/>
              </a:rPr>
              <a:t>Міжнародні договори, згода на обов’язковість яких надана Верховною Радою України (ратифікація або приєднання законом)</a:t>
            </a:r>
          </a:p>
          <a:p>
            <a:pPr marL="628650" indent="-6286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Arial Black" panose="020B0A04020102020204" pitchFamily="34" charset="0"/>
              </a:rPr>
              <a:t>Кодекси України</a:t>
            </a:r>
          </a:p>
          <a:p>
            <a:pPr marL="628650" indent="-6286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Arial Black" panose="020B0A04020102020204" pitchFamily="34" charset="0"/>
              </a:rPr>
              <a:t>Поточні закони</a:t>
            </a:r>
            <a:endParaRPr lang="ru-RU" sz="2400" dirty="0">
              <a:latin typeface="Arial Black" panose="020B0A04020102020204" pitchFamily="34" charset="0"/>
            </a:endParaRPr>
          </a:p>
          <a:p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61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latin typeface="Arial Black" panose="020B0A04020102020204" pitchFamily="34" charset="0"/>
              </a:rPr>
              <a:t>Різниця в термінології: </a:t>
            </a:r>
          </a:p>
          <a:p>
            <a:endParaRPr lang="ru-RU" sz="2800" dirty="0">
              <a:latin typeface="Arial Black" panose="020B0A04020102020204" pitchFamily="34" charset="0"/>
            </a:endParaRPr>
          </a:p>
          <a:p>
            <a:r>
              <a:rPr lang="uk-UA" sz="2800" dirty="0">
                <a:latin typeface="Arial Black" panose="020B0A04020102020204" pitchFamily="34" charset="0"/>
              </a:rPr>
              <a:t>«</a:t>
            </a:r>
            <a:r>
              <a:rPr lang="uk-UA" sz="2800" i="1" dirty="0">
                <a:latin typeface="Arial Black" panose="020B0A04020102020204" pitchFamily="34" charset="0"/>
              </a:rPr>
              <a:t>Законодавчі акти</a:t>
            </a:r>
            <a:r>
              <a:rPr lang="uk-UA" sz="2800" dirty="0">
                <a:latin typeface="Arial Black" panose="020B0A04020102020204" pitchFamily="34" charset="0"/>
              </a:rPr>
              <a:t>» – тлумачиться як низька законів України;</a:t>
            </a:r>
          </a:p>
          <a:p>
            <a:endParaRPr lang="ru-RU" sz="2800" dirty="0">
              <a:latin typeface="Arial Black" panose="020B0A04020102020204" pitchFamily="34" charset="0"/>
            </a:endParaRPr>
          </a:p>
          <a:p>
            <a:r>
              <a:rPr lang="uk-UA" sz="2800" dirty="0">
                <a:latin typeface="Arial Black" panose="020B0A04020102020204" pitchFamily="34" charset="0"/>
              </a:rPr>
              <a:t>«</a:t>
            </a:r>
            <a:r>
              <a:rPr lang="uk-UA" sz="2800" i="1" dirty="0">
                <a:latin typeface="Arial Black" panose="020B0A04020102020204" pitchFamily="34" charset="0"/>
              </a:rPr>
              <a:t>Законодавство</a:t>
            </a:r>
            <a:r>
              <a:rPr lang="uk-UA" sz="2800" dirty="0">
                <a:latin typeface="Arial Black" panose="020B0A04020102020204" pitchFamily="34" charset="0"/>
              </a:rPr>
              <a:t>» – має ширше значення і часто охоплює не лише закони.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615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3912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dirty="0">
                <a:latin typeface="Arial Black" panose="020B0A04020102020204" pitchFamily="34" charset="0"/>
              </a:rPr>
              <a:t>Підзаконні нормативно-правові акти - </a:t>
            </a:r>
            <a:r>
              <a:rPr lang="uk-UA" sz="2400" b="1" i="1" dirty="0">
                <a:latin typeface="Arial Black" panose="020B0A04020102020204" pitchFamily="34" charset="0"/>
              </a:rPr>
              <a:t>п</a:t>
            </a:r>
            <a:r>
              <a:rPr lang="uk-UA" sz="2400" i="1" dirty="0">
                <a:latin typeface="Arial Black" panose="020B0A04020102020204" pitchFamily="34" charset="0"/>
              </a:rPr>
              <a:t>риймаються у відповідності і на виконання законів України</a:t>
            </a:r>
          </a:p>
          <a:p>
            <a:pPr>
              <a:lnSpc>
                <a:spcPct val="150000"/>
              </a:lnSpc>
            </a:pPr>
            <a:endParaRPr lang="ru-RU" sz="2400" i="1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latin typeface="Arial Black" panose="020B0A04020102020204" pitchFamily="34" charset="0"/>
              </a:rPr>
              <a:t>Суб'єкти прийняття – Президент, Верховна Рада, Кабінет Міністрів, центральні та місцеві органи державної влади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656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Arial Black" panose="020B0A04020102020204" pitchFamily="34" charset="0"/>
              </a:rPr>
              <a:t>Види підзаконних нормативно-правових актів:</a:t>
            </a:r>
          </a:p>
          <a:p>
            <a:pPr marL="630238" indent="-6302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800" dirty="0">
                <a:latin typeface="Arial Black" panose="020B0A04020102020204" pitchFamily="34" charset="0"/>
              </a:rPr>
              <a:t>Укази Президента України</a:t>
            </a:r>
          </a:p>
          <a:p>
            <a:pPr marL="630238" indent="-6302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800" dirty="0">
                <a:latin typeface="Arial Black" panose="020B0A04020102020204" pitchFamily="34" charset="0"/>
              </a:rPr>
              <a:t>Акти Кабінету Міністрів України – постанови, розпорядження </a:t>
            </a:r>
          </a:p>
          <a:p>
            <a:pPr marL="630238" indent="-6302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800" dirty="0">
                <a:latin typeface="Arial Black" panose="020B0A04020102020204" pitchFamily="34" charset="0"/>
              </a:rPr>
              <a:t>Акти місцевих органів влади</a:t>
            </a:r>
          </a:p>
          <a:p>
            <a:pPr marL="630238" indent="-6302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800" dirty="0">
                <a:latin typeface="Arial Black" panose="020B0A04020102020204" pitchFamily="34" charset="0"/>
              </a:rPr>
              <a:t>Акти міністерств і відомств 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03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0" y="1345762"/>
            <a:ext cx="7987609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>
                <a:latin typeface="Arial Black" panose="020B0A04020102020204" pitchFamily="34" charset="0"/>
              </a:rPr>
              <a:t>Особливості:</a:t>
            </a:r>
            <a:endParaRPr lang="ru-RU" sz="2000" dirty="0"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dirty="0">
                <a:latin typeface="Arial Black" panose="020B0A04020102020204" pitchFamily="34" charset="0"/>
              </a:rPr>
              <a:t>Форми змісту правового регулювання можуть бути різні, але затверджуються чітко визначеним видом акта, який може приймати уповноважений орган влади.</a:t>
            </a:r>
            <a:endParaRPr lang="ru-RU" sz="2000" dirty="0">
              <a:latin typeface="Arial Black" panose="020B0A04020102020204" pitchFamily="34" charset="0"/>
            </a:endParaRPr>
          </a:p>
          <a:p>
            <a:pPr algn="ctr"/>
            <a:r>
              <a:rPr lang="uk-UA" sz="2000" b="1" dirty="0">
                <a:latin typeface="Arial Black" panose="020B0A04020102020204" pitchFamily="34" charset="0"/>
              </a:rPr>
              <a:t>Приклади: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000" dirty="0">
                <a:latin typeface="Arial Black" panose="020B0A04020102020204" pitchFamily="34" charset="0"/>
              </a:rPr>
              <a:t>Міжнародний договір, згода на обов’язковість якого надана ВРУ – має силу Закону;</a:t>
            </a:r>
            <a:endParaRPr lang="ru-RU" sz="2000" dirty="0">
              <a:latin typeface="Arial Black" panose="020B0A040201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000" dirty="0">
                <a:latin typeface="Arial Black" panose="020B0A04020102020204" pitchFamily="34" charset="0"/>
              </a:rPr>
              <a:t>Технічний регламент – постанова КМУ;</a:t>
            </a:r>
            <a:endParaRPr lang="ru-RU" sz="2000" dirty="0">
              <a:latin typeface="Arial Black" panose="020B0A040201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000" dirty="0">
                <a:latin typeface="Arial Black" panose="020B0A04020102020204" pitchFamily="34" charset="0"/>
              </a:rPr>
              <a:t>Інструкція – переважно наказ Міністерства</a:t>
            </a:r>
            <a:endParaRPr lang="ru-RU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30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819807" y="1345762"/>
            <a:ext cx="7866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>
                <a:latin typeface="Arial Black" panose="020B0A04020102020204" pitchFamily="34" charset="0"/>
              </a:rPr>
              <a:t>Відомчі нормативно-правові акти міністерств (накази), які прийняті в межах їх компетенції, але стосуються інтересів громадян та інших суб’єктів, підлягають державній реєстрації в Міністерстві юстиції України. </a:t>
            </a:r>
            <a:endParaRPr lang="ru-RU" sz="2000" dirty="0">
              <a:latin typeface="Arial Black" panose="020B0A04020102020204" pitchFamily="34" charset="0"/>
            </a:endParaRPr>
          </a:p>
          <a:p>
            <a:endParaRPr lang="uk-UA" sz="2000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uk-UA" sz="2000" dirty="0">
                <a:latin typeface="Arial Black" panose="020B0A04020102020204" pitchFamily="34" charset="0"/>
              </a:rPr>
              <a:t>Існують спільні відомчі акти, коли предмет регулювання охоплюється компетенцією двох або більше органів державної влади однакового рівня (наприклад, міністерств).</a:t>
            </a:r>
            <a:endParaRPr lang="ru-RU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01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819807" y="1345762"/>
            <a:ext cx="7866992" cy="4199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>
                <a:latin typeface="Arial Black" panose="020B0A04020102020204" pitchFamily="34" charset="0"/>
              </a:rPr>
              <a:t>Практика посилання на нормативно-правові акти в офіційних документах: </a:t>
            </a:r>
          </a:p>
          <a:p>
            <a:pPr algn="ctr"/>
            <a:endParaRPr lang="uk-UA" sz="2000" dirty="0"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i="1" dirty="0">
                <a:latin typeface="Arial Black" panose="020B0A04020102020204" pitchFamily="34" charset="0"/>
              </a:rPr>
              <a:t>«…викладено в Інструкції (назва), затвердженій наказом Міністерства екології та природних ресурсів від 15 жовтня 2015 року № 326»</a:t>
            </a:r>
          </a:p>
          <a:p>
            <a:pPr algn="just">
              <a:lnSpc>
                <a:spcPct val="150000"/>
              </a:lnSpc>
            </a:pPr>
            <a:endParaRPr lang="uk-UA" sz="2000" i="1" dirty="0"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i="1" dirty="0">
                <a:latin typeface="Arial Black" panose="020B0A04020102020204" pitchFamily="34" charset="0"/>
              </a:rPr>
              <a:t>«… визначено у Порядку (назва), затвердженого постановою Кабінету Міністрів України від 17 червня 2017 року № 342»</a:t>
            </a:r>
            <a:endParaRPr lang="ru-RU" sz="2000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963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819807" y="1345762"/>
            <a:ext cx="78669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 Black" panose="020B0A04020102020204" pitchFamily="34" charset="0"/>
              </a:rPr>
              <a:t>Не є нормативно-правовими актами:</a:t>
            </a:r>
          </a:p>
          <a:p>
            <a:pPr algn="ctr"/>
            <a:endParaRPr lang="ru-RU" sz="2000" dirty="0">
              <a:latin typeface="Arial Black" panose="020B0A04020102020204" pitchFamily="34" charset="0"/>
            </a:endParaRPr>
          </a:p>
          <a:p>
            <a:pPr marL="630238" indent="-63023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uk-UA" sz="2000" dirty="0">
                <a:latin typeface="Arial Black" panose="020B0A04020102020204" pitchFamily="34" charset="0"/>
              </a:rPr>
              <a:t>Роз’яснення судів або органів державної влади щодо нормативно-правового регулювання;</a:t>
            </a:r>
            <a:endParaRPr lang="ru-RU" sz="2000" dirty="0">
              <a:latin typeface="Arial Black" panose="020B0A04020102020204" pitchFamily="34" charset="0"/>
            </a:endParaRPr>
          </a:p>
          <a:p>
            <a:pPr marL="630238" indent="-63023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uk-UA" sz="2000" dirty="0">
                <a:latin typeface="Arial Black" panose="020B0A04020102020204" pitchFamily="34" charset="0"/>
              </a:rPr>
              <a:t>Рішення міжвідомчих і дорадчих органів;</a:t>
            </a:r>
            <a:endParaRPr lang="ru-RU" sz="2000" dirty="0">
              <a:latin typeface="Arial Black" panose="020B0A04020102020204" pitchFamily="34" charset="0"/>
            </a:endParaRPr>
          </a:p>
          <a:p>
            <a:pPr marL="630238" indent="-63023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uk-UA" sz="2000" dirty="0">
                <a:latin typeface="Arial Black" panose="020B0A04020102020204" pitchFamily="34" charset="0"/>
              </a:rPr>
              <a:t>Доручення і резолюції, які видаються в межах системи органів влади;</a:t>
            </a:r>
          </a:p>
          <a:p>
            <a:pPr marL="630238" indent="-63023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uk-UA" sz="2000" dirty="0">
                <a:latin typeface="Arial Black" panose="020B0A04020102020204" pitchFamily="34" charset="0"/>
              </a:rPr>
              <a:t>Документи аналогічного характеру.</a:t>
            </a:r>
          </a:p>
        </p:txBody>
      </p:sp>
    </p:spTree>
    <p:extLst>
      <p:ext uri="{BB962C8B-B14F-4D97-AF65-F5344CB8AC3E}">
        <p14:creationId xmlns:p14="http://schemas.microsoft.com/office/powerpoint/2010/main" val="674899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Підготовка нормативно-</a:t>
            </a:r>
            <a:br>
              <a:rPr lang="uk-UA" b="1" dirty="0">
                <a:solidFill>
                  <a:srgbClr val="52BCE4"/>
                </a:solidFill>
              </a:rPr>
            </a:br>
            <a:r>
              <a:rPr lang="uk-UA" b="1" dirty="0">
                <a:solidFill>
                  <a:srgbClr val="52BCE4"/>
                </a:solidFill>
              </a:rPr>
              <a:t>правових актів. </a:t>
            </a:r>
            <a:r>
              <a:rPr lang="uk-UA" b="1" dirty="0">
                <a:solidFill>
                  <a:srgbClr val="FF0000"/>
                </a:solidFill>
              </a:rPr>
              <a:t>Правові засади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819807" y="1345762"/>
            <a:ext cx="7866992" cy="4855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uk-UA" sz="1600" dirty="0">
                <a:latin typeface="Arial Black" panose="020B0A04020102020204" pitchFamily="34" charset="0"/>
              </a:rPr>
              <a:t>Регламент Кабінету Міністрів України, затверджений постановою Кабінету Міністрів України від 18 липня 2007 р.    № 950;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uk-UA" sz="1600" dirty="0">
                <a:latin typeface="Arial Black" panose="020B0A04020102020204" pitchFamily="34" charset="0"/>
              </a:rPr>
              <a:t>Порядок підготовки проектів актів Кабінету Міністрів України, затверджений постановою Кабінету Міністрів України від 6 вересня 2005 р. № 870;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uk-UA" sz="1600" dirty="0">
                <a:latin typeface="Arial Black" panose="020B0A04020102020204" pitchFamily="34" charset="0"/>
              </a:rPr>
              <a:t>Методичні рекомендації щодо розроблення проектів законів та дотримання правил нормопроектувальної техніки, схвалені постановою колегії Міністерства юстиції України від 21 листопада 2000 р. № 41;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uk-UA" sz="1600" dirty="0">
                <a:latin typeface="Arial Black" panose="020B0A04020102020204" pitchFamily="34" charset="0"/>
              </a:rPr>
              <a:t>Правила оформлення проектів законів та основні вимоги законодавчої техніки (Методичні рекомендації Верховної Ради України).</a:t>
            </a:r>
          </a:p>
        </p:txBody>
      </p:sp>
    </p:spTree>
    <p:extLst>
      <p:ext uri="{BB962C8B-B14F-4D97-AF65-F5344CB8AC3E}">
        <p14:creationId xmlns:p14="http://schemas.microsoft.com/office/powerpoint/2010/main" val="333771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Державний службовець і</a:t>
            </a:r>
            <a:br>
              <a:rPr lang="uk-UA" b="1" dirty="0">
                <a:solidFill>
                  <a:srgbClr val="52BCE4"/>
                </a:solidFill>
              </a:rPr>
            </a:br>
            <a:r>
              <a:rPr lang="uk-UA" b="1" dirty="0">
                <a:solidFill>
                  <a:srgbClr val="52BCE4"/>
                </a:solidFill>
              </a:rPr>
              <a:t>законодавство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457199" y="1582341"/>
            <a:ext cx="7987609" cy="3728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Arial Black" panose="020B0A04020102020204" pitchFamily="34" charset="0"/>
              </a:rPr>
              <a:t>Конституція України (стаття 19):</a:t>
            </a:r>
            <a:endParaRPr lang="ru-RU" sz="2400" dirty="0"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400" dirty="0">
                <a:latin typeface="Arial Black" panose="020B0A04020102020204" pitchFamily="34" charset="0"/>
              </a:rPr>
              <a:t>«</a:t>
            </a:r>
            <a:r>
              <a:rPr lang="uk-UA" sz="2400" i="1" dirty="0">
                <a:latin typeface="Arial Black" panose="020B0A04020102020204" pitchFamily="34" charset="0"/>
              </a:rPr>
              <a:t>Органи державної влади та органи місцевого самоврядування, їх посадові особи зобов'язані діяти лише на підставі, в межах повноважень та у спосіб, що передбачені Конституцією та законами України».</a:t>
            </a:r>
            <a:endParaRPr lang="ru-RU" sz="2400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732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Підготовка нормативно-</a:t>
            </a:r>
            <a:br>
              <a:rPr lang="uk-UA" b="1" dirty="0">
                <a:solidFill>
                  <a:srgbClr val="52BCE4"/>
                </a:solidFill>
              </a:rPr>
            </a:br>
            <a:r>
              <a:rPr lang="uk-UA" b="1" dirty="0">
                <a:solidFill>
                  <a:srgbClr val="52BCE4"/>
                </a:solidFill>
              </a:rPr>
              <a:t>правових актів. </a:t>
            </a:r>
            <a:r>
              <a:rPr lang="uk-UA" b="1" dirty="0">
                <a:solidFill>
                  <a:srgbClr val="FF0000"/>
                </a:solidFill>
              </a:rPr>
              <a:t>Етапи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819807" y="1345762"/>
            <a:ext cx="7866992" cy="4760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1700" dirty="0">
                <a:latin typeface="Arial Black" panose="020B0A04020102020204" pitchFamily="34" charset="0"/>
              </a:rPr>
              <a:t>Вивчення підстав необхідності розробки (існуюча проблема, розвиток правовідносин у сфері, міжнародні зобов'язання тощо);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1700" dirty="0">
                <a:latin typeface="Arial Black" panose="020B0A04020102020204" pitchFamily="34" charset="0"/>
              </a:rPr>
              <a:t>Вивчення особливостей нормативно-правового регулювання питання, яке планується врегулювати;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1700" dirty="0">
                <a:latin typeface="Arial Black" panose="020B0A04020102020204" pitchFamily="34" charset="0"/>
              </a:rPr>
              <a:t>Вивчення підходу до регулювання (шляхом внесення змін чи доповнень, або прийняття акта в новій редакції);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1700" dirty="0">
                <a:latin typeface="Arial Black" panose="020B0A04020102020204" pitchFamily="34" charset="0"/>
              </a:rPr>
              <a:t>Визначення виду нормативно-правового акта, яким планується врегулювати правовідносини;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1700" dirty="0">
                <a:latin typeface="Arial Black" panose="020B0A04020102020204" pitchFamily="34" charset="0"/>
              </a:rPr>
              <a:t>Збір пропозицій до змісту (у разі необхідності), створення робочої групи, консультації з іншими органами влади та заінтересованими сторонами;</a:t>
            </a:r>
          </a:p>
        </p:txBody>
      </p:sp>
    </p:spTree>
    <p:extLst>
      <p:ext uri="{BB962C8B-B14F-4D97-AF65-F5344CB8AC3E}">
        <p14:creationId xmlns:p14="http://schemas.microsoft.com/office/powerpoint/2010/main" val="2721975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Підготовка нормативно-</a:t>
            </a:r>
            <a:br>
              <a:rPr lang="uk-UA" b="1" dirty="0">
                <a:solidFill>
                  <a:srgbClr val="52BCE4"/>
                </a:solidFill>
              </a:rPr>
            </a:br>
            <a:r>
              <a:rPr lang="uk-UA" b="1" dirty="0">
                <a:solidFill>
                  <a:srgbClr val="52BCE4"/>
                </a:solidFill>
              </a:rPr>
              <a:t>правових актів. </a:t>
            </a:r>
            <a:r>
              <a:rPr lang="uk-UA" b="1" dirty="0">
                <a:solidFill>
                  <a:srgbClr val="FF0000"/>
                </a:solidFill>
              </a:rPr>
              <a:t>Етапи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1026335" y="1345762"/>
            <a:ext cx="7660464" cy="4760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700" dirty="0">
                <a:latin typeface="Arial Black" panose="020B0A04020102020204" pitchFamily="34" charset="0"/>
              </a:rPr>
              <a:t>6. Підготовка з урахуванням правил нормопроектувальної техніки;</a:t>
            </a:r>
          </a:p>
          <a:p>
            <a:pPr algn="just">
              <a:lnSpc>
                <a:spcPct val="150000"/>
              </a:lnSpc>
            </a:pPr>
            <a:r>
              <a:rPr lang="uk-UA" sz="1700" dirty="0">
                <a:latin typeface="Arial Black" panose="020B0A04020102020204" pitchFamily="34" charset="0"/>
              </a:rPr>
              <a:t>7. Підготовка супровідних документів (</a:t>
            </a:r>
            <a:r>
              <a:rPr lang="uk-UA" sz="1700" i="1" dirty="0">
                <a:latin typeface="Arial Black" panose="020B0A04020102020204" pitchFamily="34" charset="0"/>
              </a:rPr>
              <a:t>пояснювальна записка, порівняльна таблиця, довідка щодо відповідності міжнародно-правовим зобов'язанням у сфері європейської інтеграції, довідка щодо відповідності Конвенції про захист прав людини і основоположних свобод, довідка – аналіз регуляторного впливу</a:t>
            </a:r>
            <a:r>
              <a:rPr lang="uk-UA" sz="1700" dirty="0">
                <a:latin typeface="Arial Black" panose="020B0A04020102020204" pitchFamily="34" charset="0"/>
              </a:rPr>
              <a:t>);</a:t>
            </a:r>
          </a:p>
          <a:p>
            <a:pPr algn="just">
              <a:lnSpc>
                <a:spcPct val="150000"/>
              </a:lnSpc>
            </a:pPr>
            <a:r>
              <a:rPr lang="uk-UA" sz="1700" dirty="0">
                <a:latin typeface="Arial Black" panose="020B0A04020102020204" pitchFamily="34" charset="0"/>
              </a:rPr>
              <a:t>8. Погодження проекту акта із заінтересованими органами влади іншими заінтересованими сторонами;</a:t>
            </a:r>
          </a:p>
          <a:p>
            <a:pPr algn="just">
              <a:lnSpc>
                <a:spcPct val="150000"/>
              </a:lnSpc>
            </a:pPr>
            <a:r>
              <a:rPr lang="uk-UA" sz="1700" dirty="0">
                <a:latin typeface="Arial Black" panose="020B0A04020102020204" pitchFamily="34" charset="0"/>
              </a:rPr>
              <a:t>9. Врахування пропозицій та зауважень за результатами погодження;</a:t>
            </a:r>
          </a:p>
        </p:txBody>
      </p:sp>
    </p:spTree>
    <p:extLst>
      <p:ext uri="{BB962C8B-B14F-4D97-AF65-F5344CB8AC3E}">
        <p14:creationId xmlns:p14="http://schemas.microsoft.com/office/powerpoint/2010/main" val="1248531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Підготовка нормативно-</a:t>
            </a:r>
            <a:br>
              <a:rPr lang="uk-UA" b="1" dirty="0">
                <a:solidFill>
                  <a:srgbClr val="52BCE4"/>
                </a:solidFill>
              </a:rPr>
            </a:br>
            <a:r>
              <a:rPr lang="uk-UA" b="1" dirty="0">
                <a:solidFill>
                  <a:srgbClr val="52BCE4"/>
                </a:solidFill>
              </a:rPr>
              <a:t>правових актів. </a:t>
            </a:r>
            <a:r>
              <a:rPr lang="uk-UA" b="1" dirty="0">
                <a:solidFill>
                  <a:srgbClr val="FF0000"/>
                </a:solidFill>
              </a:rPr>
              <a:t>Етапи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1026335" y="1537704"/>
            <a:ext cx="7660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>
                <a:latin typeface="Arial Black" panose="020B0A04020102020204" pitchFamily="34" charset="0"/>
              </a:rPr>
              <a:t>10. Отримання висновку Міністерства юстиції за результатами правової експертизи;</a:t>
            </a:r>
          </a:p>
          <a:p>
            <a:pPr algn="just">
              <a:lnSpc>
                <a:spcPct val="150000"/>
              </a:lnSpc>
            </a:pPr>
            <a:r>
              <a:rPr lang="uk-UA" sz="2000" dirty="0">
                <a:latin typeface="Arial Black" panose="020B0A04020102020204" pitchFamily="34" charset="0"/>
              </a:rPr>
              <a:t>11. Внесення проекту акта на розгляд Кабінету Міністрів України: опрацювання, розгляд, прийняття на рівні Кабінету Міністрів України (Секретаріат КМУ, Урядовий комітет, «доопрацювання»);</a:t>
            </a:r>
          </a:p>
          <a:p>
            <a:pPr algn="just">
              <a:lnSpc>
                <a:spcPct val="150000"/>
              </a:lnSpc>
            </a:pPr>
            <a:r>
              <a:rPr lang="uk-UA" sz="2000" dirty="0">
                <a:latin typeface="Arial Black" panose="020B0A04020102020204" pitchFamily="34" charset="0"/>
              </a:rPr>
              <a:t>12. Внесення проекту Закону до Верховної Ради України: опрацювання, розгляд, прийняття.</a:t>
            </a:r>
          </a:p>
        </p:txBody>
      </p:sp>
    </p:spTree>
    <p:extLst>
      <p:ext uri="{BB962C8B-B14F-4D97-AF65-F5344CB8AC3E}">
        <p14:creationId xmlns:p14="http://schemas.microsoft.com/office/powerpoint/2010/main" val="4080252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22938"/>
            <a:ext cx="7772400" cy="1470025"/>
          </a:xfrm>
        </p:spPr>
        <p:txBody>
          <a:bodyPr/>
          <a:lstStyle/>
          <a:p>
            <a:r>
              <a:rPr lang="uk-UA" b="1" i="1" dirty="0">
                <a:solidFill>
                  <a:srgbClr val="73563D"/>
                </a:solidFill>
              </a:rPr>
              <a:t>Дякую за увагу!</a:t>
            </a:r>
            <a:endParaRPr lang="en-US" b="1" i="1" dirty="0">
              <a:solidFill>
                <a:srgbClr val="73563D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198" y="436139"/>
            <a:ext cx="2761009" cy="14495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09725" y="3493934"/>
            <a:ext cx="397262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sz="2800" dirty="0">
                <a:solidFill>
                  <a:srgbClr val="73563D"/>
                </a:solidFill>
              </a:rPr>
              <a:t>Алла ДЖУНЬ</a:t>
            </a:r>
            <a:br>
              <a:rPr lang="uk-UA" sz="2800" dirty="0">
                <a:solidFill>
                  <a:srgbClr val="73563D"/>
                </a:solidFill>
              </a:rPr>
            </a:br>
            <a:r>
              <a:rPr lang="uk-UA" sz="2800" b="1" dirty="0">
                <a:solidFill>
                  <a:srgbClr val="73563D"/>
                </a:solidFill>
              </a:rPr>
              <a:t>Експерт проекту </a:t>
            </a:r>
            <a:r>
              <a:rPr lang="en-US" sz="2800" b="1" dirty="0">
                <a:solidFill>
                  <a:srgbClr val="73563D"/>
                </a:solidFill>
              </a:rPr>
              <a:t>USAID </a:t>
            </a:r>
            <a:r>
              <a:rPr lang="uk-UA" sz="2800" b="1" dirty="0">
                <a:solidFill>
                  <a:srgbClr val="73563D"/>
                </a:solidFill>
              </a:rPr>
              <a:t>з</a:t>
            </a:r>
            <a:br>
              <a:rPr lang="uk-UA" sz="2800" b="1" dirty="0">
                <a:solidFill>
                  <a:srgbClr val="73563D"/>
                </a:solidFill>
              </a:rPr>
            </a:br>
            <a:r>
              <a:rPr lang="uk-UA" sz="2800" b="1" dirty="0">
                <a:solidFill>
                  <a:srgbClr val="73563D"/>
                </a:solidFill>
              </a:rPr>
              <a:t>торговельної політики,</a:t>
            </a:r>
            <a:br>
              <a:rPr lang="uk-UA" sz="2800" b="1" dirty="0">
                <a:solidFill>
                  <a:srgbClr val="73563D"/>
                </a:solidFill>
              </a:rPr>
            </a:br>
            <a:r>
              <a:rPr lang="uk-UA" sz="2800" b="1" dirty="0">
                <a:solidFill>
                  <a:srgbClr val="73563D"/>
                </a:solidFill>
              </a:rPr>
              <a:t>екс-працівник Мін</a:t>
            </a:r>
            <a:r>
              <a:rPr lang="en-US" sz="2800" b="1" dirty="0">
                <a:solidFill>
                  <a:srgbClr val="73563D"/>
                </a:solidFill>
              </a:rPr>
              <a:t>’</a:t>
            </a:r>
            <a:r>
              <a:rPr lang="uk-UA" sz="2800" b="1" dirty="0">
                <a:solidFill>
                  <a:srgbClr val="73563D"/>
                </a:solidFill>
              </a:rPr>
              <a:t>юсту</a:t>
            </a:r>
            <a:br>
              <a:rPr lang="uk-UA" sz="2800" b="1" dirty="0">
                <a:solidFill>
                  <a:srgbClr val="73563D"/>
                </a:solidFill>
              </a:rPr>
            </a:br>
            <a:r>
              <a:rPr lang="uk-UA" sz="2800" b="1" dirty="0">
                <a:solidFill>
                  <a:srgbClr val="73563D"/>
                </a:solidFill>
              </a:rPr>
              <a:t>та Секретаріату КМУ</a:t>
            </a:r>
            <a:endParaRPr lang="en-US" sz="2800" b="1" dirty="0">
              <a:solidFill>
                <a:srgbClr val="73563D"/>
              </a:solidFill>
            </a:endParaRPr>
          </a:p>
          <a:p>
            <a:pPr algn="r"/>
            <a:endParaRPr lang="en-US" sz="2800" dirty="0">
              <a:solidFill>
                <a:srgbClr val="73563D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99107" y="2886231"/>
            <a:ext cx="90454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69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Державний службовець і</a:t>
            </a:r>
            <a:br>
              <a:rPr lang="uk-UA" b="1" dirty="0">
                <a:solidFill>
                  <a:srgbClr val="52BCE4"/>
                </a:solidFill>
              </a:rPr>
            </a:br>
            <a:r>
              <a:rPr lang="uk-UA" b="1" dirty="0">
                <a:solidFill>
                  <a:srgbClr val="52BCE4"/>
                </a:solidFill>
              </a:rPr>
              <a:t>законодавство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457199" y="1582341"/>
            <a:ext cx="7987609" cy="3358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err="1">
                <a:latin typeface="Arial Black" panose="020B0A04020102020204" pitchFamily="34" charset="0"/>
              </a:rPr>
              <a:t>Конституція</a:t>
            </a:r>
            <a:r>
              <a:rPr lang="ru-RU" sz="2400" b="1" dirty="0">
                <a:latin typeface="Arial Black" panose="020B0A04020102020204" pitchFamily="34" charset="0"/>
              </a:rPr>
              <a:t> </a:t>
            </a:r>
            <a:r>
              <a:rPr lang="ru-RU" sz="2400" b="1" dirty="0" err="1">
                <a:latin typeface="Arial Black" panose="020B0A04020102020204" pitchFamily="34" charset="0"/>
              </a:rPr>
              <a:t>України</a:t>
            </a:r>
            <a:r>
              <a:rPr lang="ru-RU" sz="2400" b="1" dirty="0">
                <a:latin typeface="Arial Black" panose="020B0A04020102020204" pitchFamily="34" charset="0"/>
              </a:rPr>
              <a:t> (</a:t>
            </a:r>
            <a:r>
              <a:rPr lang="uk-UA" sz="2400" b="1" dirty="0">
                <a:latin typeface="Arial Black" panose="020B0A04020102020204" pitchFamily="34" charset="0"/>
              </a:rPr>
              <a:t>стаття 6</a:t>
            </a:r>
            <a:r>
              <a:rPr lang="ru-RU" sz="2400" b="1" dirty="0">
                <a:latin typeface="Arial Black" panose="020B0A04020102020204" pitchFamily="34" charset="0"/>
              </a:rPr>
              <a:t>):</a:t>
            </a:r>
            <a:endParaRPr lang="ru-RU" sz="2400" dirty="0"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400" i="1" dirty="0">
                <a:latin typeface="Arial Black" panose="020B0A04020102020204" pitchFamily="34" charset="0"/>
              </a:rPr>
              <a:t>«Органи законодавчої, виконавчої та судової влади здійснюють свої повноваження у встановлених цією Конституцією межах і відповідно до законів України.».</a:t>
            </a:r>
            <a:endParaRPr lang="ru-RU" sz="2400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66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Державний службовець і</a:t>
            </a:r>
            <a:br>
              <a:rPr lang="uk-UA" b="1" dirty="0">
                <a:solidFill>
                  <a:srgbClr val="52BCE4"/>
                </a:solidFill>
              </a:rPr>
            </a:br>
            <a:r>
              <a:rPr lang="uk-UA" b="1" dirty="0">
                <a:solidFill>
                  <a:srgbClr val="52BCE4"/>
                </a:solidFill>
              </a:rPr>
              <a:t>законодавство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457199" y="1582341"/>
            <a:ext cx="7987609" cy="3737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>
                <a:latin typeface="Arial Black" panose="020B0A04020102020204" pitchFamily="34" charset="0"/>
              </a:rPr>
              <a:t>Положення про Міністерство юстиції України</a:t>
            </a:r>
            <a:r>
              <a:rPr lang="uk-UA" sz="2000" dirty="0">
                <a:latin typeface="Arial Black" panose="020B0A04020102020204" pitchFamily="34" charset="0"/>
              </a:rPr>
              <a:t> (постанова Кабінету Міністрів України):</a:t>
            </a:r>
            <a:endParaRPr lang="ru-RU" sz="2000" dirty="0"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i="1" dirty="0">
                <a:latin typeface="Arial Black" panose="020B0A04020102020204" pitchFamily="34" charset="0"/>
              </a:rPr>
              <a:t>«2. Мін’юст у своїй діяльності керується </a:t>
            </a:r>
            <a:r>
              <a:rPr lang="uk-UA" sz="2000" i="1" dirty="0">
                <a:latin typeface="Arial Black" panose="020B0A04020102020204" pitchFamily="34" charset="0"/>
                <a:hlinkClick r:id="rId3"/>
              </a:rPr>
              <a:t>Конституцією</a:t>
            </a:r>
            <a:r>
              <a:rPr lang="uk-UA" sz="2000" i="1" dirty="0">
                <a:latin typeface="Arial Black" panose="020B0A04020102020204" pitchFamily="34" charset="0"/>
              </a:rPr>
              <a:t> та законами України, указами Президента України і постановами Верховної Ради України, прийнятими відповідно до Конституції та законів України, актами Кабінету Міністрів України, іншими актами законодавства.».</a:t>
            </a:r>
            <a:endParaRPr lang="ru-RU" sz="2000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5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Державний службовець і</a:t>
            </a:r>
            <a:br>
              <a:rPr lang="uk-UA" b="1" dirty="0">
                <a:solidFill>
                  <a:srgbClr val="52BCE4"/>
                </a:solidFill>
              </a:rPr>
            </a:br>
            <a:r>
              <a:rPr lang="uk-UA" b="1" dirty="0">
                <a:solidFill>
                  <a:srgbClr val="52BCE4"/>
                </a:solidFill>
              </a:rPr>
              <a:t>законодавство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4081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100" b="1" dirty="0">
                <a:latin typeface="Arial Black" panose="020B0A04020102020204" pitchFamily="34" charset="0"/>
              </a:rPr>
              <a:t>Положення про Міністерство фінансів України</a:t>
            </a:r>
            <a:r>
              <a:rPr lang="uk-UA" sz="2100" dirty="0">
                <a:latin typeface="Arial Black" panose="020B0A04020102020204" pitchFamily="34" charset="0"/>
              </a:rPr>
              <a:t> (постанова Кабінету Міністрів України):</a:t>
            </a:r>
          </a:p>
          <a:p>
            <a:pPr algn="just">
              <a:lnSpc>
                <a:spcPct val="150000"/>
              </a:lnSpc>
            </a:pPr>
            <a:r>
              <a:rPr lang="uk-UA" sz="2100" i="1" dirty="0">
                <a:latin typeface="Arial Black" panose="020B0A04020102020204" pitchFamily="34" charset="0"/>
              </a:rPr>
              <a:t>«2. Мінфін у своїй діяльності керується </a:t>
            </a:r>
            <a:r>
              <a:rPr lang="uk-UA" sz="2100" i="1" dirty="0">
                <a:latin typeface="Arial Black" panose="020B0A04020102020204" pitchFamily="34" charset="0"/>
                <a:hlinkClick r:id="rId3"/>
              </a:rPr>
              <a:t>Конституцією</a:t>
            </a:r>
            <a:r>
              <a:rPr lang="uk-UA" sz="2100" i="1" dirty="0">
                <a:latin typeface="Arial Black" panose="020B0A04020102020204" pitchFamily="34" charset="0"/>
              </a:rPr>
              <a:t> та законами України, указами Президента України та постановами Верховної Ради України, прийнятими відповідно до Конституції України та законів України, актами Кабінету Міністрів України, іншими актами законодавства.».</a:t>
            </a:r>
            <a:endParaRPr lang="ru-RU" sz="2100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61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Arial Black" panose="020B0A04020102020204" pitchFamily="34" charset="0"/>
              </a:rPr>
              <a:t>Нормативно-правовий акт – це:</a:t>
            </a:r>
          </a:p>
          <a:p>
            <a:endParaRPr lang="ru-RU" sz="2400" dirty="0">
              <a:latin typeface="Arial Black" panose="020B0A04020102020204" pitchFamily="34" charset="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Arial Black" panose="020B0A04020102020204" pitchFamily="34" charset="0"/>
              </a:rPr>
              <a:t>офіційний письмовий документ</a:t>
            </a: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Arial Black" panose="020B0A04020102020204" pitchFamily="34" charset="0"/>
              </a:rPr>
              <a:t>прийнятий уповноваженою особою (органом влади або його службовою особою)</a:t>
            </a: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Arial Black" panose="020B0A04020102020204" pitchFamily="34" charset="0"/>
              </a:rPr>
              <a:t>містить у собі нормативний припис</a:t>
            </a: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Arial Black" panose="020B0A04020102020204" pitchFamily="34" charset="0"/>
              </a:rPr>
              <a:t>адресований визначеному колу осіб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>
                <a:latin typeface="Arial Black" panose="020B0A04020102020204" pitchFamily="34" charset="0"/>
              </a:rPr>
              <a:t>Вид нормативно-правового акта залежить від місця органу влади в державному апараті.</a:t>
            </a:r>
            <a:endParaRPr lang="ru-RU" sz="2800" dirty="0">
              <a:latin typeface="Arial Black" panose="020B0A04020102020204" pitchFamily="34" charset="0"/>
            </a:endParaRPr>
          </a:p>
          <a:p>
            <a:endParaRPr lang="uk-UA" sz="2800" dirty="0">
              <a:latin typeface="Arial Black" panose="020B0A04020102020204" pitchFamily="34" charset="0"/>
            </a:endParaRPr>
          </a:p>
          <a:p>
            <a:pPr algn="ctr"/>
            <a:r>
              <a:rPr lang="uk-UA" sz="2800" b="1" dirty="0">
                <a:latin typeface="Arial Black" panose="020B0A04020102020204" pitchFamily="34" charset="0"/>
              </a:rPr>
              <a:t>Види нормативно-правових актів:</a:t>
            </a:r>
          </a:p>
          <a:p>
            <a:pPr algn="ctr"/>
            <a:endParaRPr lang="uk-UA" sz="2800" b="1" dirty="0">
              <a:latin typeface="Arial Black" panose="020B0A04020102020204" pitchFamily="34" charset="0"/>
            </a:endParaRPr>
          </a:p>
          <a:p>
            <a:pPr marL="628650" indent="-628650">
              <a:buFont typeface="Wingdings" panose="05000000000000000000" pitchFamily="2" charset="2"/>
              <a:buChar char="ü"/>
            </a:pPr>
            <a:r>
              <a:rPr lang="uk-UA" sz="2800" dirty="0">
                <a:latin typeface="Arial Black" panose="020B0A04020102020204" pitchFamily="34" charset="0"/>
              </a:rPr>
              <a:t>Закони</a:t>
            </a:r>
          </a:p>
          <a:p>
            <a:pPr marL="628650" indent="-628650">
              <a:buFont typeface="Wingdings" panose="05000000000000000000" pitchFamily="2" charset="2"/>
              <a:buChar char="ü"/>
            </a:pPr>
            <a:r>
              <a:rPr lang="uk-UA" sz="2800" dirty="0">
                <a:latin typeface="Arial Black" panose="020B0A04020102020204" pitchFamily="34" charset="0"/>
              </a:rPr>
              <a:t>Підзаконні нормативно-правові акти (вторинне законодавство)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6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Arial Black" panose="020B0A04020102020204" pitchFamily="34" charset="0"/>
              </a:rPr>
              <a:t>Закон</a:t>
            </a:r>
            <a:r>
              <a:rPr lang="ru-RU" sz="2400" dirty="0">
                <a:latin typeface="Arial Black" panose="020B0A04020102020204" pitchFamily="34" charset="0"/>
              </a:rPr>
              <a:t> - </a:t>
            </a:r>
            <a:r>
              <a:rPr lang="uk-UA" sz="2400" i="1" dirty="0">
                <a:latin typeface="Arial Black" panose="020B0A04020102020204" pitchFamily="34" charset="0"/>
              </a:rPr>
              <a:t>регулює найбільш важливі суспільні відносини </a:t>
            </a:r>
          </a:p>
          <a:p>
            <a:pPr algn="just"/>
            <a:endParaRPr lang="uk-UA" sz="2400" i="1" dirty="0">
              <a:latin typeface="Arial Black" panose="020B0A04020102020204" pitchFamily="34" charset="0"/>
            </a:endParaRPr>
          </a:p>
          <a:p>
            <a:pPr algn="just"/>
            <a:r>
              <a:rPr lang="uk-UA" sz="2400" i="1" dirty="0">
                <a:latin typeface="Arial Black" panose="020B0A04020102020204" pitchFamily="34" charset="0"/>
              </a:rPr>
              <a:t>(встановлює загальні рамки регулювання, містить доручення органам влади на прийняття підзаконних нормативно-правових актів для реалізації встановлених ним приписів)</a:t>
            </a:r>
            <a:endParaRPr lang="ru-RU" sz="2400" i="1" dirty="0">
              <a:latin typeface="Arial Black" panose="020B0A04020102020204" pitchFamily="34" charset="0"/>
            </a:endParaRPr>
          </a:p>
          <a:p>
            <a:pPr algn="just"/>
            <a:endParaRPr lang="uk-UA" sz="2400" dirty="0">
              <a:latin typeface="Arial Black" panose="020B0A04020102020204" pitchFamily="34" charset="0"/>
            </a:endParaRPr>
          </a:p>
          <a:p>
            <a:pPr algn="just"/>
            <a:r>
              <a:rPr lang="uk-UA" sz="2400" dirty="0">
                <a:latin typeface="Arial Black" panose="020B0A04020102020204" pitchFamily="34" charset="0"/>
              </a:rPr>
              <a:t>Уповноважений орган на прийняття законів – Верховна Рада України</a:t>
            </a:r>
            <a:endParaRPr lang="ru-RU" sz="2400" dirty="0">
              <a:latin typeface="Arial Black" panose="020B0A04020102020204" pitchFamily="34" charset="0"/>
            </a:endParaRPr>
          </a:p>
          <a:p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885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Нормативно-правовий акт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699191" y="1582341"/>
            <a:ext cx="79876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Arial Black" panose="020B0A04020102020204" pitchFamily="34" charset="0"/>
              </a:rPr>
              <a:t>Закон</a:t>
            </a:r>
            <a:r>
              <a:rPr lang="ru-RU" sz="2400" dirty="0">
                <a:latin typeface="Arial Black" panose="020B0A04020102020204" pitchFamily="34" charset="0"/>
              </a:rPr>
              <a:t> - </a:t>
            </a:r>
            <a:r>
              <a:rPr lang="uk-UA" sz="2400" i="1" dirty="0">
                <a:latin typeface="Arial Black" panose="020B0A04020102020204" pitchFamily="34" charset="0"/>
              </a:rPr>
              <a:t>регулює найбільш важливі суспільні відносини </a:t>
            </a:r>
          </a:p>
          <a:p>
            <a:pPr algn="just"/>
            <a:endParaRPr lang="uk-UA" sz="2400" i="1" dirty="0">
              <a:latin typeface="Arial Black" panose="020B0A04020102020204" pitchFamily="34" charset="0"/>
            </a:endParaRPr>
          </a:p>
          <a:p>
            <a:pPr algn="just"/>
            <a:r>
              <a:rPr lang="uk-UA" sz="2400" i="1" dirty="0">
                <a:latin typeface="Arial Black" panose="020B0A04020102020204" pitchFamily="34" charset="0"/>
              </a:rPr>
              <a:t>(встановлює загальні рамки регулювання, містить доручення органам влади на прийняття підзаконних нормативно-правових актів для реалізації встановлених ним приписів)</a:t>
            </a:r>
            <a:endParaRPr lang="ru-RU" sz="2400" i="1" dirty="0">
              <a:latin typeface="Arial Black" panose="020B0A04020102020204" pitchFamily="34" charset="0"/>
            </a:endParaRPr>
          </a:p>
          <a:p>
            <a:pPr algn="just"/>
            <a:endParaRPr lang="uk-UA" sz="2400" dirty="0">
              <a:latin typeface="Arial Black" panose="020B0A04020102020204" pitchFamily="34" charset="0"/>
            </a:endParaRPr>
          </a:p>
          <a:p>
            <a:pPr algn="just"/>
            <a:r>
              <a:rPr lang="uk-UA" sz="2400" dirty="0">
                <a:latin typeface="Arial Black" panose="020B0A04020102020204" pitchFamily="34" charset="0"/>
              </a:rPr>
              <a:t>Уповноважений орган на прийняття законів – Верховна Рада України</a:t>
            </a:r>
            <a:endParaRPr lang="ru-RU" sz="2400" dirty="0">
              <a:latin typeface="Arial Black" panose="020B0A04020102020204" pitchFamily="34" charset="0"/>
            </a:endParaRPr>
          </a:p>
          <a:p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666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1080</Words>
  <Application>Microsoft Office PowerPoint</Application>
  <PresentationFormat>On-screen Show (4:3)</PresentationFormat>
  <Paragraphs>136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Wingdings</vt:lpstr>
      <vt:lpstr>Office Theme</vt:lpstr>
      <vt:lpstr>НОРМАТИВНО-ПРАВОІ АКТИ НА ДЕРЖАВНІЙ СЛУЖБІ</vt:lpstr>
      <vt:lpstr>Державний службовець і законодавство</vt:lpstr>
      <vt:lpstr>Державний службовець і законодавство</vt:lpstr>
      <vt:lpstr>Державний службовець і законодавство</vt:lpstr>
      <vt:lpstr>Державний службовець і законодавство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Нормативно-правовий акт</vt:lpstr>
      <vt:lpstr>Підготовка нормативно- правових актів. Правові засади</vt:lpstr>
      <vt:lpstr>Підготовка нормативно- правових актів. Етапи</vt:lpstr>
      <vt:lpstr>Підготовка нормативно- правових актів. Етапи</vt:lpstr>
      <vt:lpstr>Підготовка нормативно- правових актів. Етапи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 БУДЕ НАЗВА ПРЕЗЕНТАЦІЇ МОЖЛИВО ДОВГА НАЗВА</dc:title>
  <dc:creator>Melekhovets Ievgeniia</dc:creator>
  <cp:lastModifiedBy>Alla</cp:lastModifiedBy>
  <cp:revision>10</cp:revision>
  <dcterms:created xsi:type="dcterms:W3CDTF">2017-06-13T08:35:17Z</dcterms:created>
  <dcterms:modified xsi:type="dcterms:W3CDTF">2017-06-14T17:48:57Z</dcterms:modified>
</cp:coreProperties>
</file>