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2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BCE4"/>
    <a:srgbClr val="735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0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87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49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7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608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2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5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1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6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41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6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81C6-5480-A941-8844-FEDBE39F331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9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381C6-5480-A941-8844-FEDBE39F331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3B8AC-4DBF-5241-B736-6F8D5D71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6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434" y="1885669"/>
            <a:ext cx="8371489" cy="2076731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rgbClr val="73563D"/>
                </a:solidFill>
              </a:rPr>
              <a:t>ПРАКТИКУМ З НАПИСАННЯ НОРМАТИВНО-ПРАВОВИХ ДОКУМЕНТІВ НА ДЕРЖАВНІЙ СЛУЖБІ</a:t>
            </a:r>
            <a:endParaRPr lang="en-US" sz="3600" b="1" dirty="0">
              <a:solidFill>
                <a:srgbClr val="73563D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99107" y="2886231"/>
            <a:ext cx="9045466" cy="6858000"/>
          </a:xfrm>
          <a:prstGeom prst="rect">
            <a:avLst/>
          </a:prstGeom>
        </p:spPr>
      </p:pic>
      <p:pic>
        <p:nvPicPr>
          <p:cNvPr id="8" name="Picture 7" descr="logo-web-smal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198" y="436139"/>
            <a:ext cx="2761009" cy="14495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17927" y="4233048"/>
            <a:ext cx="26196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>
                <a:solidFill>
                  <a:srgbClr val="73563D"/>
                </a:solidFill>
              </a:rPr>
              <a:t>АЛЛА ДЖУНЬ</a:t>
            </a:r>
            <a:endParaRPr lang="en-US" sz="3200" b="1" dirty="0">
              <a:solidFill>
                <a:srgbClr val="73563D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08603" y="4817823"/>
            <a:ext cx="34289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uk-UA" sz="2400" b="1" dirty="0">
                <a:solidFill>
                  <a:srgbClr val="73563D"/>
                </a:solidFill>
              </a:rPr>
              <a:t>Експерт проекту </a:t>
            </a:r>
            <a:r>
              <a:rPr lang="en-US" sz="2400" b="1" dirty="0">
                <a:solidFill>
                  <a:srgbClr val="73563D"/>
                </a:solidFill>
              </a:rPr>
              <a:t>USAID </a:t>
            </a:r>
            <a:r>
              <a:rPr lang="uk-UA" sz="2400" b="1" dirty="0">
                <a:solidFill>
                  <a:srgbClr val="73563D"/>
                </a:solidFill>
              </a:rPr>
              <a:t>з</a:t>
            </a:r>
            <a:br>
              <a:rPr lang="uk-UA" sz="2400" b="1" dirty="0">
                <a:solidFill>
                  <a:srgbClr val="73563D"/>
                </a:solidFill>
              </a:rPr>
            </a:br>
            <a:r>
              <a:rPr lang="uk-UA" sz="2400" b="1" dirty="0">
                <a:solidFill>
                  <a:srgbClr val="73563D"/>
                </a:solidFill>
              </a:rPr>
              <a:t>торговельної політики,</a:t>
            </a:r>
            <a:br>
              <a:rPr lang="uk-UA" sz="2400" b="1" dirty="0">
                <a:solidFill>
                  <a:srgbClr val="73563D"/>
                </a:solidFill>
              </a:rPr>
            </a:br>
            <a:r>
              <a:rPr lang="uk-UA" sz="2400" b="1" dirty="0">
                <a:solidFill>
                  <a:srgbClr val="73563D"/>
                </a:solidFill>
              </a:rPr>
              <a:t>екс-працівник Мін</a:t>
            </a:r>
            <a:r>
              <a:rPr lang="en-US" sz="2400" b="1" dirty="0">
                <a:solidFill>
                  <a:srgbClr val="73563D"/>
                </a:solidFill>
              </a:rPr>
              <a:t>’</a:t>
            </a:r>
            <a:r>
              <a:rPr lang="uk-UA" sz="2400" b="1" dirty="0">
                <a:solidFill>
                  <a:srgbClr val="73563D"/>
                </a:solidFill>
              </a:rPr>
              <a:t>юсту</a:t>
            </a:r>
            <a:br>
              <a:rPr lang="uk-UA" sz="2400" b="1" dirty="0">
                <a:solidFill>
                  <a:srgbClr val="73563D"/>
                </a:solidFill>
              </a:rPr>
            </a:br>
            <a:r>
              <a:rPr lang="uk-UA" sz="2400" b="1" dirty="0">
                <a:solidFill>
                  <a:srgbClr val="73563D"/>
                </a:solidFill>
              </a:rPr>
              <a:t>та Секретаріату КМУ</a:t>
            </a:r>
            <a:endParaRPr lang="en-US" sz="2400" b="1" dirty="0">
              <a:solidFill>
                <a:srgbClr val="735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4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Завдання для учасників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457199" y="1582341"/>
            <a:ext cx="798760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1600" dirty="0">
                <a:latin typeface="Arial Black" panose="020B0A04020102020204" pitchFamily="34" charset="0"/>
              </a:rPr>
              <a:t>1</a:t>
            </a:r>
            <a:r>
              <a:rPr lang="ru-RU" sz="1600" dirty="0">
                <a:latin typeface="Arial Black" panose="020B0A04020102020204" pitchFamily="34" charset="0"/>
              </a:rPr>
              <a:t>. </a:t>
            </a:r>
            <a:r>
              <a:rPr lang="ru-RU" sz="1600" dirty="0" err="1">
                <a:latin typeface="Arial Black" panose="020B0A04020102020204" pitchFamily="34" charset="0"/>
              </a:rPr>
              <a:t>Визначте</a:t>
            </a:r>
            <a:r>
              <a:rPr lang="ru-RU" sz="1600" dirty="0">
                <a:latin typeface="Arial Black" panose="020B0A04020102020204" pitchFamily="34" charset="0"/>
              </a:rPr>
              <a:t> у </a:t>
            </a:r>
            <a:r>
              <a:rPr lang="ru-RU" sz="1600" dirty="0" err="1">
                <a:latin typeface="Arial Black" panose="020B0A04020102020204" pitchFamily="34" charset="0"/>
              </a:rPr>
              <a:t>Регламенті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Кабінету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Міністрів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України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відповідний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розділ</a:t>
            </a:r>
            <a:r>
              <a:rPr lang="ru-RU" sz="1600" dirty="0">
                <a:latin typeface="Arial Black" panose="020B0A04020102020204" pitchFamily="34" charset="0"/>
              </a:rPr>
              <a:t>, </a:t>
            </a:r>
            <a:r>
              <a:rPr lang="ru-RU" sz="1600" dirty="0" err="1">
                <a:latin typeface="Arial Black" panose="020B0A04020102020204" pitchFamily="34" charset="0"/>
              </a:rPr>
              <a:t>який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регулює</a:t>
            </a:r>
            <a:r>
              <a:rPr lang="ru-RU" sz="1600" dirty="0">
                <a:latin typeface="Arial Black" panose="020B0A04020102020204" pitchFamily="34" charset="0"/>
              </a:rPr>
              <a:t> порядок </a:t>
            </a:r>
            <a:r>
              <a:rPr lang="ru-RU" sz="1600" dirty="0" err="1">
                <a:latin typeface="Arial Black" panose="020B0A04020102020204" pitchFamily="34" charset="0"/>
              </a:rPr>
              <a:t>підготовки</a:t>
            </a:r>
            <a:r>
              <a:rPr lang="ru-RU" sz="1600" dirty="0">
                <a:latin typeface="Arial Black" panose="020B0A04020102020204" pitchFamily="34" charset="0"/>
              </a:rPr>
              <a:t> та </a:t>
            </a:r>
            <a:r>
              <a:rPr lang="ru-RU" sz="1600" dirty="0" err="1">
                <a:latin typeface="Arial Black" panose="020B0A04020102020204" pitchFamily="34" charset="0"/>
              </a:rPr>
              <a:t>розгляду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проектів</a:t>
            </a:r>
            <a:r>
              <a:rPr lang="ru-RU" sz="1600" dirty="0">
                <a:latin typeface="Arial Black" panose="020B0A04020102020204" pitchFamily="34" charset="0"/>
              </a:rPr>
              <a:t> нормативно-</a:t>
            </a:r>
            <a:r>
              <a:rPr lang="ru-RU" sz="1600" dirty="0" err="1">
                <a:latin typeface="Arial Black" panose="020B0A04020102020204" pitchFamily="34" charset="0"/>
              </a:rPr>
              <a:t>правових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актів</a:t>
            </a:r>
            <a:r>
              <a:rPr lang="ru-RU" sz="1600" dirty="0">
                <a:latin typeface="Arial Black" panose="020B0A04020102020204" pitchFamily="34" charset="0"/>
              </a:rPr>
              <a:t>, </a:t>
            </a:r>
            <a:r>
              <a:rPr lang="ru-RU" sz="1600" dirty="0" err="1">
                <a:latin typeface="Arial Black" panose="020B0A04020102020204" pitchFamily="34" charset="0"/>
              </a:rPr>
              <a:t>вимоги</a:t>
            </a:r>
            <a:r>
              <a:rPr lang="ru-RU" sz="1600" dirty="0">
                <a:latin typeface="Arial Black" panose="020B0A04020102020204" pitchFamily="34" charset="0"/>
              </a:rPr>
              <a:t> до </a:t>
            </a:r>
            <a:r>
              <a:rPr lang="ru-RU" sz="1600" dirty="0" err="1">
                <a:latin typeface="Arial Black" panose="020B0A04020102020204" pitchFamily="34" charset="0"/>
              </a:rPr>
              <a:t>пояснювальної</a:t>
            </a:r>
            <a:r>
              <a:rPr lang="ru-RU" sz="1600" dirty="0">
                <a:latin typeface="Arial Black" panose="020B0A04020102020204" pitchFamily="34" charset="0"/>
              </a:rPr>
              <a:t> записки;</a:t>
            </a:r>
          </a:p>
          <a:p>
            <a:pPr algn="just">
              <a:lnSpc>
                <a:spcPct val="150000"/>
              </a:lnSpc>
            </a:pPr>
            <a:r>
              <a:rPr lang="uk-UA" sz="1600" dirty="0">
                <a:latin typeface="Arial Black" panose="020B0A04020102020204" pitchFamily="34" charset="0"/>
              </a:rPr>
              <a:t>2. Ознайомтеся із додатками до Регламенту Кабінету Міністрів України, якими визначено форми довідок, які додаються до проекту акта;</a:t>
            </a:r>
          </a:p>
          <a:p>
            <a:pPr algn="just">
              <a:lnSpc>
                <a:spcPct val="150000"/>
              </a:lnSpc>
            </a:pPr>
            <a:r>
              <a:rPr lang="uk-UA" sz="1600" dirty="0">
                <a:latin typeface="Arial Black" panose="020B0A04020102020204" pitchFamily="34" charset="0"/>
              </a:rPr>
              <a:t>3. Ознайомтеся із положеннями Регламенту Кабінету Міністрів України, яким закріплено порядок здійснення Міністерством юстиції правової експертизи проекту акта.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72732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52BCE4"/>
                </a:solidFill>
              </a:rPr>
              <a:t>Завдання для учасників (3 групи)</a:t>
            </a:r>
            <a:endParaRPr lang="en-US" dirty="0">
              <a:solidFill>
                <a:srgbClr val="52BCE4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903" y="5792643"/>
            <a:ext cx="1591786" cy="83568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37725" y="6060970"/>
            <a:ext cx="5072178" cy="455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600" b="1" dirty="0">
                <a:solidFill>
                  <a:srgbClr val="73563D"/>
                </a:solidFill>
              </a:rPr>
              <a:t>НОРМАТИВНО-ПРАВОІ АКТИ НА ДЕРЖАВНІЙ СЛУЖБІ</a:t>
            </a:r>
            <a:endParaRPr lang="en-US" sz="1600" b="1" dirty="0">
              <a:solidFill>
                <a:srgbClr val="73563D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 rot="16200000" flipH="1">
            <a:off x="7732790" y="0"/>
            <a:ext cx="1424039" cy="1424039"/>
          </a:xfrm>
          <a:prstGeom prst="rtTriangle">
            <a:avLst/>
          </a:prstGeom>
          <a:solidFill>
            <a:srgbClr val="52BC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5400000" flipH="1">
            <a:off x="-12829" y="4861691"/>
            <a:ext cx="2078328" cy="2078328"/>
          </a:xfrm>
          <a:prstGeom prst="rtTriangle">
            <a:avLst/>
          </a:prstGeom>
          <a:solidFill>
            <a:srgbClr val="7356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583324" y="1151873"/>
            <a:ext cx="810347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1600" dirty="0">
                <a:latin typeface="Arial Black" panose="020B0A04020102020204" pitchFamily="34" charset="0"/>
              </a:rPr>
              <a:t>1</a:t>
            </a:r>
            <a:r>
              <a:rPr lang="ru-RU" sz="1600" dirty="0">
                <a:latin typeface="Arial Black" panose="020B0A04020102020204" pitchFamily="34" charset="0"/>
              </a:rPr>
              <a:t>.  Україна та ЄС уклали Угоду про асоціацію. Документ </a:t>
            </a:r>
            <a:r>
              <a:rPr lang="ru-RU" sz="1600" dirty="0" err="1">
                <a:latin typeface="Arial Black" panose="020B0A04020102020204" pitchFamily="34" charset="0"/>
              </a:rPr>
              <a:t>щойно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підписано</a:t>
            </a:r>
            <a:r>
              <a:rPr lang="ru-RU" sz="1600" dirty="0">
                <a:latin typeface="Arial Black" panose="020B0A04020102020204" pitchFamily="34" charset="0"/>
              </a:rPr>
              <a:t> у </a:t>
            </a:r>
            <a:r>
              <a:rPr lang="ru-RU" sz="1600" dirty="0" err="1">
                <a:latin typeface="Arial Black" panose="020B0A04020102020204" pitchFamily="34" charset="0"/>
              </a:rPr>
              <a:t>Брюсселі</a:t>
            </a:r>
            <a:r>
              <a:rPr lang="ru-RU" sz="1600" dirty="0">
                <a:latin typeface="Arial Black" panose="020B0A04020102020204" pitchFamily="34" charset="0"/>
              </a:rPr>
              <a:t> за </a:t>
            </a:r>
            <a:r>
              <a:rPr lang="ru-RU" sz="1600" dirty="0" err="1">
                <a:latin typeface="Arial Black" panose="020B0A04020102020204" pitchFamily="34" charset="0"/>
              </a:rPr>
              <a:t>участі</a:t>
            </a:r>
            <a:r>
              <a:rPr lang="ru-RU" sz="1600" dirty="0">
                <a:latin typeface="Arial Black" panose="020B0A04020102020204" pitchFamily="34" charset="0"/>
              </a:rPr>
              <a:t> Президента та </a:t>
            </a:r>
            <a:r>
              <a:rPr lang="ru-RU" sz="1600" dirty="0" err="1">
                <a:latin typeface="Arial Black" panose="020B0A04020102020204" pitchFamily="34" charset="0"/>
              </a:rPr>
              <a:t>членів</a:t>
            </a:r>
            <a:r>
              <a:rPr lang="ru-RU" sz="1600" dirty="0">
                <a:latin typeface="Arial Black" panose="020B0A04020102020204" pitchFamily="34" charset="0"/>
              </a:rPr>
              <a:t> Уряду. Вам поставлено </a:t>
            </a:r>
            <a:r>
              <a:rPr lang="ru-RU" sz="1600" dirty="0" err="1">
                <a:latin typeface="Arial Black" panose="020B0A04020102020204" pitchFamily="34" charset="0"/>
              </a:rPr>
              <a:t>завдання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здійснити</a:t>
            </a:r>
            <a:r>
              <a:rPr lang="ru-RU" sz="1600" dirty="0">
                <a:latin typeface="Arial Black" panose="020B0A04020102020204" pitchFamily="34" charset="0"/>
              </a:rPr>
              <a:t> заходи для </a:t>
            </a:r>
            <a:r>
              <a:rPr lang="ru-RU" sz="1600" dirty="0" err="1">
                <a:latin typeface="Arial Black" panose="020B0A04020102020204" pitchFamily="34" charset="0"/>
              </a:rPr>
              <a:t>набуття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чинності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міжнародною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угодою</a:t>
            </a:r>
            <a:r>
              <a:rPr lang="ru-RU" sz="1600" dirty="0">
                <a:latin typeface="Arial Black" panose="020B0A04020102020204" pitchFamily="34" charset="0"/>
              </a:rPr>
              <a:t>. </a:t>
            </a:r>
            <a:r>
              <a:rPr lang="ru-RU" sz="1600" dirty="0" err="1">
                <a:latin typeface="Arial Black" panose="020B0A04020102020204" pitchFamily="34" charset="0"/>
              </a:rPr>
              <a:t>Підготуйте</a:t>
            </a:r>
            <a:r>
              <a:rPr lang="ru-RU" sz="1600" dirty="0">
                <a:latin typeface="Arial Black" panose="020B0A04020102020204" pitchFamily="34" charset="0"/>
              </a:rPr>
              <a:t> план ваших </a:t>
            </a:r>
            <a:r>
              <a:rPr lang="ru-RU" sz="1600" dirty="0" err="1">
                <a:latin typeface="Arial Black" panose="020B0A04020102020204" pitchFamily="34" charset="0"/>
              </a:rPr>
              <a:t>дій</a:t>
            </a:r>
            <a:r>
              <a:rPr lang="ru-RU" sz="1600" dirty="0">
                <a:latin typeface="Arial Black" panose="020B0A04020102020204" pitchFamily="34" charset="0"/>
              </a:rPr>
              <a:t> (</a:t>
            </a:r>
            <a:r>
              <a:rPr lang="ru-RU" sz="1600" dirty="0" err="1">
                <a:latin typeface="Arial Black" panose="020B0A04020102020204" pitchFamily="34" charset="0"/>
              </a:rPr>
              <a:t>консультації</a:t>
            </a:r>
            <a:r>
              <a:rPr lang="ru-RU" sz="1600" dirty="0">
                <a:latin typeface="Arial Black" panose="020B0A04020102020204" pitchFamily="34" charset="0"/>
              </a:rPr>
              <a:t>, нормативно-</a:t>
            </a:r>
            <a:r>
              <a:rPr lang="ru-RU" sz="1600" dirty="0" err="1">
                <a:latin typeface="Arial Black" panose="020B0A04020102020204" pitchFamily="34" charset="0"/>
              </a:rPr>
              <a:t>правовий</a:t>
            </a:r>
            <a:r>
              <a:rPr lang="ru-RU" sz="1600" dirty="0">
                <a:latin typeface="Arial Black" panose="020B0A04020102020204" pitchFamily="34" charset="0"/>
              </a:rPr>
              <a:t> акт, </a:t>
            </a:r>
            <a:r>
              <a:rPr lang="ru-RU" sz="1600" dirty="0" err="1">
                <a:latin typeface="Arial Black" panose="020B0A04020102020204" pitchFamily="34" charset="0"/>
              </a:rPr>
              <a:t>узгодження</a:t>
            </a:r>
            <a:r>
              <a:rPr lang="ru-RU" sz="1600" dirty="0">
                <a:latin typeface="Arial Black" panose="020B0A04020102020204" pitchFamily="34" charset="0"/>
              </a:rPr>
              <a:t>, </a:t>
            </a:r>
            <a:r>
              <a:rPr lang="ru-RU" sz="1600" dirty="0" err="1">
                <a:latin typeface="Arial Black" panose="020B0A04020102020204" pitchFamily="34" charset="0"/>
              </a:rPr>
              <a:t>схвалення</a:t>
            </a:r>
            <a:r>
              <a:rPr lang="ru-RU" sz="1600" dirty="0">
                <a:latin typeface="Arial Black" panose="020B0A04020102020204" pitchFamily="34" charset="0"/>
              </a:rPr>
              <a:t>).</a:t>
            </a:r>
          </a:p>
          <a:p>
            <a:pPr algn="just">
              <a:lnSpc>
                <a:spcPct val="150000"/>
              </a:lnSpc>
            </a:pPr>
            <a:r>
              <a:rPr lang="uk-UA" sz="1600" dirty="0">
                <a:latin typeface="Arial Black" panose="020B0A04020102020204" pitchFamily="34" charset="0"/>
              </a:rPr>
              <a:t>2. Верховна Рада України прийняла Закон «</a:t>
            </a:r>
            <a:r>
              <a:rPr lang="ru-RU" sz="1600" dirty="0">
                <a:latin typeface="Arial Black" panose="020B0A04020102020204" pitchFamily="34" charset="0"/>
              </a:rPr>
              <a:t>Про </a:t>
            </a:r>
            <a:r>
              <a:rPr lang="ru-RU" sz="1600" dirty="0" err="1">
                <a:latin typeface="Arial Black" panose="020B0A04020102020204" pitchFamily="34" charset="0"/>
              </a:rPr>
              <a:t>оцінку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впливу</a:t>
            </a:r>
            <a:r>
              <a:rPr lang="ru-RU" sz="1600" dirty="0">
                <a:latin typeface="Arial Black" panose="020B0A04020102020204" pitchFamily="34" charset="0"/>
              </a:rPr>
              <a:t> на </a:t>
            </a:r>
            <a:r>
              <a:rPr lang="ru-RU" sz="1600" dirty="0" err="1">
                <a:latin typeface="Arial Black" panose="020B0A04020102020204" pitchFamily="34" charset="0"/>
              </a:rPr>
              <a:t>довкілля</a:t>
            </a:r>
            <a:r>
              <a:rPr lang="ru-RU" sz="1600" dirty="0">
                <a:latin typeface="Arial Black" panose="020B0A04020102020204" pitchFamily="34" charset="0"/>
              </a:rPr>
              <a:t>». </a:t>
            </a:r>
            <a:r>
              <a:rPr lang="ru-RU" sz="1600" dirty="0" err="1">
                <a:latin typeface="Arial Black" panose="020B0A04020102020204" pitchFamily="34" charset="0"/>
              </a:rPr>
              <a:t>Прикінцевими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положеннями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визначено</a:t>
            </a:r>
            <a:r>
              <a:rPr lang="ru-RU" sz="1600" dirty="0">
                <a:latin typeface="Arial Black" panose="020B0A04020102020204" pitchFamily="34" charset="0"/>
              </a:rPr>
              <a:t> низку </a:t>
            </a:r>
            <a:r>
              <a:rPr lang="ru-RU" sz="1600" dirty="0" err="1">
                <a:latin typeface="Arial Black" panose="020B0A04020102020204" pitchFamily="34" charset="0"/>
              </a:rPr>
              <a:t>завдань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Урядові</a:t>
            </a:r>
            <a:r>
              <a:rPr lang="ru-RU" sz="1600" dirty="0">
                <a:latin typeface="Arial Black" panose="020B0A04020102020204" pitchFamily="34" charset="0"/>
              </a:rPr>
              <a:t> у </a:t>
            </a:r>
            <a:r>
              <a:rPr lang="ru-RU" sz="1600" dirty="0" err="1">
                <a:latin typeface="Arial Black" panose="020B0A04020102020204" pitchFamily="34" charset="0"/>
              </a:rPr>
              <a:t>визначений</a:t>
            </a:r>
            <a:r>
              <a:rPr lang="ru-RU" sz="1600" dirty="0">
                <a:latin typeface="Arial Black" panose="020B0A04020102020204" pitchFamily="34" charset="0"/>
              </a:rPr>
              <a:t> строк. Ви </a:t>
            </a:r>
            <a:r>
              <a:rPr lang="ru-RU" sz="1600" dirty="0" err="1">
                <a:latin typeface="Arial Black" panose="020B0A04020102020204" pitchFamily="34" charset="0"/>
              </a:rPr>
              <a:t>працівник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Секретаріату</a:t>
            </a:r>
            <a:r>
              <a:rPr lang="ru-RU" sz="1600" dirty="0">
                <a:latin typeface="Arial Black" panose="020B0A04020102020204" pitchFamily="34" charset="0"/>
              </a:rPr>
              <a:t> КМУ. </a:t>
            </a:r>
            <a:r>
              <a:rPr lang="ru-RU" sz="1600" dirty="0" err="1">
                <a:latin typeface="Arial Black" panose="020B0A04020102020204" pitchFamily="34" charset="0"/>
              </a:rPr>
              <a:t>Ваші</a:t>
            </a:r>
            <a:r>
              <a:rPr lang="ru-RU" sz="1600" dirty="0">
                <a:latin typeface="Arial Black" panose="020B0A04020102020204" pitchFamily="34" charset="0"/>
              </a:rPr>
              <a:t> </a:t>
            </a:r>
            <a:r>
              <a:rPr lang="ru-RU" sz="1600" dirty="0" err="1">
                <a:latin typeface="Arial Black" panose="020B0A04020102020204" pitchFamily="34" charset="0"/>
              </a:rPr>
              <a:t>дії</a:t>
            </a:r>
            <a:r>
              <a:rPr lang="ru-RU" sz="1600" dirty="0">
                <a:latin typeface="Arial Black" panose="020B0A04020102020204" pitchFamily="34" charset="0"/>
              </a:rPr>
              <a:t>? (визначіть вимоги Регламенту Уряду та поставте завдання). </a:t>
            </a:r>
          </a:p>
          <a:p>
            <a:pPr algn="just">
              <a:lnSpc>
                <a:spcPct val="150000"/>
              </a:lnSpc>
            </a:pPr>
            <a:r>
              <a:rPr lang="uk-UA" sz="1600" dirty="0">
                <a:latin typeface="Arial Black" panose="020B0A04020102020204" pitchFamily="34" charset="0"/>
              </a:rPr>
              <a:t>3.  Ви </a:t>
            </a:r>
            <a:r>
              <a:rPr lang="uk-UA" sz="1600">
                <a:latin typeface="Arial Black" panose="020B0A04020102020204" pitchFamily="34" charset="0"/>
              </a:rPr>
              <a:t>працівник </a:t>
            </a:r>
            <a:r>
              <a:rPr lang="uk-UA" sz="1600" smtClean="0">
                <a:latin typeface="Arial Black" panose="020B0A04020102020204" pitchFamily="34" charset="0"/>
              </a:rPr>
              <a:t>Секретаріату КМУ, </a:t>
            </a:r>
            <a:r>
              <a:rPr lang="uk-UA" sz="1600" dirty="0">
                <a:latin typeface="Arial Black" panose="020B0A04020102020204" pitchFamily="34" charset="0"/>
              </a:rPr>
              <a:t>Вам на розгляд  (на висновок) надійшов пакет документів з проектом постанови Кабінету Міністрів України. Ваші дії? (відповідно до Регламенту).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21558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22938"/>
            <a:ext cx="7772400" cy="1470025"/>
          </a:xfrm>
        </p:spPr>
        <p:txBody>
          <a:bodyPr/>
          <a:lstStyle/>
          <a:p>
            <a:r>
              <a:rPr lang="uk-UA" b="1" i="1" dirty="0">
                <a:solidFill>
                  <a:srgbClr val="73563D"/>
                </a:solidFill>
              </a:rPr>
              <a:t>Дякую за увагу!</a:t>
            </a:r>
            <a:endParaRPr lang="en-US" b="1" i="1" dirty="0">
              <a:solidFill>
                <a:srgbClr val="73563D"/>
              </a:solidFill>
            </a:endParaRPr>
          </a:p>
        </p:txBody>
      </p:sp>
      <p:pic>
        <p:nvPicPr>
          <p:cNvPr id="4" name="Picture 3" descr="logo-web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198" y="436139"/>
            <a:ext cx="2761009" cy="14495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09725" y="3493934"/>
            <a:ext cx="397262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uk-UA" sz="2800" dirty="0">
                <a:solidFill>
                  <a:srgbClr val="73563D"/>
                </a:solidFill>
              </a:rPr>
              <a:t>Алла ДЖУНЬ</a:t>
            </a:r>
            <a:br>
              <a:rPr lang="uk-UA" sz="2800" dirty="0">
                <a:solidFill>
                  <a:srgbClr val="73563D"/>
                </a:solidFill>
              </a:rPr>
            </a:br>
            <a:r>
              <a:rPr lang="uk-UA" sz="2800" b="1" dirty="0">
                <a:solidFill>
                  <a:srgbClr val="73563D"/>
                </a:solidFill>
              </a:rPr>
              <a:t>Експерт проекту </a:t>
            </a:r>
            <a:r>
              <a:rPr lang="en-US" sz="2800" b="1" dirty="0">
                <a:solidFill>
                  <a:srgbClr val="73563D"/>
                </a:solidFill>
              </a:rPr>
              <a:t>USAID </a:t>
            </a:r>
            <a:r>
              <a:rPr lang="uk-UA" sz="2800" b="1" dirty="0">
                <a:solidFill>
                  <a:srgbClr val="73563D"/>
                </a:solidFill>
              </a:rPr>
              <a:t>з</a:t>
            </a:r>
            <a:br>
              <a:rPr lang="uk-UA" sz="2800" b="1" dirty="0">
                <a:solidFill>
                  <a:srgbClr val="73563D"/>
                </a:solidFill>
              </a:rPr>
            </a:br>
            <a:r>
              <a:rPr lang="uk-UA" sz="2800" b="1" dirty="0">
                <a:solidFill>
                  <a:srgbClr val="73563D"/>
                </a:solidFill>
              </a:rPr>
              <a:t>торговельної політики,</a:t>
            </a:r>
            <a:br>
              <a:rPr lang="uk-UA" sz="2800" b="1" dirty="0">
                <a:solidFill>
                  <a:srgbClr val="73563D"/>
                </a:solidFill>
              </a:rPr>
            </a:br>
            <a:r>
              <a:rPr lang="uk-UA" sz="2800" b="1" dirty="0">
                <a:solidFill>
                  <a:srgbClr val="73563D"/>
                </a:solidFill>
              </a:rPr>
              <a:t>екс-працівник Мін</a:t>
            </a:r>
            <a:r>
              <a:rPr lang="en-US" sz="2800" b="1" dirty="0">
                <a:solidFill>
                  <a:srgbClr val="73563D"/>
                </a:solidFill>
              </a:rPr>
              <a:t>’</a:t>
            </a:r>
            <a:r>
              <a:rPr lang="uk-UA" sz="2800" b="1" dirty="0">
                <a:solidFill>
                  <a:srgbClr val="73563D"/>
                </a:solidFill>
              </a:rPr>
              <a:t>юсту</a:t>
            </a:r>
            <a:br>
              <a:rPr lang="uk-UA" sz="2800" b="1" dirty="0">
                <a:solidFill>
                  <a:srgbClr val="73563D"/>
                </a:solidFill>
              </a:rPr>
            </a:br>
            <a:r>
              <a:rPr lang="uk-UA" sz="2800" b="1" dirty="0">
                <a:solidFill>
                  <a:srgbClr val="73563D"/>
                </a:solidFill>
              </a:rPr>
              <a:t>та Секретаріату КМУ</a:t>
            </a:r>
            <a:endParaRPr lang="en-US" sz="2800" b="1" dirty="0">
              <a:solidFill>
                <a:srgbClr val="73563D"/>
              </a:solidFill>
            </a:endParaRPr>
          </a:p>
          <a:p>
            <a:pPr algn="r"/>
            <a:endParaRPr lang="en-US" sz="2800" dirty="0">
              <a:solidFill>
                <a:srgbClr val="73563D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899107" y="2886231"/>
            <a:ext cx="90454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694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229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ПРАКТИКУМ З НАПИСАННЯ НОРМАТИВНО-ПРАВОВИХ ДОКУМЕНТІВ НА ДЕРЖАВНІЙ СЛУЖБІ</vt:lpstr>
      <vt:lpstr>Завдання для учасників</vt:lpstr>
      <vt:lpstr>Завдання для учасників (3 групи)</vt:lpstr>
      <vt:lpstr>Дякую за увагу!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ТУТ БУДЕ НАЗВА ПРЕЗЕНТАЦІЇ МОЖЛИВО ДОВГА НАЗВА</dc:title>
  <dc:creator>Melekhovets Ievgeniia</dc:creator>
  <cp:lastModifiedBy>Valued Acer Customer</cp:lastModifiedBy>
  <cp:revision>13</cp:revision>
  <dcterms:created xsi:type="dcterms:W3CDTF">2017-06-13T08:35:17Z</dcterms:created>
  <dcterms:modified xsi:type="dcterms:W3CDTF">2017-06-15T06:12:22Z</dcterms:modified>
</cp:coreProperties>
</file>