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9" r:id="rId2"/>
  </p:sldMasterIdLst>
  <p:notesMasterIdLst>
    <p:notesMasterId r:id="rId14"/>
  </p:notesMasterIdLst>
  <p:handoutMasterIdLst>
    <p:handoutMasterId r:id="rId15"/>
  </p:handoutMasterIdLst>
  <p:sldIdLst>
    <p:sldId id="368" r:id="rId3"/>
    <p:sldId id="369" r:id="rId4"/>
    <p:sldId id="370" r:id="rId5"/>
    <p:sldId id="276" r:id="rId6"/>
    <p:sldId id="372" r:id="rId7"/>
    <p:sldId id="371" r:id="rId8"/>
    <p:sldId id="375" r:id="rId9"/>
    <p:sldId id="376" r:id="rId10"/>
    <p:sldId id="271" r:id="rId11"/>
    <p:sldId id="263" r:id="rId12"/>
    <p:sldId id="377" r:id="rId13"/>
  </p:sldIdLst>
  <p:sldSz cx="9144000" cy="6858000" type="screen4x3"/>
  <p:notesSz cx="6669088" cy="99282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CB8"/>
    <a:srgbClr val="1C9FB6"/>
    <a:srgbClr val="A0C6A2"/>
    <a:srgbClr val="32D6D2"/>
    <a:srgbClr val="8DC9CC"/>
    <a:srgbClr val="45C1A4"/>
    <a:srgbClr val="F89466"/>
    <a:srgbClr val="B9D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6" autoAdjust="0"/>
  </p:normalViewPr>
  <p:slideViewPr>
    <p:cSldViewPr showGuides="1">
      <p:cViewPr>
        <p:scale>
          <a:sx n="90" d="100"/>
          <a:sy n="90" d="100"/>
        </p:scale>
        <p:origin x="-1320" y="42"/>
      </p:cViewPr>
      <p:guideLst>
        <p:guide orient="horz" pos="2160"/>
        <p:guide pos="2880"/>
      </p:guideLst>
    </p:cSldViewPr>
  </p:slideViewPr>
  <p:notesTextViewPr>
    <p:cViewPr>
      <p:scale>
        <a:sx n="100" d="100"/>
        <a:sy n="100" d="100"/>
      </p:scale>
      <p:origin x="0" y="0"/>
    </p:cViewPr>
  </p:notesTextViewPr>
  <p:notesViewPr>
    <p:cSldViewPr showGuides="1">
      <p:cViewPr varScale="1">
        <p:scale>
          <a:sx n="67" d="100"/>
          <a:sy n="67" d="100"/>
        </p:scale>
        <p:origin x="-3228" y="-96"/>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E39BF-D9CB-4512-B110-FB25B1215616}" type="doc">
      <dgm:prSet loTypeId="urn:microsoft.com/office/officeart/2005/8/layout/cycle5" loCatId="cycle" qsTypeId="urn:microsoft.com/office/officeart/2005/8/quickstyle/simple2" qsCatId="simple" csTypeId="urn:microsoft.com/office/officeart/2005/8/colors/colorful1" csCatId="colorful" phldr="1"/>
      <dgm:spPr/>
      <dgm:t>
        <a:bodyPr/>
        <a:lstStyle/>
        <a:p>
          <a:endParaRPr lang="uk-UA"/>
        </a:p>
      </dgm:t>
    </dgm:pt>
    <dgm:pt modelId="{9C5E4E2E-874A-4E09-A325-A18A9782D2FA}">
      <dgm:prSet phldrT="[Текст]" custT="1"/>
      <dgm:spPr>
        <a:xfrm>
          <a:off x="2426775" y="-94476"/>
          <a:ext cx="1317888" cy="1317888"/>
        </a:xfrm>
        <a:solidFill>
          <a:srgbClr val="FFC000"/>
        </a:solidFill>
      </dgm:spPr>
      <dgm:t>
        <a:bodyPr/>
        <a:lstStyle/>
        <a:p>
          <a:r>
            <a:rPr lang="uk-UA" sz="1800" b="1" dirty="0" smtClean="0">
              <a:solidFill>
                <a:schemeClr val="tx1"/>
              </a:solidFill>
              <a:effectLst/>
              <a:latin typeface="+mn-lt"/>
              <a:ea typeface="+mn-ea"/>
              <a:cs typeface="+mn-cs"/>
            </a:rPr>
            <a:t>Контроль</a:t>
          </a:r>
          <a:endParaRPr lang="uk-UA" sz="1800" b="1" dirty="0">
            <a:solidFill>
              <a:schemeClr val="tx1"/>
            </a:solidFill>
            <a:effectLst/>
            <a:latin typeface="+mn-lt"/>
            <a:ea typeface="+mn-ea"/>
            <a:cs typeface="+mn-cs"/>
          </a:endParaRPr>
        </a:p>
      </dgm:t>
    </dgm:pt>
    <dgm:pt modelId="{895BDEE6-89FA-4908-9236-76C9259118B8}" type="parTrans" cxnId="{8E12AF3A-BAB0-4313-94C9-7399689A1BC3}">
      <dgm:prSet/>
      <dgm:spPr/>
      <dgm:t>
        <a:bodyPr/>
        <a:lstStyle/>
        <a:p>
          <a:endParaRPr lang="uk-UA" sz="1800" b="1">
            <a:solidFill>
              <a:schemeClr val="tx1"/>
            </a:solidFill>
            <a:latin typeface="+mn-lt"/>
          </a:endParaRPr>
        </a:p>
      </dgm:t>
    </dgm:pt>
    <dgm:pt modelId="{7BF5A64C-0690-4BB1-B112-68D8703D45FF}" type="sibTrans" cxnId="{8E12AF3A-BAB0-4313-94C9-7399689A1BC3}">
      <dgm:prSet/>
      <dgm:spPr>
        <a:xfrm>
          <a:off x="1335495" y="523899"/>
          <a:ext cx="3500449" cy="3500449"/>
        </a:xfrm>
        <a:ln w="19050">
          <a:solidFill>
            <a:srgbClr val="FFC000"/>
          </a:solidFill>
        </a:ln>
      </dgm:spPr>
      <dgm:t>
        <a:bodyPr/>
        <a:lstStyle/>
        <a:p>
          <a:endParaRPr lang="uk-UA" sz="1800" b="1">
            <a:solidFill>
              <a:schemeClr val="tx1"/>
            </a:solidFill>
            <a:latin typeface="+mn-lt"/>
          </a:endParaRPr>
        </a:p>
      </dgm:t>
    </dgm:pt>
    <dgm:pt modelId="{1B628CBB-B616-4A2D-9792-1D14B8D77BB9}">
      <dgm:prSet phldrT="[Текст]" custT="1"/>
      <dgm:spPr>
        <a:xfrm>
          <a:off x="4136432" y="1615180"/>
          <a:ext cx="1317888" cy="1317888"/>
        </a:xfrm>
        <a:solidFill>
          <a:schemeClr val="accent2"/>
        </a:solidFill>
      </dgm:spPr>
      <dgm:t>
        <a:bodyPr/>
        <a:lstStyle/>
        <a:p>
          <a:r>
            <a:rPr lang="uk-UA" sz="1800" b="1" dirty="0" smtClean="0">
              <a:solidFill>
                <a:schemeClr val="bg1"/>
              </a:solidFill>
              <a:effectLst>
                <a:outerShdw blurRad="38100" dist="38100" dir="2700000" algn="tl">
                  <a:srgbClr val="000000">
                    <a:alpha val="43137"/>
                  </a:srgbClr>
                </a:outerShdw>
              </a:effectLst>
              <a:latin typeface="+mn-lt"/>
              <a:ea typeface="+mn-ea"/>
              <a:cs typeface="+mn-cs"/>
            </a:rPr>
            <a:t>Звіт</a:t>
          </a:r>
          <a:endParaRPr lang="uk-UA" sz="1800" b="1" dirty="0">
            <a:solidFill>
              <a:schemeClr val="bg1"/>
            </a:solidFill>
            <a:effectLst>
              <a:outerShdw blurRad="38100" dist="38100" dir="2700000" algn="tl">
                <a:srgbClr val="000000">
                  <a:alpha val="43137"/>
                </a:srgbClr>
              </a:outerShdw>
            </a:effectLst>
            <a:latin typeface="+mn-lt"/>
            <a:ea typeface="+mn-ea"/>
            <a:cs typeface="+mn-cs"/>
          </a:endParaRPr>
        </a:p>
      </dgm:t>
    </dgm:pt>
    <dgm:pt modelId="{54C4BE85-B969-4244-B843-002858E043F4}" type="parTrans" cxnId="{1917E4C6-B9B6-45FC-9CDF-48B418DC4702}">
      <dgm:prSet/>
      <dgm:spPr/>
      <dgm:t>
        <a:bodyPr/>
        <a:lstStyle/>
        <a:p>
          <a:endParaRPr lang="uk-UA" sz="1800" b="1">
            <a:solidFill>
              <a:schemeClr val="tx1"/>
            </a:solidFill>
            <a:latin typeface="+mn-lt"/>
          </a:endParaRPr>
        </a:p>
      </dgm:t>
    </dgm:pt>
    <dgm:pt modelId="{F0D3EB1E-D162-4CCC-B7B2-FECD7E43DCB4}" type="sibTrans" cxnId="{1917E4C6-B9B6-45FC-9CDF-48B418DC4702}">
      <dgm:prSet/>
      <dgm:spPr>
        <a:xfrm>
          <a:off x="1335495" y="523899"/>
          <a:ext cx="3500449" cy="3500449"/>
        </a:xfrm>
        <a:ln w="19050">
          <a:solidFill>
            <a:schemeClr val="accent2"/>
          </a:solidFill>
        </a:ln>
      </dgm:spPr>
      <dgm:t>
        <a:bodyPr/>
        <a:lstStyle/>
        <a:p>
          <a:endParaRPr lang="uk-UA" sz="1800" b="1">
            <a:solidFill>
              <a:schemeClr val="tx1"/>
            </a:solidFill>
            <a:latin typeface="+mn-lt"/>
          </a:endParaRPr>
        </a:p>
      </dgm:t>
    </dgm:pt>
    <dgm:pt modelId="{FE44638F-7E17-425A-A0A2-642ED6F84D40}">
      <dgm:prSet phldrT="[Текст]" custT="1"/>
      <dgm:spPr>
        <a:xfrm>
          <a:off x="2426775" y="3324837"/>
          <a:ext cx="1317888" cy="1317888"/>
        </a:xfrm>
        <a:solidFill>
          <a:srgbClr val="A0C6A2"/>
        </a:solidFill>
      </dgm:spPr>
      <dgm:t>
        <a:bodyPr/>
        <a:lstStyle/>
        <a:p>
          <a:r>
            <a:rPr lang="uk-UA" sz="1800" b="1" dirty="0" smtClean="0">
              <a:solidFill>
                <a:schemeClr val="tx1"/>
              </a:solidFill>
              <a:effectLst/>
              <a:latin typeface="+mn-lt"/>
              <a:ea typeface="+mn-ea"/>
              <a:cs typeface="+mn-cs"/>
            </a:rPr>
            <a:t>Висновок</a:t>
          </a:r>
          <a:endParaRPr lang="uk-UA" sz="1800" b="1" dirty="0">
            <a:solidFill>
              <a:schemeClr val="tx1"/>
            </a:solidFill>
            <a:effectLst/>
            <a:latin typeface="+mn-lt"/>
            <a:ea typeface="+mn-ea"/>
            <a:cs typeface="+mn-cs"/>
          </a:endParaRPr>
        </a:p>
      </dgm:t>
    </dgm:pt>
    <dgm:pt modelId="{D2034AD8-C17E-423D-960F-1EFD787A13F4}" type="parTrans" cxnId="{649617DF-560F-49F5-AF78-73BC3E2389FC}">
      <dgm:prSet/>
      <dgm:spPr/>
      <dgm:t>
        <a:bodyPr/>
        <a:lstStyle/>
        <a:p>
          <a:endParaRPr lang="uk-UA" sz="1800" b="1">
            <a:solidFill>
              <a:schemeClr val="tx1"/>
            </a:solidFill>
            <a:latin typeface="+mn-lt"/>
          </a:endParaRPr>
        </a:p>
      </dgm:t>
    </dgm:pt>
    <dgm:pt modelId="{3DAD7E9D-9D4A-459F-BA89-719B12111D9E}" type="sibTrans" cxnId="{649617DF-560F-49F5-AF78-73BC3E2389FC}">
      <dgm:prSet/>
      <dgm:spPr>
        <a:xfrm rot="2513829">
          <a:off x="3" y="1390786"/>
          <a:ext cx="3500449" cy="3500449"/>
        </a:xfrm>
        <a:ln>
          <a:noFill/>
        </a:ln>
      </dgm:spPr>
      <dgm:t>
        <a:bodyPr/>
        <a:lstStyle/>
        <a:p>
          <a:endParaRPr lang="uk-UA" sz="1800" b="1">
            <a:solidFill>
              <a:srgbClr val="8DC9CC"/>
            </a:solidFill>
            <a:latin typeface="+mn-lt"/>
          </a:endParaRPr>
        </a:p>
      </dgm:t>
    </dgm:pt>
    <dgm:pt modelId="{AC915A1C-B8CF-4AAC-83DE-ECCF90776FF4}">
      <dgm:prSet phldrT="[Текст]" custT="1"/>
      <dgm:spPr>
        <a:xfrm>
          <a:off x="685222" y="1583283"/>
          <a:ext cx="1381681" cy="1381681"/>
        </a:xfrm>
        <a:solidFill>
          <a:srgbClr val="1C9FB6"/>
        </a:solidFill>
      </dgm:spPr>
      <dgm:t>
        <a:bodyPr/>
        <a:lstStyle/>
        <a:p>
          <a:r>
            <a:rPr lang="uk-UA" sz="1800" b="1" dirty="0" smtClean="0">
              <a:solidFill>
                <a:schemeClr val="bg1"/>
              </a:solidFill>
              <a:effectLst>
                <a:outerShdw blurRad="38100" dist="38100" dir="2700000" algn="tl">
                  <a:srgbClr val="000000">
                    <a:alpha val="43137"/>
                  </a:srgbClr>
                </a:outerShdw>
              </a:effectLst>
              <a:latin typeface="+mn-lt"/>
              <a:ea typeface="+mn-ea"/>
              <a:cs typeface="+mn-cs"/>
            </a:rPr>
            <a:t>Планування</a:t>
          </a:r>
          <a:br>
            <a:rPr lang="uk-UA" sz="1800" b="1" dirty="0" smtClean="0">
              <a:solidFill>
                <a:schemeClr val="bg1"/>
              </a:solidFill>
              <a:effectLst>
                <a:outerShdw blurRad="38100" dist="38100" dir="2700000" algn="tl">
                  <a:srgbClr val="000000">
                    <a:alpha val="43137"/>
                  </a:srgbClr>
                </a:outerShdw>
              </a:effectLst>
              <a:latin typeface="+mn-lt"/>
              <a:ea typeface="+mn-ea"/>
              <a:cs typeface="+mn-cs"/>
            </a:rPr>
          </a:br>
          <a:r>
            <a:rPr lang="uk-UA" sz="1800" b="1" dirty="0" smtClean="0">
              <a:solidFill>
                <a:schemeClr val="bg1"/>
              </a:solidFill>
              <a:effectLst>
                <a:outerShdw blurRad="38100" dist="38100" dir="2700000" algn="tl">
                  <a:srgbClr val="000000">
                    <a:alpha val="43137"/>
                  </a:srgbClr>
                </a:outerShdw>
              </a:effectLst>
              <a:latin typeface="+mn-lt"/>
              <a:ea typeface="+mn-ea"/>
              <a:cs typeface="+mn-cs"/>
            </a:rPr>
            <a:t>і постановка завдань</a:t>
          </a:r>
          <a:endParaRPr lang="uk-UA" sz="1800" b="1" dirty="0">
            <a:solidFill>
              <a:schemeClr val="bg1"/>
            </a:solidFill>
            <a:effectLst>
              <a:outerShdw blurRad="38100" dist="38100" dir="2700000" algn="tl">
                <a:srgbClr val="000000">
                  <a:alpha val="43137"/>
                </a:srgbClr>
              </a:outerShdw>
            </a:effectLst>
            <a:latin typeface="+mn-lt"/>
            <a:ea typeface="+mn-ea"/>
            <a:cs typeface="+mn-cs"/>
          </a:endParaRPr>
        </a:p>
      </dgm:t>
    </dgm:pt>
    <dgm:pt modelId="{FBA1FDBF-8554-4415-BF38-76C60768A718}" type="parTrans" cxnId="{D08A9982-A4AE-426F-A3F5-91915E817637}">
      <dgm:prSet/>
      <dgm:spPr/>
      <dgm:t>
        <a:bodyPr/>
        <a:lstStyle/>
        <a:p>
          <a:endParaRPr lang="uk-UA" sz="1800" b="1">
            <a:solidFill>
              <a:schemeClr val="tx1"/>
            </a:solidFill>
            <a:latin typeface="+mn-lt"/>
          </a:endParaRPr>
        </a:p>
      </dgm:t>
    </dgm:pt>
    <dgm:pt modelId="{8FFF9D7A-2F8B-4A70-817C-D87667EF8F1C}" type="sibTrans" cxnId="{D08A9982-A4AE-426F-A3F5-91915E817637}">
      <dgm:prSet/>
      <dgm:spPr>
        <a:xfrm>
          <a:off x="1359228" y="523899"/>
          <a:ext cx="3500449" cy="3500449"/>
        </a:xfrm>
        <a:solidFill>
          <a:srgbClr val="1C9FB6"/>
        </a:solidFill>
        <a:ln w="19050">
          <a:solidFill>
            <a:srgbClr val="1C9FB6"/>
          </a:solidFill>
        </a:ln>
      </dgm:spPr>
      <dgm:t>
        <a:bodyPr/>
        <a:lstStyle/>
        <a:p>
          <a:endParaRPr lang="uk-UA" sz="1800" b="1">
            <a:solidFill>
              <a:schemeClr val="tx1"/>
            </a:solidFill>
            <a:latin typeface="+mn-lt"/>
          </a:endParaRPr>
        </a:p>
      </dgm:t>
    </dgm:pt>
    <dgm:pt modelId="{77861572-AB3D-4FE8-8A86-89D5A2AEB7D2}" type="pres">
      <dgm:prSet presAssocID="{507E39BF-D9CB-4512-B110-FB25B1215616}" presName="cycle" presStyleCnt="0">
        <dgm:presLayoutVars>
          <dgm:dir/>
          <dgm:resizeHandles val="exact"/>
        </dgm:presLayoutVars>
      </dgm:prSet>
      <dgm:spPr/>
      <dgm:t>
        <a:bodyPr/>
        <a:lstStyle/>
        <a:p>
          <a:endParaRPr lang="uk-UA"/>
        </a:p>
      </dgm:t>
    </dgm:pt>
    <dgm:pt modelId="{723496FE-D2B6-4C88-B138-53A837451845}" type="pres">
      <dgm:prSet presAssocID="{9C5E4E2E-874A-4E09-A325-A18A9782D2FA}" presName="node" presStyleLbl="node1" presStyleIdx="0" presStyleCnt="4" custScaleY="82178" custRadScaleRad="104551">
        <dgm:presLayoutVars>
          <dgm:bulletEnabled val="1"/>
        </dgm:presLayoutVars>
      </dgm:prSet>
      <dgm:spPr/>
      <dgm:t>
        <a:bodyPr/>
        <a:lstStyle/>
        <a:p>
          <a:endParaRPr lang="uk-UA"/>
        </a:p>
      </dgm:t>
    </dgm:pt>
    <dgm:pt modelId="{2BDECF79-466C-4DA2-B0CA-A6D03A83A4F2}" type="pres">
      <dgm:prSet presAssocID="{9C5E4E2E-874A-4E09-A325-A18A9782D2FA}" presName="spNode" presStyleCnt="0"/>
      <dgm:spPr/>
      <dgm:t>
        <a:bodyPr/>
        <a:lstStyle/>
        <a:p>
          <a:endParaRPr lang="uk-UA"/>
        </a:p>
      </dgm:t>
    </dgm:pt>
    <dgm:pt modelId="{CBF12F62-F136-4EEF-874B-F37423F889C7}" type="pres">
      <dgm:prSet presAssocID="{7BF5A64C-0690-4BB1-B112-68D8703D45FF}" presName="sibTrans" presStyleLbl="sibTrans1D1" presStyleIdx="0" presStyleCnt="4"/>
      <dgm:spPr/>
      <dgm:t>
        <a:bodyPr/>
        <a:lstStyle/>
        <a:p>
          <a:endParaRPr lang="uk-UA"/>
        </a:p>
      </dgm:t>
    </dgm:pt>
    <dgm:pt modelId="{F548CDB3-6FED-4118-8890-A86B6AE27CCF}" type="pres">
      <dgm:prSet presAssocID="{1B628CBB-B616-4A2D-9792-1D14B8D77BB9}" presName="node" presStyleLbl="node1" presStyleIdx="1" presStyleCnt="4" custRadScaleRad="128573">
        <dgm:presLayoutVars>
          <dgm:bulletEnabled val="1"/>
        </dgm:presLayoutVars>
      </dgm:prSet>
      <dgm:spPr/>
      <dgm:t>
        <a:bodyPr/>
        <a:lstStyle/>
        <a:p>
          <a:endParaRPr lang="uk-UA"/>
        </a:p>
      </dgm:t>
    </dgm:pt>
    <dgm:pt modelId="{910040C4-9128-4329-AC9F-45132FB79A11}" type="pres">
      <dgm:prSet presAssocID="{1B628CBB-B616-4A2D-9792-1D14B8D77BB9}" presName="spNode" presStyleCnt="0"/>
      <dgm:spPr/>
      <dgm:t>
        <a:bodyPr/>
        <a:lstStyle/>
        <a:p>
          <a:endParaRPr lang="uk-UA"/>
        </a:p>
      </dgm:t>
    </dgm:pt>
    <dgm:pt modelId="{055DD609-CD2B-472C-8640-3E6F4F77B086}" type="pres">
      <dgm:prSet presAssocID="{F0D3EB1E-D162-4CCC-B7B2-FECD7E43DCB4}" presName="sibTrans" presStyleLbl="sibTrans1D1" presStyleIdx="1" presStyleCnt="4"/>
      <dgm:spPr/>
      <dgm:t>
        <a:bodyPr/>
        <a:lstStyle/>
        <a:p>
          <a:endParaRPr lang="uk-UA"/>
        </a:p>
      </dgm:t>
    </dgm:pt>
    <dgm:pt modelId="{0B7228DB-BB76-4B19-8C85-66CFC6DDCB8B}" type="pres">
      <dgm:prSet presAssocID="{FE44638F-7E17-425A-A0A2-642ED6F84D40}" presName="node" presStyleLbl="node1" presStyleIdx="2" presStyleCnt="4" custScaleY="88119" custRadScaleRad="104601">
        <dgm:presLayoutVars>
          <dgm:bulletEnabled val="1"/>
        </dgm:presLayoutVars>
      </dgm:prSet>
      <dgm:spPr/>
      <dgm:t>
        <a:bodyPr/>
        <a:lstStyle/>
        <a:p>
          <a:endParaRPr lang="uk-UA"/>
        </a:p>
      </dgm:t>
    </dgm:pt>
    <dgm:pt modelId="{239B9116-C740-4D2F-A756-B40C4D0E9965}" type="pres">
      <dgm:prSet presAssocID="{FE44638F-7E17-425A-A0A2-642ED6F84D40}" presName="spNode" presStyleCnt="0"/>
      <dgm:spPr/>
      <dgm:t>
        <a:bodyPr/>
        <a:lstStyle/>
        <a:p>
          <a:endParaRPr lang="uk-UA"/>
        </a:p>
      </dgm:t>
    </dgm:pt>
    <dgm:pt modelId="{0B31D446-80A2-4A18-B82E-FFBE09D1D242}" type="pres">
      <dgm:prSet presAssocID="{3DAD7E9D-9D4A-459F-BA89-719B12111D9E}" presName="sibTrans" presStyleLbl="sibTrans1D1" presStyleIdx="2" presStyleCnt="4"/>
      <dgm:spPr/>
      <dgm:t>
        <a:bodyPr/>
        <a:lstStyle/>
        <a:p>
          <a:endParaRPr lang="uk-UA"/>
        </a:p>
      </dgm:t>
    </dgm:pt>
    <dgm:pt modelId="{72292E6D-E713-4750-99A1-CEFB44DCA581}" type="pres">
      <dgm:prSet presAssocID="{AC915A1C-B8CF-4AAC-83DE-ECCF90776FF4}" presName="node" presStyleLbl="node1" presStyleIdx="3" presStyleCnt="4" custScaleX="100000" custRadScaleRad="132644">
        <dgm:presLayoutVars>
          <dgm:bulletEnabled val="1"/>
        </dgm:presLayoutVars>
      </dgm:prSet>
      <dgm:spPr/>
      <dgm:t>
        <a:bodyPr/>
        <a:lstStyle/>
        <a:p>
          <a:endParaRPr lang="uk-UA"/>
        </a:p>
      </dgm:t>
    </dgm:pt>
    <dgm:pt modelId="{4485E1D0-8901-40D3-9EF5-9004E9B7C58B}" type="pres">
      <dgm:prSet presAssocID="{AC915A1C-B8CF-4AAC-83DE-ECCF90776FF4}" presName="spNode" presStyleCnt="0"/>
      <dgm:spPr/>
      <dgm:t>
        <a:bodyPr/>
        <a:lstStyle/>
        <a:p>
          <a:endParaRPr lang="uk-UA"/>
        </a:p>
      </dgm:t>
    </dgm:pt>
    <dgm:pt modelId="{46B3C02C-0317-44A5-AAA0-F814AED3E4B4}" type="pres">
      <dgm:prSet presAssocID="{8FFF9D7A-2F8B-4A70-817C-D87667EF8F1C}" presName="sibTrans" presStyleLbl="sibTrans1D1" presStyleIdx="3" presStyleCnt="4"/>
      <dgm:spPr/>
      <dgm:t>
        <a:bodyPr/>
        <a:lstStyle/>
        <a:p>
          <a:endParaRPr lang="uk-UA"/>
        </a:p>
      </dgm:t>
    </dgm:pt>
  </dgm:ptLst>
  <dgm:cxnLst>
    <dgm:cxn modelId="{1532CC20-9BE2-4E08-A59C-42E3E02382FC}" type="presOf" srcId="{507E39BF-D9CB-4512-B110-FB25B1215616}" destId="{77861572-AB3D-4FE8-8A86-89D5A2AEB7D2}" srcOrd="0" destOrd="0" presId="urn:microsoft.com/office/officeart/2005/8/layout/cycle5"/>
    <dgm:cxn modelId="{D08A9982-A4AE-426F-A3F5-91915E817637}" srcId="{507E39BF-D9CB-4512-B110-FB25B1215616}" destId="{AC915A1C-B8CF-4AAC-83DE-ECCF90776FF4}" srcOrd="3" destOrd="0" parTransId="{FBA1FDBF-8554-4415-BF38-76C60768A718}" sibTransId="{8FFF9D7A-2F8B-4A70-817C-D87667EF8F1C}"/>
    <dgm:cxn modelId="{7CFFB9AC-1616-449B-A05F-7E58A6880929}" type="presOf" srcId="{8FFF9D7A-2F8B-4A70-817C-D87667EF8F1C}" destId="{46B3C02C-0317-44A5-AAA0-F814AED3E4B4}" srcOrd="0" destOrd="0" presId="urn:microsoft.com/office/officeart/2005/8/layout/cycle5"/>
    <dgm:cxn modelId="{3EB9B5D5-177B-40F8-83A6-7641BBF2B1F5}" type="presOf" srcId="{AC915A1C-B8CF-4AAC-83DE-ECCF90776FF4}" destId="{72292E6D-E713-4750-99A1-CEFB44DCA581}" srcOrd="0" destOrd="0" presId="urn:microsoft.com/office/officeart/2005/8/layout/cycle5"/>
    <dgm:cxn modelId="{57E8FD4E-F31A-4040-BB62-013BBE47C026}" type="presOf" srcId="{1B628CBB-B616-4A2D-9792-1D14B8D77BB9}" destId="{F548CDB3-6FED-4118-8890-A86B6AE27CCF}" srcOrd="0" destOrd="0" presId="urn:microsoft.com/office/officeart/2005/8/layout/cycle5"/>
    <dgm:cxn modelId="{649617DF-560F-49F5-AF78-73BC3E2389FC}" srcId="{507E39BF-D9CB-4512-B110-FB25B1215616}" destId="{FE44638F-7E17-425A-A0A2-642ED6F84D40}" srcOrd="2" destOrd="0" parTransId="{D2034AD8-C17E-423D-960F-1EFD787A13F4}" sibTransId="{3DAD7E9D-9D4A-459F-BA89-719B12111D9E}"/>
    <dgm:cxn modelId="{8E12AF3A-BAB0-4313-94C9-7399689A1BC3}" srcId="{507E39BF-D9CB-4512-B110-FB25B1215616}" destId="{9C5E4E2E-874A-4E09-A325-A18A9782D2FA}" srcOrd="0" destOrd="0" parTransId="{895BDEE6-89FA-4908-9236-76C9259118B8}" sibTransId="{7BF5A64C-0690-4BB1-B112-68D8703D45FF}"/>
    <dgm:cxn modelId="{1917E4C6-B9B6-45FC-9CDF-48B418DC4702}" srcId="{507E39BF-D9CB-4512-B110-FB25B1215616}" destId="{1B628CBB-B616-4A2D-9792-1D14B8D77BB9}" srcOrd="1" destOrd="0" parTransId="{54C4BE85-B969-4244-B843-002858E043F4}" sibTransId="{F0D3EB1E-D162-4CCC-B7B2-FECD7E43DCB4}"/>
    <dgm:cxn modelId="{B1473A6E-8EFF-4153-8D62-8AB58128EAF6}" type="presOf" srcId="{7BF5A64C-0690-4BB1-B112-68D8703D45FF}" destId="{CBF12F62-F136-4EEF-874B-F37423F889C7}" srcOrd="0" destOrd="0" presId="urn:microsoft.com/office/officeart/2005/8/layout/cycle5"/>
    <dgm:cxn modelId="{86D22143-9168-495F-92C4-EE827E5F5BB0}" type="presOf" srcId="{3DAD7E9D-9D4A-459F-BA89-719B12111D9E}" destId="{0B31D446-80A2-4A18-B82E-FFBE09D1D242}" srcOrd="0" destOrd="0" presId="urn:microsoft.com/office/officeart/2005/8/layout/cycle5"/>
    <dgm:cxn modelId="{35F9BC5B-34EB-4DDE-9F3C-7FEE43A49A35}" type="presOf" srcId="{9C5E4E2E-874A-4E09-A325-A18A9782D2FA}" destId="{723496FE-D2B6-4C88-B138-53A837451845}" srcOrd="0" destOrd="0" presId="urn:microsoft.com/office/officeart/2005/8/layout/cycle5"/>
    <dgm:cxn modelId="{16FE0AC7-C7CC-44C0-8455-B763EC3973D5}" type="presOf" srcId="{FE44638F-7E17-425A-A0A2-642ED6F84D40}" destId="{0B7228DB-BB76-4B19-8C85-66CFC6DDCB8B}" srcOrd="0" destOrd="0" presId="urn:microsoft.com/office/officeart/2005/8/layout/cycle5"/>
    <dgm:cxn modelId="{B137380B-EB47-4C20-978C-064661A07AA6}" type="presOf" srcId="{F0D3EB1E-D162-4CCC-B7B2-FECD7E43DCB4}" destId="{055DD609-CD2B-472C-8640-3E6F4F77B086}" srcOrd="0" destOrd="0" presId="urn:microsoft.com/office/officeart/2005/8/layout/cycle5"/>
    <dgm:cxn modelId="{5293B9A0-6172-4BD7-A600-7D41A1488EA2}" type="presParOf" srcId="{77861572-AB3D-4FE8-8A86-89D5A2AEB7D2}" destId="{723496FE-D2B6-4C88-B138-53A837451845}" srcOrd="0" destOrd="0" presId="urn:microsoft.com/office/officeart/2005/8/layout/cycle5"/>
    <dgm:cxn modelId="{6383922D-36C6-400D-8426-2B7975AE519D}" type="presParOf" srcId="{77861572-AB3D-4FE8-8A86-89D5A2AEB7D2}" destId="{2BDECF79-466C-4DA2-B0CA-A6D03A83A4F2}" srcOrd="1" destOrd="0" presId="urn:microsoft.com/office/officeart/2005/8/layout/cycle5"/>
    <dgm:cxn modelId="{E4831EEC-060A-43ED-869B-899C8F2AA2DA}" type="presParOf" srcId="{77861572-AB3D-4FE8-8A86-89D5A2AEB7D2}" destId="{CBF12F62-F136-4EEF-874B-F37423F889C7}" srcOrd="2" destOrd="0" presId="urn:microsoft.com/office/officeart/2005/8/layout/cycle5"/>
    <dgm:cxn modelId="{21518CF6-5B0C-403D-8160-6AB8FD0E7CBC}" type="presParOf" srcId="{77861572-AB3D-4FE8-8A86-89D5A2AEB7D2}" destId="{F548CDB3-6FED-4118-8890-A86B6AE27CCF}" srcOrd="3" destOrd="0" presId="urn:microsoft.com/office/officeart/2005/8/layout/cycle5"/>
    <dgm:cxn modelId="{2AA43922-6788-4A46-BB12-E01D0F1AA682}" type="presParOf" srcId="{77861572-AB3D-4FE8-8A86-89D5A2AEB7D2}" destId="{910040C4-9128-4329-AC9F-45132FB79A11}" srcOrd="4" destOrd="0" presId="urn:microsoft.com/office/officeart/2005/8/layout/cycle5"/>
    <dgm:cxn modelId="{C64E40A7-4D4D-4F86-AD4F-ED6FA2D9DC81}" type="presParOf" srcId="{77861572-AB3D-4FE8-8A86-89D5A2AEB7D2}" destId="{055DD609-CD2B-472C-8640-3E6F4F77B086}" srcOrd="5" destOrd="0" presId="urn:microsoft.com/office/officeart/2005/8/layout/cycle5"/>
    <dgm:cxn modelId="{C711ACDB-F3C5-4C50-9F77-C56B810D6BAF}" type="presParOf" srcId="{77861572-AB3D-4FE8-8A86-89D5A2AEB7D2}" destId="{0B7228DB-BB76-4B19-8C85-66CFC6DDCB8B}" srcOrd="6" destOrd="0" presId="urn:microsoft.com/office/officeart/2005/8/layout/cycle5"/>
    <dgm:cxn modelId="{FB0C65D7-70EB-4EA7-BDEF-D81CDE55B223}" type="presParOf" srcId="{77861572-AB3D-4FE8-8A86-89D5A2AEB7D2}" destId="{239B9116-C740-4D2F-A756-B40C4D0E9965}" srcOrd="7" destOrd="0" presId="urn:microsoft.com/office/officeart/2005/8/layout/cycle5"/>
    <dgm:cxn modelId="{D70BBC6C-2D17-4F51-95AE-7784A14ECCD3}" type="presParOf" srcId="{77861572-AB3D-4FE8-8A86-89D5A2AEB7D2}" destId="{0B31D446-80A2-4A18-B82E-FFBE09D1D242}" srcOrd="8" destOrd="0" presId="urn:microsoft.com/office/officeart/2005/8/layout/cycle5"/>
    <dgm:cxn modelId="{75187749-AF43-46D1-92A6-B3FA28781A9B}" type="presParOf" srcId="{77861572-AB3D-4FE8-8A86-89D5A2AEB7D2}" destId="{72292E6D-E713-4750-99A1-CEFB44DCA581}" srcOrd="9" destOrd="0" presId="urn:microsoft.com/office/officeart/2005/8/layout/cycle5"/>
    <dgm:cxn modelId="{75E05C00-1086-4C26-890A-F750A5A6BCEF}" type="presParOf" srcId="{77861572-AB3D-4FE8-8A86-89D5A2AEB7D2}" destId="{4485E1D0-8901-40D3-9EF5-9004E9B7C58B}" srcOrd="10" destOrd="0" presId="urn:microsoft.com/office/officeart/2005/8/layout/cycle5"/>
    <dgm:cxn modelId="{671C042F-6B91-47C6-8C1C-27A2E4C324BF}" type="presParOf" srcId="{77861572-AB3D-4FE8-8A86-89D5A2AEB7D2}" destId="{46B3C02C-0317-44A5-AAA0-F814AED3E4B4}"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496FE-D2B6-4C88-B138-53A837451845}">
      <dsp:nvSpPr>
        <dsp:cNvPr id="0" name=""/>
        <dsp:cNvSpPr/>
      </dsp:nvSpPr>
      <dsp:spPr>
        <a:xfrm>
          <a:off x="2406253" y="6"/>
          <a:ext cx="1740693" cy="929803"/>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tx1"/>
              </a:solidFill>
              <a:effectLst/>
              <a:latin typeface="+mn-lt"/>
              <a:ea typeface="+mn-ea"/>
              <a:cs typeface="+mn-cs"/>
            </a:rPr>
            <a:t>Контроль</a:t>
          </a:r>
          <a:endParaRPr lang="uk-UA" sz="1800" b="1" kern="1200" dirty="0">
            <a:solidFill>
              <a:schemeClr val="tx1"/>
            </a:solidFill>
            <a:effectLst/>
            <a:latin typeface="+mn-lt"/>
            <a:ea typeface="+mn-ea"/>
            <a:cs typeface="+mn-cs"/>
          </a:endParaRPr>
        </a:p>
      </dsp:txBody>
      <dsp:txXfrm>
        <a:off x="2451642" y="45395"/>
        <a:ext cx="1649915" cy="839025"/>
      </dsp:txXfrm>
    </dsp:sp>
    <dsp:sp modelId="{CBF12F62-F136-4EEF-874B-F37423F889C7}">
      <dsp:nvSpPr>
        <dsp:cNvPr id="0" name=""/>
        <dsp:cNvSpPr/>
      </dsp:nvSpPr>
      <dsp:spPr>
        <a:xfrm>
          <a:off x="1993934" y="647843"/>
          <a:ext cx="3743027" cy="3743027"/>
        </a:xfrm>
        <a:custGeom>
          <a:avLst/>
          <a:gdLst/>
          <a:ahLst/>
          <a:cxnLst/>
          <a:rect l="0" t="0" r="0" b="0"/>
          <a:pathLst>
            <a:path>
              <a:moveTo>
                <a:pt x="2518086" y="115237"/>
              </a:moveTo>
              <a:arcTo wR="1871513" hR="1871513" stAng="17412671" swAng="2247869"/>
            </a:path>
          </a:pathLst>
        </a:custGeom>
        <a:noFill/>
        <a:ln w="1905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F548CDB3-6FED-4118-8890-A86B6AE27CCF}">
      <dsp:nvSpPr>
        <dsp:cNvPr id="0" name=""/>
        <dsp:cNvSpPr/>
      </dsp:nvSpPr>
      <dsp:spPr>
        <a:xfrm>
          <a:off x="4812506" y="1855869"/>
          <a:ext cx="1740693" cy="1131450"/>
        </a:xfrm>
        <a:prstGeom prst="roundRect">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bg1"/>
              </a:solidFill>
              <a:effectLst>
                <a:outerShdw blurRad="38100" dist="38100" dir="2700000" algn="tl">
                  <a:srgbClr val="000000">
                    <a:alpha val="43137"/>
                  </a:srgbClr>
                </a:outerShdw>
              </a:effectLst>
              <a:latin typeface="+mn-lt"/>
              <a:ea typeface="+mn-ea"/>
              <a:cs typeface="+mn-cs"/>
            </a:rPr>
            <a:t>Звіт</a:t>
          </a:r>
          <a:endParaRPr lang="uk-UA" sz="1800" b="1" kern="1200" dirty="0">
            <a:solidFill>
              <a:schemeClr val="bg1"/>
            </a:solidFill>
            <a:effectLst>
              <a:outerShdw blurRad="38100" dist="38100" dir="2700000" algn="tl">
                <a:srgbClr val="000000">
                  <a:alpha val="43137"/>
                </a:srgbClr>
              </a:outerShdw>
            </a:effectLst>
            <a:latin typeface="+mn-lt"/>
            <a:ea typeface="+mn-ea"/>
            <a:cs typeface="+mn-cs"/>
          </a:endParaRPr>
        </a:p>
      </dsp:txBody>
      <dsp:txXfrm>
        <a:off x="4867739" y="1911102"/>
        <a:ext cx="1630227" cy="1020984"/>
      </dsp:txXfrm>
    </dsp:sp>
    <dsp:sp modelId="{055DD609-CD2B-472C-8640-3E6F4F77B086}">
      <dsp:nvSpPr>
        <dsp:cNvPr id="0" name=""/>
        <dsp:cNvSpPr/>
      </dsp:nvSpPr>
      <dsp:spPr>
        <a:xfrm>
          <a:off x="1993931" y="452327"/>
          <a:ext cx="3743027" cy="3743027"/>
        </a:xfrm>
        <a:custGeom>
          <a:avLst/>
          <a:gdLst/>
          <a:ahLst/>
          <a:cxnLst/>
          <a:rect l="0" t="0" r="0" b="0"/>
          <a:pathLst>
            <a:path>
              <a:moveTo>
                <a:pt x="3453012" y="2872226"/>
              </a:moveTo>
              <a:arcTo wR="1871513" hR="1871513" stAng="1939446" swAng="2247876"/>
            </a:path>
          </a:pathLst>
        </a:custGeom>
        <a:noFill/>
        <a:ln w="1905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0B7228DB-BB76-4B19-8C85-66CFC6DDCB8B}">
      <dsp:nvSpPr>
        <dsp:cNvPr id="0" name=""/>
        <dsp:cNvSpPr/>
      </dsp:nvSpPr>
      <dsp:spPr>
        <a:xfrm>
          <a:off x="2406253" y="3879776"/>
          <a:ext cx="1740693" cy="997023"/>
        </a:xfrm>
        <a:prstGeom prst="roundRect">
          <a:avLst/>
        </a:prstGeom>
        <a:solidFill>
          <a:srgbClr val="A0C6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tx1"/>
              </a:solidFill>
              <a:effectLst/>
              <a:latin typeface="+mn-lt"/>
              <a:ea typeface="+mn-ea"/>
              <a:cs typeface="+mn-cs"/>
            </a:rPr>
            <a:t>Висновок</a:t>
          </a:r>
          <a:endParaRPr lang="uk-UA" sz="1800" b="1" kern="1200" dirty="0">
            <a:solidFill>
              <a:schemeClr val="tx1"/>
            </a:solidFill>
            <a:effectLst/>
            <a:latin typeface="+mn-lt"/>
            <a:ea typeface="+mn-ea"/>
            <a:cs typeface="+mn-cs"/>
          </a:endParaRPr>
        </a:p>
      </dsp:txBody>
      <dsp:txXfrm>
        <a:off x="2454924" y="3928447"/>
        <a:ext cx="1643351" cy="899681"/>
      </dsp:txXfrm>
    </dsp:sp>
    <dsp:sp modelId="{0B31D446-80A2-4A18-B82E-FFBE09D1D242}">
      <dsp:nvSpPr>
        <dsp:cNvPr id="0" name=""/>
        <dsp:cNvSpPr/>
      </dsp:nvSpPr>
      <dsp:spPr>
        <a:xfrm>
          <a:off x="816241" y="452327"/>
          <a:ext cx="3743027" cy="3743027"/>
        </a:xfrm>
        <a:custGeom>
          <a:avLst/>
          <a:gdLst/>
          <a:ahLst/>
          <a:cxnLst/>
          <a:rect l="0" t="0" r="0" b="0"/>
          <a:pathLst>
            <a:path>
              <a:moveTo>
                <a:pt x="1224936" y="3627788"/>
              </a:moveTo>
              <a:arcTo wR="1871513" hR="1871513" stAng="6612679" swAng="2247876"/>
            </a:path>
          </a:pathLst>
        </a:custGeom>
        <a:noFill/>
        <a:ln w="9525" cap="flat" cmpd="sng" algn="ctr">
          <a:noFill/>
          <a:prstDash val="solid"/>
          <a:tailEnd type="arrow"/>
        </a:ln>
        <a:effectLst/>
      </dsp:spPr>
      <dsp:style>
        <a:lnRef idx="1">
          <a:scrgbClr r="0" g="0" b="0"/>
        </a:lnRef>
        <a:fillRef idx="0">
          <a:scrgbClr r="0" g="0" b="0"/>
        </a:fillRef>
        <a:effectRef idx="0">
          <a:scrgbClr r="0" g="0" b="0"/>
        </a:effectRef>
        <a:fontRef idx="minor"/>
      </dsp:style>
    </dsp:sp>
    <dsp:sp modelId="{72292E6D-E713-4750-99A1-CEFB44DCA581}">
      <dsp:nvSpPr>
        <dsp:cNvPr id="0" name=""/>
        <dsp:cNvSpPr/>
      </dsp:nvSpPr>
      <dsp:spPr>
        <a:xfrm>
          <a:off x="0" y="1855869"/>
          <a:ext cx="1740693" cy="1131450"/>
        </a:xfrm>
        <a:prstGeom prst="roundRect">
          <a:avLst/>
        </a:prstGeom>
        <a:solidFill>
          <a:srgbClr val="1C9FB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bg1"/>
              </a:solidFill>
              <a:effectLst>
                <a:outerShdw blurRad="38100" dist="38100" dir="2700000" algn="tl">
                  <a:srgbClr val="000000">
                    <a:alpha val="43137"/>
                  </a:srgbClr>
                </a:outerShdw>
              </a:effectLst>
              <a:latin typeface="+mn-lt"/>
              <a:ea typeface="+mn-ea"/>
              <a:cs typeface="+mn-cs"/>
            </a:rPr>
            <a:t>Планування</a:t>
          </a:r>
          <a:br>
            <a:rPr lang="uk-UA" sz="1800" b="1" kern="1200" dirty="0" smtClean="0">
              <a:solidFill>
                <a:schemeClr val="bg1"/>
              </a:solidFill>
              <a:effectLst>
                <a:outerShdw blurRad="38100" dist="38100" dir="2700000" algn="tl">
                  <a:srgbClr val="000000">
                    <a:alpha val="43137"/>
                  </a:srgbClr>
                </a:outerShdw>
              </a:effectLst>
              <a:latin typeface="+mn-lt"/>
              <a:ea typeface="+mn-ea"/>
              <a:cs typeface="+mn-cs"/>
            </a:rPr>
          </a:br>
          <a:r>
            <a:rPr lang="uk-UA" sz="1800" b="1" kern="1200" dirty="0" smtClean="0">
              <a:solidFill>
                <a:schemeClr val="bg1"/>
              </a:solidFill>
              <a:effectLst>
                <a:outerShdw blurRad="38100" dist="38100" dir="2700000" algn="tl">
                  <a:srgbClr val="000000">
                    <a:alpha val="43137"/>
                  </a:srgbClr>
                </a:outerShdw>
              </a:effectLst>
              <a:latin typeface="+mn-lt"/>
              <a:ea typeface="+mn-ea"/>
              <a:cs typeface="+mn-cs"/>
            </a:rPr>
            <a:t>і постановка завдань</a:t>
          </a:r>
          <a:endParaRPr lang="uk-UA" sz="1800" b="1" kern="1200" dirty="0">
            <a:solidFill>
              <a:schemeClr val="bg1"/>
            </a:solidFill>
            <a:effectLst>
              <a:outerShdw blurRad="38100" dist="38100" dir="2700000" algn="tl">
                <a:srgbClr val="000000">
                  <a:alpha val="43137"/>
                </a:srgbClr>
              </a:outerShdw>
            </a:effectLst>
            <a:latin typeface="+mn-lt"/>
            <a:ea typeface="+mn-ea"/>
            <a:cs typeface="+mn-cs"/>
          </a:endParaRPr>
        </a:p>
      </dsp:txBody>
      <dsp:txXfrm>
        <a:off x="55233" y="1911102"/>
        <a:ext cx="1630227" cy="1020984"/>
      </dsp:txXfrm>
    </dsp:sp>
    <dsp:sp modelId="{46B3C02C-0317-44A5-AAA0-F814AED3E4B4}">
      <dsp:nvSpPr>
        <dsp:cNvPr id="0" name=""/>
        <dsp:cNvSpPr/>
      </dsp:nvSpPr>
      <dsp:spPr>
        <a:xfrm>
          <a:off x="816237" y="647843"/>
          <a:ext cx="3743027" cy="3743027"/>
        </a:xfrm>
        <a:custGeom>
          <a:avLst/>
          <a:gdLst/>
          <a:ahLst/>
          <a:cxnLst/>
          <a:rect l="0" t="0" r="0" b="0"/>
          <a:pathLst>
            <a:path>
              <a:moveTo>
                <a:pt x="290019" y="870794"/>
              </a:moveTo>
              <a:arcTo wR="1871513" hR="1871513" stAng="12739460" swAng="2247869"/>
            </a:path>
          </a:pathLst>
        </a:custGeom>
        <a:noFill/>
        <a:ln w="19050" cap="flat" cmpd="sng" algn="ctr">
          <a:solidFill>
            <a:srgbClr val="1C9FB6"/>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dirty="0">
                <a:latin typeface="Arial" pitchFamily="34" charset="0"/>
                <a:cs typeface="Arial" pitchFamily="34" charset="0"/>
              </a:defRPr>
            </a:lvl1pPr>
          </a:lstStyle>
          <a:p>
            <a:pPr>
              <a:defRPr/>
            </a:pPr>
            <a:endParaRPr lang="ru-RU" dirty="0"/>
          </a:p>
        </p:txBody>
      </p:sp>
      <p:sp>
        <p:nvSpPr>
          <p:cNvPr id="3" name="Дата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endParaRPr lang="ru-RU" dirty="0"/>
          </a:p>
        </p:txBody>
      </p:sp>
      <p:sp>
        <p:nvSpPr>
          <p:cNvPr id="4" name="Нижний колонтитул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dirty="0">
                <a:latin typeface="Arial" pitchFamily="34" charset="0"/>
                <a:cs typeface="Arial" pitchFamily="34" charset="0"/>
              </a:defRPr>
            </a:lvl1pPr>
          </a:lstStyle>
          <a:p>
            <a:pPr>
              <a:defRPr/>
            </a:pPr>
            <a:endParaRPr lang="ru-RU" dirty="0"/>
          </a:p>
        </p:txBody>
      </p:sp>
      <p:sp>
        <p:nvSpPr>
          <p:cNvPr id="5" name="Номер слайда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778F15A0-FC4E-4453-9A03-DBFF0AA78FD4}" type="slidenum">
              <a:rPr lang="ru-RU"/>
              <a:pPr>
                <a:defRPr/>
              </a:pPr>
              <a:t>‹#›</a:t>
            </a:fld>
            <a:endParaRPr lang="ru-RU" dirty="0"/>
          </a:p>
        </p:txBody>
      </p:sp>
    </p:spTree>
    <p:extLst>
      <p:ext uri="{BB962C8B-B14F-4D97-AF65-F5344CB8AC3E}">
        <p14:creationId xmlns:p14="http://schemas.microsoft.com/office/powerpoint/2010/main" val="6369270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endParaRPr lang="ru-RU" dirty="0"/>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C0FAB1F8-B09D-4555-9496-71079B1A5E79}" type="slidenum">
              <a:rPr lang="ru-RU" smtClean="0"/>
              <a:t>‹#›</a:t>
            </a:fld>
            <a:endParaRPr lang="ru-RU" dirty="0"/>
          </a:p>
        </p:txBody>
      </p:sp>
    </p:spTree>
    <p:extLst>
      <p:ext uri="{BB962C8B-B14F-4D97-AF65-F5344CB8AC3E}">
        <p14:creationId xmlns:p14="http://schemas.microsoft.com/office/powerpoint/2010/main" val="37058988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Aft>
                <a:spcPts val="1200"/>
              </a:spcAft>
            </a:pPr>
            <a:r>
              <a:rPr lang="uk-UA" sz="1400" dirty="0" smtClean="0"/>
              <a:t>Доброго дня шановні учасники Школи!</a:t>
            </a:r>
          </a:p>
          <a:p>
            <a:pPr>
              <a:spcAft>
                <a:spcPts val="1200"/>
              </a:spcAft>
            </a:pPr>
            <a:r>
              <a:rPr lang="uk-UA" sz="1400" dirty="0" smtClean="0"/>
              <a:t>Сьогодні я вам розповім про можливості побудови кар’єри на державній службі та перспективи працевлаштування.</a:t>
            </a:r>
            <a:endParaRPr lang="ru-RU" sz="1400" dirty="0"/>
          </a:p>
        </p:txBody>
      </p:sp>
    </p:spTree>
    <p:extLst>
      <p:ext uri="{BB962C8B-B14F-4D97-AF65-F5344CB8AC3E}">
        <p14:creationId xmlns:p14="http://schemas.microsoft.com/office/powerpoint/2010/main" val="232533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Aft>
                <a:spcPts val="1200"/>
              </a:spcAft>
            </a:pPr>
            <a:r>
              <a:rPr lang="uk-UA" sz="1400" dirty="0" smtClean="0"/>
              <a:t>Як і вступ на державну службу </a:t>
            </a:r>
            <a:r>
              <a:rPr lang="uk-UA" sz="1400" b="1" dirty="0" smtClean="0"/>
              <a:t>просування державного службовця по службі здійснюється за результатами конкурсу та з урахуванням професійної компетентності.</a:t>
            </a:r>
            <a:endParaRPr lang="uk-UA" sz="1400" dirty="0" smtClean="0"/>
          </a:p>
          <a:p>
            <a:pPr algn="just">
              <a:spcAft>
                <a:spcPts val="1200"/>
              </a:spcAft>
            </a:pPr>
            <a:r>
              <a:rPr lang="uk-UA" sz="1400" dirty="0" smtClean="0"/>
              <a:t>Під час конкурсу враховуються результати оцінки службової діяльності державного службовця. Так, </a:t>
            </a:r>
            <a:r>
              <a:rPr lang="uk-UA" sz="1400" b="1" dirty="0" smtClean="0"/>
              <a:t>отримання державним службовцем відмінної оцінки є підставою для його преміювання та переважного просування</a:t>
            </a:r>
            <a:r>
              <a:rPr lang="uk-UA" sz="1400" dirty="0" smtClean="0"/>
              <a:t> по державній службі.</a:t>
            </a:r>
          </a:p>
          <a:p>
            <a:pPr algn="just">
              <a:spcAft>
                <a:spcPts val="1200"/>
              </a:spcAft>
            </a:pPr>
            <a:r>
              <a:rPr lang="uk-UA" sz="1400" b="1" dirty="0" smtClean="0"/>
              <a:t>Оцінювання результатів службової діяльності проводиться на підставі</a:t>
            </a:r>
            <a:r>
              <a:rPr lang="uk-UA" sz="1400" dirty="0" smtClean="0"/>
              <a:t> показників результативності, ефективності та якості, визначених з урахуванням посадових обов’язків державного службовця, а також дотримання ним правил етичної поведінки та вимог законодавства у сфері запобігання корупції.</a:t>
            </a:r>
          </a:p>
          <a:p>
            <a:pPr algn="just">
              <a:spcAft>
                <a:spcPts val="1200"/>
              </a:spcAft>
            </a:pPr>
            <a:r>
              <a:rPr lang="uk-UA" sz="1400" dirty="0" smtClean="0"/>
              <a:t>Разом з тим, </a:t>
            </a:r>
            <a:r>
              <a:rPr lang="uk-UA" sz="1400" b="1" dirty="0" smtClean="0"/>
              <a:t>просування державного службовця по службі не здійснюється</a:t>
            </a:r>
            <a:r>
              <a:rPr lang="uk-UA" sz="1400" dirty="0" smtClean="0"/>
              <a:t> протягом строку застосування до нього дисциплінарного стягнення.</a:t>
            </a:r>
          </a:p>
          <a:p>
            <a:pPr algn="just">
              <a:spcAft>
                <a:spcPts val="1200"/>
              </a:spcAft>
            </a:pPr>
            <a:r>
              <a:rPr lang="uk-UA" sz="1400" dirty="0" smtClean="0"/>
              <a:t>Державний службовець повинен усвідомлювати кінцеву мету, бачити шляхи до цієї мети, розуміти свій статус як висококваліфікованого спеціаліста, якому держава делегувала свої повноваження та який несе відповідальність за дії, реалізація яких призведе або не призведе до наміченої мети. </a:t>
            </a:r>
            <a:r>
              <a:rPr lang="uk-UA" sz="1400" b="1" dirty="0" smtClean="0"/>
              <a:t>Для цього державний службовець повинен мати відповідний кар’єрний потенціал, під яким ми розуміємо приховані можливості, здібності та особисті якості державного службовця</a:t>
            </a:r>
            <a:r>
              <a:rPr lang="uk-UA" sz="1400" dirty="0" smtClean="0"/>
              <a:t>, які можуть бути (і мають бути) використані для забезпечення високої ефективності роботи органу державної влади та здатності його успішно просуватись службовими сходинками.</a:t>
            </a:r>
          </a:p>
          <a:p>
            <a:pPr algn="just">
              <a:spcAft>
                <a:spcPts val="1200"/>
              </a:spcAft>
            </a:pPr>
            <a:r>
              <a:rPr lang="uk-UA" sz="1400" b="1" dirty="0" smtClean="0"/>
              <a:t>Державним службовцям створюються умови для постійного підвищення їх рівня професійної компетентності.</a:t>
            </a:r>
          </a:p>
          <a:p>
            <a:pPr algn="just">
              <a:spcAft>
                <a:spcPts val="1200"/>
              </a:spcAft>
            </a:pPr>
            <a:r>
              <a:rPr lang="uk-UA" sz="1400" dirty="0" smtClean="0"/>
              <a:t>Це може бути і професійне навчання, підвищення кваліфікації, і стажування (на іншій посаді державної служби в іншому державному органі або за кордоном ).</a:t>
            </a:r>
          </a:p>
          <a:p>
            <a:pPr algn="just">
              <a:spcAft>
                <a:spcPts val="1200"/>
              </a:spcAft>
            </a:pPr>
            <a:r>
              <a:rPr lang="uk-UA" sz="1400" b="1" dirty="0" smtClean="0"/>
              <a:t>Керівник державної служби забезпечує професійне навчання</a:t>
            </a:r>
            <a:r>
              <a:rPr lang="uk-UA" sz="1400" dirty="0" smtClean="0"/>
              <a:t> державних службовців, </a:t>
            </a:r>
            <a:r>
              <a:rPr lang="uk-UA" sz="1400" b="1" dirty="0" smtClean="0"/>
              <a:t>вперше призначених</a:t>
            </a:r>
            <a:r>
              <a:rPr lang="uk-UA" sz="1400" dirty="0" smtClean="0"/>
              <a:t> на посаду державної служби, </a:t>
            </a:r>
            <a:r>
              <a:rPr lang="uk-UA" sz="1400" b="1" dirty="0" smtClean="0"/>
              <a:t>протягом року з дня їх призначення.</a:t>
            </a:r>
          </a:p>
          <a:p>
            <a:pPr algn="just">
              <a:spcAft>
                <a:spcPts val="1200"/>
              </a:spcAft>
            </a:pPr>
            <a:r>
              <a:rPr lang="uk-UA" sz="1400" b="1" dirty="0" smtClean="0"/>
              <a:t>Необхідність професійного навчання</a:t>
            </a:r>
            <a:r>
              <a:rPr lang="uk-UA" sz="1400" dirty="0" smtClean="0"/>
              <a:t> державного службовця </a:t>
            </a:r>
            <a:r>
              <a:rPr lang="uk-UA" sz="1400" b="1" dirty="0" smtClean="0"/>
              <a:t>визначається</a:t>
            </a:r>
            <a:r>
              <a:rPr lang="uk-UA" sz="1400" dirty="0" smtClean="0"/>
              <a:t> його безпосереднім керівником та службою управління персоналом державного органу </a:t>
            </a:r>
            <a:r>
              <a:rPr lang="uk-UA" sz="1400" b="1" dirty="0" smtClean="0"/>
              <a:t>за результатами оцінювання службової діяльності.</a:t>
            </a:r>
          </a:p>
          <a:p>
            <a:pPr algn="just">
              <a:spcAft>
                <a:spcPts val="1200"/>
              </a:spcAft>
            </a:pPr>
            <a:r>
              <a:rPr lang="uk-UA" sz="1400" b="1" dirty="0" smtClean="0"/>
              <a:t>Державний службовець</a:t>
            </a:r>
            <a:r>
              <a:rPr lang="uk-UA" sz="1400" dirty="0" smtClean="0"/>
              <a:t> за результатами оцінювання службової діяльності разом із службою управління персоналом </a:t>
            </a:r>
            <a:r>
              <a:rPr lang="uk-UA" sz="1400" b="1" dirty="0" smtClean="0"/>
              <a:t>складає індивідуальну програму підвищення рівня професійної компетентності</a:t>
            </a:r>
            <a:r>
              <a:rPr lang="uk-UA" sz="1400" dirty="0" smtClean="0"/>
              <a:t>, яку погоджує його безпосередній керівник та затверджує керівник самостійного структурного підрозділу, в якому він працює.</a:t>
            </a:r>
          </a:p>
          <a:p>
            <a:pPr algn="just">
              <a:spcAft>
                <a:spcPts val="1200"/>
              </a:spcAft>
            </a:pPr>
            <a:r>
              <a:rPr lang="uk-UA" sz="1400" dirty="0" smtClean="0"/>
              <a:t>Крім того, </a:t>
            </a:r>
            <a:r>
              <a:rPr lang="uk-UA" sz="1400" b="1" dirty="0" smtClean="0"/>
              <a:t>служба управління персоналом щороку узагальнює потреби державних службовців</a:t>
            </a:r>
            <a:r>
              <a:rPr lang="uk-UA" sz="1400" dirty="0" smtClean="0"/>
              <a:t> у підготовці, перепідготовці, спеціалізації та підвищенні кваліфікації і вносить відповідні пропозиції керівнику державної служби.</a:t>
            </a:r>
          </a:p>
          <a:p>
            <a:pPr algn="just">
              <a:spcAft>
                <a:spcPts val="1200"/>
              </a:spcAft>
            </a:pPr>
            <a:r>
              <a:rPr lang="uk-UA" sz="1400" dirty="0" smtClean="0"/>
              <a:t>Отже, </a:t>
            </a:r>
            <a:r>
              <a:rPr lang="uk-UA" sz="1400" b="1" dirty="0" smtClean="0"/>
              <a:t>постійне підвищення рівня професійної компетентності державних службовців є запорукою ефективності державного управління.</a:t>
            </a:r>
            <a:r>
              <a:rPr lang="uk-UA" sz="1400" dirty="0" smtClean="0"/>
              <a:t> Тому що державне управління – це діяльність, що здійснюється людьми, стосовно людей і винятково в їх інтересах.</a:t>
            </a:r>
          </a:p>
        </p:txBody>
      </p:sp>
    </p:spTree>
    <p:extLst>
      <p:ext uri="{BB962C8B-B14F-4D97-AF65-F5344CB8AC3E}">
        <p14:creationId xmlns:p14="http://schemas.microsoft.com/office/powerpoint/2010/main" val="64662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4022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Aft>
                <a:spcPts val="1200"/>
              </a:spcAft>
            </a:pPr>
            <a:r>
              <a:rPr lang="uk-UA" sz="1400" dirty="0" smtClean="0"/>
              <a:t>Проєвропейський вектор розвитку, який вибрала Україна для становлення своєї державності, та здійснення необхідних реформ визначили якісно нові підходи до розбудови державної служби. Велика увага в цьому контексті приділяється залученню молоді на державну службу, її професійному розвитку, вдосконаленню процедури відбору кандидатів у структури державного управління.</a:t>
            </a:r>
          </a:p>
          <a:p>
            <a:pPr algn="just">
              <a:spcAft>
                <a:spcPts val="1200"/>
              </a:spcAft>
            </a:pPr>
            <a:r>
              <a:rPr lang="uk-UA" sz="1400" dirty="0" smtClean="0"/>
              <a:t>Одним з інструментів залучення молоді на державну службу є стажування.</a:t>
            </a:r>
            <a:endParaRPr lang="uk-UA" sz="1400" dirty="0"/>
          </a:p>
        </p:txBody>
      </p:sp>
    </p:spTree>
    <p:extLst>
      <p:ext uri="{BB962C8B-B14F-4D97-AF65-F5344CB8AC3E}">
        <p14:creationId xmlns:p14="http://schemas.microsoft.com/office/powerpoint/2010/main" val="249190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Aft>
                <a:spcPts val="1200"/>
              </a:spcAft>
            </a:pPr>
            <a:r>
              <a:rPr lang="uk-UA" sz="1300" b="1" dirty="0" smtClean="0"/>
              <a:t>Стажування в державних органах організовуються з метою</a:t>
            </a:r>
            <a:r>
              <a:rPr lang="uk-UA" sz="1300" dirty="0" smtClean="0"/>
              <a:t> ознайомлення з роботою, залучення та закріплення кваліфікованих ініціативних молодих фахівців.</a:t>
            </a:r>
          </a:p>
          <a:p>
            <a:pPr algn="just">
              <a:spcAft>
                <a:spcPts val="1200"/>
              </a:spcAft>
            </a:pPr>
            <a:r>
              <a:rPr lang="uk-UA" sz="1300" dirty="0" smtClean="0"/>
              <a:t>З іншого боку, </a:t>
            </a:r>
            <a:r>
              <a:rPr lang="uk-UA" sz="1300" b="1" dirty="0" smtClean="0"/>
              <a:t>для самих органів державної влади стажування можна розглядати</a:t>
            </a:r>
            <a:r>
              <a:rPr lang="uk-UA" sz="1300" dirty="0" smtClean="0"/>
              <a:t> як можливість застосування сучасних знань стажиста (зокрема теоретичних) у своїй управлінській діяльності для розвитку інституційної пам’яті установи.</a:t>
            </a:r>
          </a:p>
          <a:p>
            <a:pPr algn="just">
              <a:spcAft>
                <a:spcPts val="1200"/>
              </a:spcAft>
            </a:pPr>
            <a:r>
              <a:rPr lang="uk-UA" sz="1300" b="1" dirty="0" smtClean="0"/>
              <a:t>Стажування має індивідуальний характер і передбачає самостійне виконання обов’язків на посаді стажера</a:t>
            </a:r>
            <a:r>
              <a:rPr lang="uk-UA" sz="1300" dirty="0" smtClean="0"/>
              <a:t>, індивідуальний облік і контроль їх виконання. Список кандидатів для проходження стажування розглядається конкурсними комісіями з відбору кандидатів на проходження стажування в органах влади. </a:t>
            </a:r>
            <a:r>
              <a:rPr lang="uk-UA" sz="1300" b="1" dirty="0" smtClean="0"/>
              <a:t>До стажування допускаються кандидати, які успішно пройшли кілька етапів конкурсного відбору.</a:t>
            </a:r>
          </a:p>
          <a:p>
            <a:pPr algn="just">
              <a:spcAft>
                <a:spcPts val="1200"/>
              </a:spcAft>
            </a:pPr>
            <a:r>
              <a:rPr lang="uk-UA" sz="1300" b="1" dirty="0" smtClean="0"/>
              <a:t>Стажування проводиться з відривом від основної </a:t>
            </a:r>
            <a:br>
              <a:rPr lang="uk-UA" sz="1300" b="1" dirty="0" smtClean="0"/>
            </a:br>
            <a:r>
              <a:rPr lang="uk-UA" sz="1300" b="1" dirty="0" smtClean="0"/>
              <a:t>роботи.</a:t>
            </a:r>
            <a:r>
              <a:rPr lang="uk-UA" sz="1300" dirty="0" smtClean="0"/>
              <a:t> За особою, направленим на стажування, зберігається </a:t>
            </a:r>
            <a:br>
              <a:rPr lang="uk-UA" sz="1300" dirty="0" smtClean="0"/>
            </a:br>
            <a:r>
              <a:rPr lang="uk-UA" sz="1300" dirty="0" smtClean="0"/>
              <a:t>її посада та заробітна плата за основним місцем роботи з </a:t>
            </a:r>
            <a:br>
              <a:rPr lang="uk-UA" sz="1300" dirty="0" smtClean="0"/>
            </a:br>
            <a:r>
              <a:rPr lang="uk-UA" sz="1300" dirty="0" smtClean="0"/>
              <a:t>подальшим урахуванням змін розміру мінімальної заробітної плати </a:t>
            </a:r>
            <a:br>
              <a:rPr lang="uk-UA" sz="1300" dirty="0" smtClean="0"/>
            </a:br>
            <a:r>
              <a:rPr lang="uk-UA" sz="1300" dirty="0" smtClean="0"/>
              <a:t>відповідно до чинного законодавства.</a:t>
            </a:r>
          </a:p>
        </p:txBody>
      </p:sp>
    </p:spTree>
    <p:extLst>
      <p:ext uri="{BB962C8B-B14F-4D97-AF65-F5344CB8AC3E}">
        <p14:creationId xmlns:p14="http://schemas.microsoft.com/office/powerpoint/2010/main" val="1737054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Aft>
                <a:spcPts val="1200"/>
              </a:spcAft>
            </a:pPr>
            <a:r>
              <a:rPr lang="uk-UA" sz="1400" dirty="0" smtClean="0"/>
              <a:t>На період стажування в державному органі за державним службовцем закріплюється керівник стажування з числа керівників структурних підрозділів цього органу, у яких буде проводитись стажування.</a:t>
            </a:r>
          </a:p>
          <a:p>
            <a:pPr algn="just">
              <a:spcAft>
                <a:spcPts val="1200"/>
              </a:spcAft>
            </a:pPr>
            <a:r>
              <a:rPr lang="uk-UA" sz="1400" b="1" dirty="0" smtClean="0"/>
              <a:t>Зміст стажування визначається індивідуальним планом</a:t>
            </a:r>
            <a:r>
              <a:rPr lang="uk-UA" sz="1400" dirty="0" smtClean="0"/>
              <a:t>, що затверджується керівником структурного підрозділу органу, де проводиться стажування. Форма індивідуального плану наведена в ваших робочих зошитах.</a:t>
            </a:r>
          </a:p>
          <a:p>
            <a:pPr algn="just">
              <a:spcAft>
                <a:spcPts val="1200"/>
              </a:spcAft>
            </a:pPr>
            <a:r>
              <a:rPr lang="uk-UA" sz="1400" b="1" dirty="0" smtClean="0"/>
              <a:t>Обов’язок державного службовця, який проходить стажування:</a:t>
            </a:r>
          </a:p>
          <a:p>
            <a:pPr marL="285750" indent="-285750" algn="just">
              <a:spcAft>
                <a:spcPts val="1200"/>
              </a:spcAft>
              <a:buFont typeface="Arial" pitchFamily="34" charset="0"/>
              <a:buChar char="•"/>
            </a:pPr>
            <a:r>
              <a:rPr lang="uk-UA" sz="1400" dirty="0" smtClean="0"/>
              <a:t>у повному обсязі та своєчасно виконувати завдання, передбачені індивідуальним планом стажування;</a:t>
            </a:r>
          </a:p>
          <a:p>
            <a:pPr marL="285750" indent="-285750" algn="just">
              <a:spcAft>
                <a:spcPts val="1200"/>
              </a:spcAft>
              <a:buFont typeface="Arial" pitchFamily="34" charset="0"/>
              <a:buChar char="•"/>
            </a:pPr>
            <a:r>
              <a:rPr lang="uk-UA" sz="1400" dirty="0" smtClean="0"/>
              <a:t>удосконалювати професійні знання, уміння та навички, поєднуючи їх з практичною діяльністю з використанням позитивного досвіду відповідного державного органу;</a:t>
            </a:r>
          </a:p>
          <a:p>
            <a:pPr marL="285750" indent="-285750" algn="just">
              <a:spcAft>
                <a:spcPts val="1200"/>
              </a:spcAft>
              <a:buFont typeface="Arial" pitchFamily="34" charset="0"/>
              <a:buChar char="•"/>
            </a:pPr>
            <a:r>
              <a:rPr lang="uk-UA" sz="1400" dirty="0" smtClean="0"/>
              <a:t>додержуватись професійної етики та культури поведінки.</a:t>
            </a:r>
          </a:p>
          <a:p>
            <a:pPr algn="just">
              <a:spcAft>
                <a:spcPts val="1200"/>
              </a:spcAft>
            </a:pPr>
            <a:r>
              <a:rPr lang="uk-UA" altLang="uk-UA" sz="1400" dirty="0" smtClean="0">
                <a:latin typeface="Calibri" pitchFamily="34" charset="0"/>
              </a:rPr>
              <a:t>Після закінчення стажування стажист подає керівництву державного органу доповідну записку про стажування </a:t>
            </a:r>
            <a:r>
              <a:rPr lang="uk-UA" altLang="uk-UA" sz="1400" b="1" dirty="0" smtClean="0">
                <a:latin typeface="Calibri" pitchFamily="34" charset="0"/>
              </a:rPr>
              <a:t>з висновками керівника структурного підрозділу</a:t>
            </a:r>
            <a:r>
              <a:rPr lang="uk-UA" altLang="uk-UA" sz="1400" dirty="0" smtClean="0">
                <a:latin typeface="Calibri" pitchFamily="34" charset="0"/>
              </a:rPr>
              <a:t> щодо можливості використання стажиста на державній службі, а за основним місцем роботи - стислий письмовий звіт.</a:t>
            </a:r>
            <a:endParaRPr lang="uk-UA" altLang="uk-UA" sz="1400" dirty="0" smtClean="0">
              <a:latin typeface="Calibri" pitchFamily="34" charset="0"/>
              <a:cs typeface="Times New Roman" pitchFamily="18" charset="0"/>
            </a:endParaRPr>
          </a:p>
          <a:p>
            <a:pPr algn="just">
              <a:spcAft>
                <a:spcPts val="1200"/>
              </a:spcAft>
            </a:pPr>
            <a:r>
              <a:rPr lang="uk-UA" altLang="uk-UA" sz="1400" b="1" dirty="0" smtClean="0">
                <a:latin typeface="Calibri" pitchFamily="34" charset="0"/>
              </a:rPr>
              <a:t>Особа, яка після успішного закінчення стажування виявила бажання </a:t>
            </a:r>
            <a:r>
              <a:rPr lang="uk-UA" altLang="uk-UA" sz="1400" dirty="0" smtClean="0">
                <a:latin typeface="Calibri" pitchFamily="34" charset="0"/>
              </a:rPr>
              <a:t>працювати у цьому державному органі, </a:t>
            </a:r>
            <a:r>
              <a:rPr lang="uk-UA" altLang="uk-UA" sz="1400" b="1" dirty="0" smtClean="0">
                <a:latin typeface="Calibri" pitchFamily="34" charset="0"/>
              </a:rPr>
              <a:t>проходить конкурс відповідно до Порядку</a:t>
            </a:r>
            <a:r>
              <a:rPr lang="uk-UA" altLang="uk-UA" sz="1400" dirty="0" smtClean="0">
                <a:latin typeface="Calibri" pitchFamily="34" charset="0"/>
              </a:rPr>
              <a:t> проведення конкурсу на зайняття посад державної служби</a:t>
            </a:r>
            <a:endParaRPr lang="uk-UA" altLang="uk-UA" sz="2400" dirty="0" smtClean="0">
              <a:latin typeface="Calibri" pitchFamily="34" charset="0"/>
            </a:endParaRPr>
          </a:p>
        </p:txBody>
      </p:sp>
    </p:spTree>
    <p:extLst>
      <p:ext uri="{BB962C8B-B14F-4D97-AF65-F5344CB8AC3E}">
        <p14:creationId xmlns:p14="http://schemas.microsoft.com/office/powerpoint/2010/main" val="364513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Aft>
                <a:spcPts val="1200"/>
              </a:spcAft>
            </a:pPr>
            <a:r>
              <a:rPr lang="uk-UA" sz="1400" dirty="0" smtClean="0"/>
              <a:t>Є декілька відомих і престижних програм стажування в органах державної влади.</a:t>
            </a:r>
          </a:p>
          <a:p>
            <a:pPr algn="just">
              <a:spcAft>
                <a:spcPts val="1200"/>
              </a:spcAft>
            </a:pPr>
            <a:r>
              <a:rPr lang="uk-UA" sz="1400" dirty="0" smtClean="0"/>
              <a:t>Зокрема, </a:t>
            </a:r>
            <a:r>
              <a:rPr lang="uk-UA" sz="1400" b="1" dirty="0" smtClean="0"/>
              <a:t>Програма стажування у Верховній Раді України та центральних органах виконавчої влади</a:t>
            </a:r>
            <a:r>
              <a:rPr lang="uk-UA" sz="1400" dirty="0" smtClean="0"/>
              <a:t>, яка передбачає стажування перспективної української молоді у підрозділах Верховної Ради та центральних органів виконавчої влади </a:t>
            </a:r>
            <a:r>
              <a:rPr lang="uk-UA" sz="1400" b="1" dirty="0" smtClean="0"/>
              <a:t>протягом терміну до 9 місяців.</a:t>
            </a:r>
            <a:endParaRPr lang="uk-UA" sz="1400" dirty="0" smtClean="0"/>
          </a:p>
          <a:p>
            <a:pPr algn="just">
              <a:spcAft>
                <a:spcPts val="1200"/>
              </a:spcAft>
            </a:pPr>
            <a:r>
              <a:rPr lang="uk-UA" sz="1400" b="1" dirty="0" smtClean="0"/>
              <a:t>Програма стажування молоді у Верховній Раді України була заснована</a:t>
            </a:r>
            <a:r>
              <a:rPr lang="uk-UA" sz="1400" dirty="0" smtClean="0"/>
              <a:t> за спільної ініціативи Асоціації колишніх членів Конгресу США і Верховної Ради України </a:t>
            </a:r>
            <a:r>
              <a:rPr lang="uk-UA" sz="1400" b="1" dirty="0" smtClean="0"/>
              <a:t>у липні 1995 року.</a:t>
            </a:r>
          </a:p>
          <a:p>
            <a:pPr algn="just">
              <a:spcAft>
                <a:spcPts val="1200"/>
              </a:spcAft>
            </a:pPr>
            <a:r>
              <a:rPr lang="uk-UA" sz="1400" dirty="0" smtClean="0"/>
              <a:t>З листопада 2000 року адміністрування Програми стажування перейшло до Програми сприяння Парламенту України університету Індіани, а з вересня 2008 року – до Програми розвитку законотворчої політики, Програми сприяння Парламенту України ІІ (ПСП ІІ), яка здійснюється університетом штату Огайо.</a:t>
            </a:r>
          </a:p>
          <a:p>
            <a:pPr algn="just">
              <a:spcAft>
                <a:spcPts val="1200"/>
              </a:spcAft>
            </a:pPr>
            <a:r>
              <a:rPr lang="uk-UA" sz="1400" b="1" dirty="0" smtClean="0"/>
              <a:t>У 2008–2013 рр.</a:t>
            </a:r>
            <a:r>
              <a:rPr lang="uk-UA" sz="1400" dirty="0" smtClean="0"/>
              <a:t> Програма сприяння Парламенту України ІІ </a:t>
            </a:r>
            <a:r>
              <a:rPr lang="uk-UA" sz="1400" b="1" dirty="0" smtClean="0"/>
              <a:t>розширила діяльність Програми стажування на Секретаріат Президента України та деякі Міністерства України.</a:t>
            </a:r>
          </a:p>
          <a:p>
            <a:pPr algn="just">
              <a:spcAft>
                <a:spcPts val="1200"/>
              </a:spcAft>
            </a:pPr>
            <a:r>
              <a:rPr lang="uk-UA" sz="1400" b="1" dirty="0" smtClean="0"/>
              <a:t>У травні 2009 року було засновано громадську організацію «Ліга інтернів»</a:t>
            </a:r>
            <a:r>
              <a:rPr lang="uk-UA" sz="1400" dirty="0" smtClean="0"/>
              <a:t>, до складу якої ввійшли випускники Програми стажування у Верховній Раді України та центральних органах виконавчої влади.</a:t>
            </a:r>
          </a:p>
          <a:p>
            <a:pPr algn="just">
              <a:spcAft>
                <a:spcPts val="1200"/>
              </a:spcAft>
            </a:pPr>
            <a:r>
              <a:rPr lang="uk-UA" sz="1400" b="1" dirty="0" smtClean="0"/>
              <a:t>Основне завдання організації</a:t>
            </a:r>
            <a:r>
              <a:rPr lang="uk-UA" sz="1400" dirty="0" smtClean="0"/>
              <a:t> – адміністрування Програми стажування, її розвиток, посилення співпраці між випускниками, пошук додаткових джерел фінансування.</a:t>
            </a:r>
          </a:p>
          <a:p>
            <a:pPr algn="just">
              <a:spcAft>
                <a:spcPts val="1200"/>
              </a:spcAft>
            </a:pPr>
            <a:r>
              <a:rPr lang="uk-UA" sz="1400" b="1" dirty="0" smtClean="0"/>
              <a:t>З 2014 р. Програма стажування у Верховній Раді України є частиною проекту, що реалізує ГО «Ліга інтернів» за підтримки Програми USAID</a:t>
            </a:r>
            <a:r>
              <a:rPr lang="uk-UA" sz="1400" dirty="0" smtClean="0"/>
              <a:t> «РАДА: підзвітність, відповідальність, демократичне парламентське представництво». Програма USAID «РАДА», що виконується Фондом Східна Європа, сприяє становленню підзвітного, відповідального і демократичного представницького органу – Парламенту України. </a:t>
            </a:r>
          </a:p>
          <a:p>
            <a:pPr algn="just">
              <a:spcAft>
                <a:spcPts val="1200"/>
              </a:spcAft>
            </a:pPr>
            <a:r>
              <a:rPr lang="uk-UA" sz="1400" dirty="0" smtClean="0"/>
              <a:t>Партнером у координуванні здійснення відбору інтернів та діяльності є Управління міжпарламентських зв’язків Апарату Верховної Ради України.</a:t>
            </a:r>
          </a:p>
          <a:p>
            <a:pPr algn="just">
              <a:spcAft>
                <a:spcPts val="1200"/>
              </a:spcAft>
            </a:pPr>
            <a:r>
              <a:rPr lang="uk-UA" sz="1400" b="1" dirty="0" smtClean="0"/>
              <a:t>Конкурсний відбір на участь у Програмі стажування у Верховній Раді України оголошується наприкінці весни і триває близько двох місяців.</a:t>
            </a:r>
          </a:p>
          <a:p>
            <a:pPr algn="just">
              <a:spcAft>
                <a:spcPts val="1200"/>
              </a:spcAft>
            </a:pPr>
            <a:r>
              <a:rPr lang="uk-UA" sz="1400" dirty="0" smtClean="0"/>
              <a:t>До участі запрошуються кандидати, які повинні відповідати встановленим вимогам, які ви можете побачити зараз на слайді.</a:t>
            </a:r>
          </a:p>
          <a:p>
            <a:pPr algn="just">
              <a:spcAft>
                <a:spcPts val="1200"/>
              </a:spcAft>
            </a:pPr>
            <a:r>
              <a:rPr lang="uk-UA" sz="1400" b="1" dirty="0" smtClean="0"/>
              <a:t>Відбірковий конкурс проходить у два етапи. На першому етапі</a:t>
            </a:r>
            <a:r>
              <a:rPr lang="uk-UA" sz="1400" dirty="0" smtClean="0"/>
              <a:t> претенденти на участь у Програмі заповнюють аплікаційну форму, у якій зазначають основні відомості про себе, контактні дані, здобуту освіту, досвід роботи та громадської діяльності, публікації тощо, а також дають розгорнені відповіді на питання, що мають за мету познайомитися з аплікантом як особистістю.</a:t>
            </a:r>
          </a:p>
          <a:p>
            <a:pPr algn="just">
              <a:spcAft>
                <a:spcPts val="1200"/>
              </a:spcAft>
            </a:pPr>
            <a:r>
              <a:rPr lang="uk-UA" sz="1400" b="1" dirty="0" smtClean="0"/>
              <a:t>Другий етап відбору</a:t>
            </a:r>
            <a:r>
              <a:rPr lang="uk-UA" sz="1400" dirty="0" smtClean="0"/>
              <a:t> – індивідуальна співбесіда з Відбірковою комісією, до участі в якій запрошуються кандидати, аплікаційні форми яких набрали найвищий бал у першому етапі конкурсу. За результатами співбесіди до участі у стажуванні запрошуються найуспішніші кандидати.</a:t>
            </a:r>
          </a:p>
          <a:p>
            <a:pPr algn="just">
              <a:spcAft>
                <a:spcPts val="1200"/>
              </a:spcAft>
            </a:pPr>
            <a:r>
              <a:rPr lang="uk-UA" sz="1400" b="1" dirty="0" smtClean="0"/>
              <a:t>Програма передбачає дві форми стажування:</a:t>
            </a:r>
          </a:p>
          <a:p>
            <a:pPr marL="285750" indent="-285750" algn="just">
              <a:buFont typeface="Arial" pitchFamily="34" charset="0"/>
              <a:buChar char="•"/>
            </a:pPr>
            <a:r>
              <a:rPr lang="uk-UA" sz="1400" dirty="0" smtClean="0"/>
              <a:t>повний день – повна зайнятість з 09:00 по 18:00;</a:t>
            </a:r>
          </a:p>
          <a:p>
            <a:pPr marL="285750" indent="-285750" algn="just">
              <a:spcAft>
                <a:spcPts val="1200"/>
              </a:spcAft>
              <a:buFont typeface="Arial" pitchFamily="34" charset="0"/>
              <a:buChar char="•"/>
            </a:pPr>
            <a:r>
              <a:rPr lang="uk-UA" sz="1400" dirty="0" smtClean="0"/>
              <a:t>неповний день – зайнятість з 09:00 по 13:00 або з 14:00 по 18:00 на вибір.</a:t>
            </a:r>
          </a:p>
          <a:p>
            <a:pPr algn="just">
              <a:spcAft>
                <a:spcPts val="1200"/>
              </a:spcAft>
            </a:pPr>
            <a:r>
              <a:rPr lang="uk-UA" sz="1400" dirty="0" smtClean="0"/>
              <a:t>Окрім того, інтерн кожної з форм стажування відвідує щотижневі навчальні заходи та заходи з розвитку потенціалу лідерства, які тривають один повний робочий день.</a:t>
            </a:r>
          </a:p>
          <a:p>
            <a:pPr algn="just">
              <a:spcAft>
                <a:spcPts val="1200"/>
              </a:spcAft>
            </a:pPr>
            <a:r>
              <a:rPr lang="uk-UA" sz="1400" b="1" dirty="0" smtClean="0"/>
              <a:t>Програма включає чотири компоненти:</a:t>
            </a:r>
            <a:r>
              <a:rPr lang="uk-UA" sz="1400" dirty="0" smtClean="0"/>
              <a:t> стажування, навчання, розвиток лідерського потенціалу та дозвілля.</a:t>
            </a:r>
          </a:p>
          <a:p>
            <a:pPr algn="just">
              <a:spcAft>
                <a:spcPts val="1200"/>
              </a:spcAft>
            </a:pPr>
            <a:r>
              <a:rPr lang="uk-UA" sz="1400" b="1" i="1" dirty="0" smtClean="0"/>
              <a:t>1. Стажування</a:t>
            </a:r>
          </a:p>
          <a:p>
            <a:pPr algn="just">
              <a:spcAft>
                <a:spcPts val="1200"/>
              </a:spcAft>
            </a:pPr>
            <a:r>
              <a:rPr lang="uk-UA" sz="1400" dirty="0" smtClean="0"/>
              <a:t>Учасники Програми (інтерни) протягом 8–9 місяців проходять стажування у підрозділах Верховної Ради України та центральних органів виконавчої влади.</a:t>
            </a:r>
          </a:p>
          <a:p>
            <a:pPr algn="just">
              <a:spcAft>
                <a:spcPts val="1200"/>
              </a:spcAft>
            </a:pPr>
            <a:r>
              <a:rPr lang="uk-UA" sz="1400" u="sng" dirty="0" smtClean="0"/>
              <a:t>Під час стажування на інтернів покладаються такі ж обов'язки, що й на державних службовців, постійних працівників підрозділів Верховної Ради України та центральних органів виконавчої влади. Серед них:</a:t>
            </a:r>
          </a:p>
          <a:p>
            <a:pPr marL="285750" indent="-285750" algn="just">
              <a:spcAft>
                <a:spcPts val="1200"/>
              </a:spcAft>
              <a:buFont typeface="Arial" pitchFamily="34" charset="0"/>
              <a:buChar char="•"/>
            </a:pPr>
            <a:r>
              <a:rPr lang="uk-UA" sz="1400" dirty="0" smtClean="0"/>
              <a:t>підготовка аналітичних записок для голови комітету, народних депутатів України, працівників комітетів та управлінь Апарату Верховної Ради України;</a:t>
            </a:r>
          </a:p>
          <a:p>
            <a:pPr marL="285750" indent="-285750" algn="just">
              <a:spcAft>
                <a:spcPts val="1200"/>
              </a:spcAft>
              <a:buFont typeface="Arial" pitchFamily="34" charset="0"/>
              <a:buChar char="•"/>
            </a:pPr>
            <a:r>
              <a:rPr lang="uk-UA" sz="1400" dirty="0" smtClean="0"/>
              <a:t>складання коротких аналітичних записок із проблематики чинного законодавства;</a:t>
            </a:r>
          </a:p>
          <a:p>
            <a:pPr marL="285750" indent="-285750" algn="just">
              <a:spcAft>
                <a:spcPts val="1200"/>
              </a:spcAft>
              <a:buFont typeface="Arial" pitchFamily="34" charset="0"/>
              <a:buChar char="•"/>
            </a:pPr>
            <a:r>
              <a:rPr lang="uk-UA" sz="1400" dirty="0" smtClean="0"/>
              <a:t>підготовка й оформлення проектів законів до першого читання, а також порівняльних таблиць із пропозиціями до законопроектів у другому і третьому читаннях;</a:t>
            </a:r>
          </a:p>
          <a:p>
            <a:pPr marL="285750" indent="-285750" algn="just">
              <a:spcAft>
                <a:spcPts val="1200"/>
              </a:spcAft>
              <a:buFont typeface="Arial" pitchFamily="34" charset="0"/>
              <a:buChar char="•"/>
            </a:pPr>
            <a:r>
              <a:rPr lang="uk-UA" sz="1400" dirty="0" smtClean="0"/>
              <a:t>допомога працівникам підрозділу стажування у забезпеченні ефективної роботи, наприклад опрацювання листів і звернень громадян тощо;</a:t>
            </a:r>
          </a:p>
          <a:p>
            <a:pPr marL="285750" indent="-285750" algn="just">
              <a:spcAft>
                <a:spcPts val="1200"/>
              </a:spcAft>
              <a:buFont typeface="Arial" pitchFamily="34" charset="0"/>
              <a:buChar char="•"/>
            </a:pPr>
            <a:r>
              <a:rPr lang="uk-UA" sz="1400" dirty="0" smtClean="0"/>
              <a:t>допомога в організації заходів підрозділу стажування (парламентські слухання, слухання у комітеті, виїзні засідання комітетів, круглі столи, семінари, конференції).</a:t>
            </a:r>
          </a:p>
          <a:p>
            <a:pPr algn="just">
              <a:spcAft>
                <a:spcPts val="1200"/>
              </a:spcAft>
            </a:pPr>
            <a:r>
              <a:rPr lang="uk-UA" sz="1400" dirty="0" smtClean="0"/>
              <a:t>Під час стажування інтерни отримують неоціненний досвід роботи з висококваліфікованими фахівцями, консультантами, іншими штатними і позаштатними працівниками.</a:t>
            </a:r>
          </a:p>
          <a:p>
            <a:pPr algn="just">
              <a:spcAft>
                <a:spcPts val="1200"/>
              </a:spcAft>
            </a:pPr>
            <a:r>
              <a:rPr lang="uk-UA" sz="1400" b="1" i="1" dirty="0" smtClean="0"/>
              <a:t>2. Навчання</a:t>
            </a:r>
          </a:p>
          <a:p>
            <a:pPr algn="just">
              <a:spcAft>
                <a:spcPts val="1200"/>
              </a:spcAft>
            </a:pPr>
            <a:r>
              <a:rPr lang="uk-UA" sz="1400" dirty="0" smtClean="0"/>
              <a:t>Організатори Програми приділяють особливу увагу підвищенню кваліфікації, професійного рівня інтернів, розвитку їхньої правової та політологічної освіти. З цією метою протягом стажування проводяться навчальні курси, тренінги тощо, а до викладання залучаються висококваліфіковані лектори.</a:t>
            </a:r>
          </a:p>
          <a:p>
            <a:pPr algn="just">
              <a:spcAft>
                <a:spcPts val="1200"/>
              </a:spcAft>
            </a:pPr>
            <a:r>
              <a:rPr lang="uk-UA" sz="1400" u="sng" dirty="0" smtClean="0"/>
              <a:t>Протягом Організаційного тижня, що передує безпосередньому стажуванню, інтерни слухають курси та відвідують тренінги:</a:t>
            </a:r>
          </a:p>
          <a:p>
            <a:pPr marL="285750" indent="-285750" algn="just">
              <a:buFont typeface="Arial" pitchFamily="34" charset="0"/>
              <a:buChar char="•"/>
            </a:pPr>
            <a:r>
              <a:rPr lang="uk-UA" sz="1400" dirty="0" smtClean="0"/>
              <a:t>Основи законодавчого процесу і Регламенту Верховної Ради.</a:t>
            </a:r>
          </a:p>
          <a:p>
            <a:pPr marL="285750" indent="-285750" algn="just">
              <a:buFont typeface="Arial" pitchFamily="34" charset="0"/>
              <a:buChar char="•"/>
            </a:pPr>
            <a:r>
              <a:rPr lang="uk-UA" sz="1400" dirty="0" smtClean="0"/>
              <a:t>Головні елементи процесу прийняття проектів законів.</a:t>
            </a:r>
          </a:p>
          <a:p>
            <a:pPr marL="285750" indent="-285750" algn="just">
              <a:buFont typeface="Arial" pitchFamily="34" charset="0"/>
              <a:buChar char="•"/>
            </a:pPr>
            <a:r>
              <a:rPr lang="uk-UA" sz="1400" dirty="0" smtClean="0"/>
              <a:t>Особливості бюджетного процесу.</a:t>
            </a:r>
          </a:p>
          <a:p>
            <a:pPr marL="285750" indent="-285750" algn="just">
              <a:spcAft>
                <a:spcPts val="1200"/>
              </a:spcAft>
              <a:buFont typeface="Arial" pitchFamily="34" charset="0"/>
              <a:buChar char="•"/>
            </a:pPr>
            <a:r>
              <a:rPr lang="uk-UA" sz="1400" dirty="0" smtClean="0"/>
              <a:t>Розвиток міжособистісних комунікаційних навичок та робота в колективі.</a:t>
            </a:r>
          </a:p>
          <a:p>
            <a:pPr algn="just">
              <a:spcAft>
                <a:spcPts val="1200"/>
              </a:spcAft>
            </a:pPr>
            <a:r>
              <a:rPr lang="uk-UA" sz="1400" u="sng" dirty="0" smtClean="0"/>
              <a:t>Протягом стажування до уваги інтернів пропонуються різноманітні навчальні програми, серед яких:</a:t>
            </a:r>
          </a:p>
          <a:p>
            <a:pPr marL="342900" indent="-342900" algn="just">
              <a:spcAft>
                <a:spcPts val="1200"/>
              </a:spcAft>
              <a:buFont typeface="+mj-lt"/>
              <a:buAutoNum type="alphaLcParenR"/>
            </a:pPr>
            <a:r>
              <a:rPr lang="uk-UA" sz="1400" dirty="0" smtClean="0"/>
              <a:t>навчальні семінари з ґендерної політики (акцентують увагу учасників на ефективності врахування ґендерних підходів у бюджетній політиці і в процесі адаптації українського законодавства до вимог міжнародних організацій і договорів);</a:t>
            </a:r>
          </a:p>
          <a:p>
            <a:pPr marL="342900" indent="-342900" algn="just">
              <a:spcAft>
                <a:spcPts val="1200"/>
              </a:spcAft>
              <a:buFont typeface="+mj-lt"/>
              <a:buAutoNum type="alphaLcParenR"/>
            </a:pPr>
            <a:r>
              <a:rPr lang="uk-UA" sz="1400" dirty="0" smtClean="0"/>
              <a:t>курс з аналізу державної політики (надає знання з теорії публічної адміністрації, аналізу державної політики та механізмів її впровадження, формують і розвивають навички написання аналітичних документів);</a:t>
            </a:r>
          </a:p>
          <a:p>
            <a:pPr marL="342900" indent="-342900" algn="just">
              <a:spcAft>
                <a:spcPts val="1200"/>
              </a:spcAft>
              <a:buFont typeface="+mj-lt"/>
              <a:buAutoNum type="alphaLcParenR"/>
            </a:pPr>
            <a:r>
              <a:rPr lang="uk-UA" sz="1400" dirty="0" smtClean="0"/>
              <a:t>заняття із техніки законотворення (поглиблює знання та практичні навички учасників з таких питань законотворчої роботи:</a:t>
            </a:r>
          </a:p>
          <a:p>
            <a:pPr marL="742950" lvl="1" indent="-285750" algn="just">
              <a:buFont typeface="Arial" pitchFamily="34" charset="0"/>
              <a:buChar char="•"/>
            </a:pPr>
            <a:r>
              <a:rPr lang="uk-UA" sz="1400" dirty="0" smtClean="0"/>
              <a:t>засади нормативної діяльності;</a:t>
            </a:r>
          </a:p>
          <a:p>
            <a:pPr marL="742950" lvl="1" indent="-285750" algn="just">
              <a:buFont typeface="Arial" pitchFamily="34" charset="0"/>
              <a:buChar char="•"/>
            </a:pPr>
            <a:r>
              <a:rPr lang="uk-UA" sz="1400" dirty="0" smtClean="0"/>
              <a:t>основи нормотворчої техніки;</a:t>
            </a:r>
          </a:p>
          <a:p>
            <a:pPr marL="742950" lvl="1" indent="-285750" algn="just">
              <a:buFont typeface="Arial" pitchFamily="34" charset="0"/>
              <a:buChar char="•"/>
            </a:pPr>
            <a:r>
              <a:rPr lang="uk-UA" sz="1400" dirty="0" smtClean="0"/>
              <a:t>структура закону;</a:t>
            </a:r>
          </a:p>
          <a:p>
            <a:pPr marL="742950" lvl="1" indent="-285750" algn="just">
              <a:buFont typeface="Arial" pitchFamily="34" charset="0"/>
              <a:buChar char="•"/>
            </a:pPr>
            <a:r>
              <a:rPr lang="uk-UA" sz="1400" dirty="0" smtClean="0"/>
              <a:t>загальні вимоги до мови закону;</a:t>
            </a:r>
          </a:p>
          <a:p>
            <a:pPr marL="742950" lvl="1" indent="-285750" algn="just">
              <a:spcAft>
                <a:spcPts val="1200"/>
              </a:spcAft>
              <a:buFont typeface="Arial" pitchFamily="34" charset="0"/>
              <a:buChar char="•"/>
            </a:pPr>
            <a:r>
              <a:rPr lang="uk-UA" sz="1400" dirty="0" smtClean="0"/>
              <a:t>нормативні дефініції в законодавстві).</a:t>
            </a:r>
          </a:p>
          <a:p>
            <a:pPr algn="just">
              <a:spcAft>
                <a:spcPts val="1200"/>
              </a:spcAft>
            </a:pPr>
            <a:r>
              <a:rPr lang="uk-UA" sz="1400" dirty="0" smtClean="0"/>
              <a:t>На спеціальних заняттях інтерни вивчають Регламент Верховної Ради України, дипломатичний протокол, норми культури українського мовлення тощо.</a:t>
            </a:r>
          </a:p>
          <a:p>
            <a:pPr algn="just">
              <a:spcAft>
                <a:spcPts val="1200"/>
              </a:spcAft>
            </a:pPr>
            <a:r>
              <a:rPr lang="uk-UA" sz="1400" dirty="0" smtClean="0"/>
              <a:t>Загалом навчальна частина Програми стажування сприяє набуттю інтернами навичок ефективної роботи в органах державної влади, швидкому та успішному вирішенню актуальних суспільно-політичних проблем.</a:t>
            </a:r>
          </a:p>
          <a:p>
            <a:pPr algn="just">
              <a:spcAft>
                <a:spcPts val="1200"/>
              </a:spcAft>
            </a:pPr>
            <a:r>
              <a:rPr lang="uk-UA" sz="1400" b="1" i="1" dirty="0" smtClean="0"/>
              <a:t>3. Розвиток лідерського потенціалу</a:t>
            </a:r>
          </a:p>
          <a:p>
            <a:pPr algn="just">
              <a:spcAft>
                <a:spcPts val="1200"/>
              </a:spcAft>
            </a:pPr>
            <a:r>
              <a:rPr lang="uk-UA" sz="1400" dirty="0" smtClean="0"/>
              <a:t>Серед пріоритетів Програми стажування – підвищення рівня політичної культури інтернів, підготовка молодих фахівців до майбутнього лідерства. </a:t>
            </a:r>
            <a:r>
              <a:rPr lang="uk-UA" sz="1400" u="sng" dirty="0" smtClean="0"/>
              <a:t>З цією метою організовуються зустрічі інтернів</a:t>
            </a:r>
            <a:r>
              <a:rPr lang="uk-UA" sz="1400" dirty="0" smtClean="0"/>
              <a:t> з відомими політичними та громадськими діячами України, представниками міжнародних організацій, випускниками Програми, які вже досягли значних успіхів. </a:t>
            </a:r>
            <a:r>
              <a:rPr lang="uk-UA" sz="1400" u="sng" dirty="0" smtClean="0"/>
              <a:t>Під час цих зустрічей інтерни мають унікальну можливість обмінятися думками і поставити питання запрошеним гостям.</a:t>
            </a:r>
          </a:p>
          <a:p>
            <a:pPr algn="just">
              <a:spcAft>
                <a:spcPts val="1200"/>
              </a:spcAft>
            </a:pPr>
            <a:r>
              <a:rPr lang="uk-UA" sz="1400" b="1" i="1" dirty="0" smtClean="0"/>
              <a:t>4. Дозвілля</a:t>
            </a:r>
          </a:p>
          <a:p>
            <a:pPr algn="just">
              <a:spcAft>
                <a:spcPts val="1200"/>
              </a:spcAft>
            </a:pPr>
            <a:r>
              <a:rPr lang="uk-UA" sz="1400" u="sng" dirty="0" smtClean="0"/>
              <a:t>У рамках Програми проходять екскурсії до музеїв та державних установ Києва</a:t>
            </a:r>
            <a:r>
              <a:rPr lang="uk-UA" sz="1400" dirty="0" smtClean="0"/>
              <a:t>, зокрема інтерни відвідують музей Національного банку України «Скарби України», Конституційний Суд України, Київську міську державну адміністрацію тощо.</a:t>
            </a:r>
          </a:p>
          <a:p>
            <a:pPr algn="just">
              <a:spcAft>
                <a:spcPts val="1200"/>
              </a:spcAft>
            </a:pPr>
            <a:r>
              <a:rPr lang="uk-UA" sz="1400" u="sng" dirty="0" smtClean="0"/>
              <a:t>Для активного спілкування інтернів між собою, а також для знайомства з випускниками Програми минулих років кожного року відбуваються урочисті зустрічі</a:t>
            </a:r>
            <a:r>
              <a:rPr lang="uk-UA" sz="1400" dirty="0" smtClean="0"/>
              <a:t>, на яких гості отримують можливість не тільки здобути нові знайомства, а й обмінятися думками і досвідом, зав’язати професійні контакти.</a:t>
            </a:r>
          </a:p>
        </p:txBody>
      </p:sp>
    </p:spTree>
    <p:extLst>
      <p:ext uri="{BB962C8B-B14F-4D97-AF65-F5344CB8AC3E}">
        <p14:creationId xmlns:p14="http://schemas.microsoft.com/office/powerpoint/2010/main" val="43293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Aft>
                <a:spcPts val="1200"/>
              </a:spcAft>
            </a:pPr>
            <a:r>
              <a:rPr lang="uk-UA" sz="1400" b="1" dirty="0" smtClean="0"/>
              <a:t>В минулому році випускниками Програми стажування у Верховній Раді України стали 85 інтернів.</a:t>
            </a:r>
            <a:r>
              <a:rPr lang="uk-UA" sz="1400" dirty="0" smtClean="0"/>
              <a:t> Сертифікат про її успішне закінчення отримали 75 інтернів Верховної Ради України, 3 – Секретаріату Уповноваженого ВРУ з прав людини, 7 – Адміністрації Президента України.</a:t>
            </a:r>
          </a:p>
          <a:p>
            <a:pPr algn="just">
              <a:spcAft>
                <a:spcPts val="1200"/>
              </a:spcAft>
            </a:pPr>
            <a:r>
              <a:rPr lang="uk-UA" sz="1400" b="1" dirty="0" smtClean="0"/>
              <a:t>Загалом за 20 років існування Програми її випускниками стали 1500 осіб.</a:t>
            </a:r>
          </a:p>
        </p:txBody>
      </p:sp>
    </p:spTree>
    <p:extLst>
      <p:ext uri="{BB962C8B-B14F-4D97-AF65-F5344CB8AC3E}">
        <p14:creationId xmlns:p14="http://schemas.microsoft.com/office/powerpoint/2010/main" val="79538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Aft>
                <a:spcPts val="1200"/>
              </a:spcAft>
            </a:pPr>
            <a:r>
              <a:rPr lang="uk-UA" sz="1400" dirty="0" smtClean="0"/>
              <a:t>Другою є </a:t>
            </a:r>
            <a:r>
              <a:rPr lang="uk-UA" sz="1400" b="1" dirty="0" smtClean="0"/>
              <a:t>Програма стажування в Адміністрації Президента України.</a:t>
            </a:r>
          </a:p>
          <a:p>
            <a:pPr algn="just">
              <a:spcAft>
                <a:spcPts val="1200"/>
              </a:spcAft>
            </a:pPr>
            <a:r>
              <a:rPr lang="uk-UA" sz="1400" b="1" dirty="0" smtClean="0"/>
              <a:t>Метою цього стажування є</a:t>
            </a:r>
            <a:r>
              <a:rPr lang="uk-UA" sz="1400" dirty="0" smtClean="0"/>
              <a:t> надання можливості молодим та вмотивованим фахівцям долучитися до роботи в органах державної влади та здобути практичний досвід роботи в Адміністрації Президента України, що сприятиме створенню передумов для їх професійного зростання й успішної діяльності на державній службі.</a:t>
            </a:r>
          </a:p>
          <a:p>
            <a:pPr algn="just">
              <a:spcAft>
                <a:spcPts val="1200"/>
              </a:spcAft>
            </a:pPr>
            <a:r>
              <a:rPr lang="uk-UA" sz="1400" dirty="0" smtClean="0"/>
              <a:t>Учасники програми отримають можливість ознайомитись  із роботою системи державного управління в країні, а також можливість реалізувати своє прагнення до змін у державі на практиці. Програма також сприятиме популяризації державної служби серед молоді.</a:t>
            </a:r>
          </a:p>
          <a:p>
            <a:pPr algn="just">
              <a:spcAft>
                <a:spcPts val="1200"/>
              </a:spcAft>
            </a:pPr>
            <a:r>
              <a:rPr lang="uk-UA" sz="1400" b="1" dirty="0" smtClean="0"/>
              <a:t>Конкурсний відбір для участі в програмі проходив протягом квітня-травня у три етапи:</a:t>
            </a:r>
            <a:r>
              <a:rPr lang="uk-UA" sz="1400" dirty="0" smtClean="0"/>
              <a:t> конкурс аплікаційних форм, аналітичне тестування, індивідуальна співбесіда. </a:t>
            </a:r>
          </a:p>
          <a:p>
            <a:pPr algn="just">
              <a:spcAft>
                <a:spcPts val="1200"/>
              </a:spcAft>
            </a:pPr>
            <a:r>
              <a:rPr lang="uk-UA" sz="1400" b="1" dirty="0" smtClean="0"/>
              <a:t>Під час стажування учасники програми:</a:t>
            </a:r>
          </a:p>
          <a:p>
            <a:pPr marL="285750" indent="-285750" algn="just">
              <a:spcAft>
                <a:spcPts val="1200"/>
              </a:spcAft>
              <a:buFont typeface="Arial" pitchFamily="34" charset="0"/>
              <a:buChar char="•"/>
            </a:pPr>
            <a:r>
              <a:rPr lang="uk-UA" sz="1400" dirty="0" smtClean="0"/>
              <a:t>братимуть участь у підготовці аналітичних матеріалів та інформаційних звітів;</a:t>
            </a:r>
          </a:p>
          <a:p>
            <a:pPr marL="285750" indent="-285750" algn="just">
              <a:spcAft>
                <a:spcPts val="1200"/>
              </a:spcAft>
              <a:buFont typeface="Arial" pitchFamily="34" charset="0"/>
              <a:buChar char="•"/>
            </a:pPr>
            <a:r>
              <a:rPr lang="uk-UA" sz="1400" dirty="0" smtClean="0"/>
              <a:t>здійснюватимуть підготовку політичних пропозицій з визначеної тематики;</a:t>
            </a:r>
          </a:p>
          <a:p>
            <a:pPr marL="285750" indent="-285750" algn="just">
              <a:spcAft>
                <a:spcPts val="1200"/>
              </a:spcAft>
              <a:buFont typeface="Arial" pitchFamily="34" charset="0"/>
              <a:buChar char="•"/>
            </a:pPr>
            <a:r>
              <a:rPr lang="uk-UA" sz="1400" dirty="0" smtClean="0"/>
              <a:t>будуть долучені до нормопроектної роботи, а також висвітлення діяльності підрозділу стажування на його інформаційних ресурсах.</a:t>
            </a:r>
          </a:p>
          <a:p>
            <a:pPr algn="just">
              <a:spcAft>
                <a:spcPts val="1200"/>
              </a:spcAft>
            </a:pPr>
            <a:r>
              <a:rPr lang="uk-UA" sz="1400" dirty="0" smtClean="0"/>
              <a:t>Крім цього, інтерни </a:t>
            </a:r>
            <a:r>
              <a:rPr lang="uk-UA" sz="1400" u="sng" dirty="0" smtClean="0"/>
              <a:t>матимуть змогу відвідати низку зустрічей з різнопрофільними провідними українськими та міжнародними експертами.</a:t>
            </a:r>
          </a:p>
          <a:p>
            <a:pPr algn="just">
              <a:spcAft>
                <a:spcPts val="1200"/>
              </a:spcAft>
            </a:pPr>
            <a:r>
              <a:rPr lang="uk-UA" sz="1400" dirty="0" smtClean="0"/>
              <a:t>Програмою також передбачено </a:t>
            </a:r>
            <a:r>
              <a:rPr lang="uk-UA" sz="1400" u="sng" dirty="0" smtClean="0"/>
              <a:t>відвідання інтернами заходів з розвитку потенціалу лідерства.</a:t>
            </a:r>
            <a:endParaRPr lang="uk-UA" sz="1400" u="sng" dirty="0"/>
          </a:p>
        </p:txBody>
      </p:sp>
    </p:spTree>
    <p:extLst>
      <p:ext uri="{BB962C8B-B14F-4D97-AF65-F5344CB8AC3E}">
        <p14:creationId xmlns:p14="http://schemas.microsoft.com/office/powerpoint/2010/main" val="267455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Aft>
                <a:spcPts val="1200"/>
              </a:spcAft>
            </a:pPr>
            <a:r>
              <a:rPr lang="uk-UA" sz="1400" dirty="0" smtClean="0"/>
              <a:t>У минулому році </a:t>
            </a:r>
            <a:r>
              <a:rPr lang="uk-UA" sz="1400" b="1" dirty="0" smtClean="0"/>
              <a:t>випускниками Програми стажування в Адміністрації Президента України стали 17 інтернів.</a:t>
            </a:r>
          </a:p>
          <a:p>
            <a:pPr algn="just">
              <a:spcAft>
                <a:spcPts val="1200"/>
              </a:spcAft>
            </a:pPr>
            <a:r>
              <a:rPr lang="uk-UA" sz="1400" dirty="0" smtClean="0"/>
              <a:t>Інтерни протягом шести місяців проходили стажування в чотирьох структурних підрозділах Адміністрації Президента України.</a:t>
            </a:r>
            <a:endParaRPr lang="uk-UA" sz="1400" dirty="0"/>
          </a:p>
        </p:txBody>
      </p:sp>
    </p:spTree>
    <p:extLst>
      <p:ext uri="{BB962C8B-B14F-4D97-AF65-F5344CB8AC3E}">
        <p14:creationId xmlns:p14="http://schemas.microsoft.com/office/powerpoint/2010/main" val="2007341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Aft>
                <a:spcPts val="1200"/>
              </a:spcAft>
            </a:pPr>
            <a:r>
              <a:rPr lang="uk-UA" sz="1400" b="1" dirty="0" smtClean="0"/>
              <a:t>Як зазначають випускники цих Програм,</a:t>
            </a:r>
            <a:r>
              <a:rPr lang="uk-UA" sz="1400" dirty="0" smtClean="0"/>
              <a:t> вони надають безліч можливостей їх учасникам для отримання безцінного досвіду та корисних знайомств, а головне - реалізації власного потенціалу. Саме можливість самореалізації та розвиток найкращих якостей будь-якої особистості незалежно від навичок, спеціалізації та уподобань є найбільшою цінністю Програм та запорукою правильного визначення професійного майбутнього молодого спеціаліста.</a:t>
            </a:r>
          </a:p>
        </p:txBody>
      </p:sp>
    </p:spTree>
    <p:extLst>
      <p:ext uri="{BB962C8B-B14F-4D97-AF65-F5344CB8AC3E}">
        <p14:creationId xmlns:p14="http://schemas.microsoft.com/office/powerpoint/2010/main" val="4256685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_Мое добро\!!!_Private\Clipart\Process\latest-training-progra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19400" y="857250"/>
            <a:ext cx="7620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4FE4E0E1-94A4-4D8E-9459-FD3480125D4F}" type="datetimeFigureOut">
              <a:rPr lang="en-US"/>
              <a:pPr>
                <a:defRPr/>
              </a:pPr>
              <a:t>6/16/2017</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6D4735-1FF2-43B4-9E13-954721D53CEC}" type="slidenum">
              <a:rPr lang="en-US" altLang="en-US"/>
              <a:pPr>
                <a:defRPr/>
              </a:pPr>
              <a:t>‹#›</a:t>
            </a:fld>
            <a:endParaRPr lang="en-US" altLang="en-US" dirty="0"/>
          </a:p>
        </p:txBody>
      </p:sp>
    </p:spTree>
    <p:extLst>
      <p:ext uri="{BB962C8B-B14F-4D97-AF65-F5344CB8AC3E}">
        <p14:creationId xmlns:p14="http://schemas.microsoft.com/office/powerpoint/2010/main" val="184921737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942624-7C7D-4087-ACBA-50F669E646C2}" type="datetimeFigureOut">
              <a:rPr lang="en-US"/>
              <a:pPr>
                <a:defRPr/>
              </a:pPr>
              <a:t>6/16/2017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F0F8E-BCD2-4A8E-89F0-9A2D28C48F01}" type="slidenum">
              <a:rPr lang="en-US" altLang="en-US"/>
              <a:pPr>
                <a:defRPr/>
              </a:pPr>
              <a:t>‹#›</a:t>
            </a:fld>
            <a:endParaRPr lang="en-US" altLang="en-US" dirty="0"/>
          </a:p>
        </p:txBody>
      </p:sp>
    </p:spTree>
    <p:extLst>
      <p:ext uri="{BB962C8B-B14F-4D97-AF65-F5344CB8AC3E}">
        <p14:creationId xmlns:p14="http://schemas.microsoft.com/office/powerpoint/2010/main" val="175512673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4B6503-FC84-4101-BCC9-174DD44766D8}" type="datetimeFigureOut">
              <a:rPr lang="en-US"/>
              <a:pPr>
                <a:defRPr/>
              </a:pPr>
              <a:t>6/16/2017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BE221F-6AA8-4538-A4C0-5FD0FDBD06D2}" type="slidenum">
              <a:rPr lang="en-US" altLang="en-US"/>
              <a:pPr>
                <a:defRPr/>
              </a:pPr>
              <a:t>‹#›</a:t>
            </a:fld>
            <a:endParaRPr lang="en-US" altLang="en-US" dirty="0"/>
          </a:p>
        </p:txBody>
      </p:sp>
    </p:spTree>
    <p:extLst>
      <p:ext uri="{BB962C8B-B14F-4D97-AF65-F5344CB8AC3E}">
        <p14:creationId xmlns:p14="http://schemas.microsoft.com/office/powerpoint/2010/main" val="426171645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8645" y="662589"/>
            <a:ext cx="4857457" cy="578583"/>
          </a:xfrm>
        </p:spPr>
        <p:txBody>
          <a:bodyPr lIns="0" tIns="0" rIns="0" bIns="0" anchor="t">
            <a:normAutofit/>
          </a:bodyPr>
          <a:lstStyle>
            <a:lvl1pPr algn="l">
              <a:defRPr sz="2400">
                <a:solidFill>
                  <a:schemeClr val="bg1">
                    <a:lumMod val="85000"/>
                  </a:schemeClr>
                </a:solidFill>
                <a:latin typeface="Raleway" panose="020B00030301010600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68645" y="1418145"/>
            <a:ext cx="4578057" cy="220155"/>
          </a:xfrm>
        </p:spPr>
        <p:txBody>
          <a:bodyPr lIns="0" tIns="0" rIns="0" bIns="0">
            <a:normAutofit/>
          </a:bodyPr>
          <a:lstStyle>
            <a:lvl1pPr marL="0" indent="0" algn="l">
              <a:buNone/>
              <a:defRPr sz="900">
                <a:solidFill>
                  <a:schemeClr val="bg1">
                    <a:lumMod val="85000"/>
                  </a:schemeClr>
                </a:solidFill>
                <a:latin typeface="Source Sans Pro" panose="020B0503030403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smtClean="0"/>
          </a:p>
        </p:txBody>
      </p:sp>
      <p:sp>
        <p:nvSpPr>
          <p:cNvPr id="8" name="Text Placeholder 3"/>
          <p:cNvSpPr>
            <a:spLocks noGrp="1"/>
          </p:cNvSpPr>
          <p:nvPr>
            <p:ph type="body" sz="half" idx="2"/>
          </p:nvPr>
        </p:nvSpPr>
        <p:spPr>
          <a:xfrm>
            <a:off x="768645" y="2090893"/>
            <a:ext cx="2330157" cy="715809"/>
          </a:xfrm>
        </p:spPr>
        <p:txBody>
          <a:bodyPr lIns="0" tIns="0" rIns="0" bIns="0">
            <a:normAutofit/>
          </a:bodyPr>
          <a:lstStyle>
            <a:lvl1pPr marL="0" indent="0">
              <a:lnSpc>
                <a:spcPts val="750"/>
              </a:lnSpc>
              <a:spcBef>
                <a:spcPts val="0"/>
              </a:spcBef>
              <a:buNone/>
              <a:defRPr sz="750">
                <a:solidFill>
                  <a:schemeClr val="bg1">
                    <a:lumMod val="85000"/>
                  </a:schemeClr>
                </a:solidFill>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a:p>
            <a:pPr lvl="1"/>
            <a:r>
              <a:rPr lang="en-US" smtClean="0"/>
              <a:t>Second level</a:t>
            </a:r>
          </a:p>
        </p:txBody>
      </p:sp>
      <p:sp>
        <p:nvSpPr>
          <p:cNvPr id="10" name="Text Placeholder 2"/>
          <p:cNvSpPr>
            <a:spLocks noGrp="1"/>
          </p:cNvSpPr>
          <p:nvPr>
            <p:ph type="body" idx="10"/>
          </p:nvPr>
        </p:nvSpPr>
        <p:spPr>
          <a:xfrm>
            <a:off x="768643" y="1776286"/>
            <a:ext cx="3868340" cy="211137"/>
          </a:xfrm>
        </p:spPr>
        <p:txBody>
          <a:bodyPr lIns="0" tIns="0" rIns="0" bIns="0">
            <a:normAutofit/>
          </a:bodyPr>
          <a:lstStyle>
            <a:lvl1pPr marL="0" indent="0">
              <a:buNone/>
              <a:defRPr sz="1050" b="0">
                <a:solidFill>
                  <a:schemeClr val="bg1">
                    <a:lumMod val="85000"/>
                  </a:schemeClr>
                </a:solidFill>
                <a:latin typeface="Raleway" panose="020B0003030101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Text Placeholder 3"/>
          <p:cNvSpPr>
            <a:spLocks noGrp="1"/>
          </p:cNvSpPr>
          <p:nvPr>
            <p:ph type="body" sz="half" idx="11"/>
          </p:nvPr>
        </p:nvSpPr>
        <p:spPr>
          <a:xfrm>
            <a:off x="768645" y="4335617"/>
            <a:ext cx="2330157" cy="715809"/>
          </a:xfrm>
        </p:spPr>
        <p:txBody>
          <a:bodyPr lIns="0" tIns="0" rIns="0" bIns="0">
            <a:normAutofit/>
          </a:bodyPr>
          <a:lstStyle>
            <a:lvl1pPr marL="0" indent="0">
              <a:lnSpc>
                <a:spcPts val="750"/>
              </a:lnSpc>
              <a:buNone/>
              <a:defRPr sz="750">
                <a:solidFill>
                  <a:schemeClr val="bg1"/>
                </a:solidFill>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a:p>
            <a:pPr lvl="1"/>
            <a:r>
              <a:rPr lang="en-US" smtClean="0"/>
              <a:t>Second level</a:t>
            </a:r>
          </a:p>
        </p:txBody>
      </p:sp>
      <p:sp>
        <p:nvSpPr>
          <p:cNvPr id="14" name="Text Placeholder 2"/>
          <p:cNvSpPr>
            <a:spLocks noGrp="1"/>
          </p:cNvSpPr>
          <p:nvPr>
            <p:ph type="body" idx="12"/>
          </p:nvPr>
        </p:nvSpPr>
        <p:spPr>
          <a:xfrm>
            <a:off x="768643" y="4021011"/>
            <a:ext cx="3868340" cy="211137"/>
          </a:xfrm>
        </p:spPr>
        <p:txBody>
          <a:bodyPr lIns="0" tIns="0" rIns="0" bIns="0">
            <a:normAutofit/>
          </a:bodyPr>
          <a:lstStyle>
            <a:lvl1pPr marL="0" indent="0">
              <a:buNone/>
              <a:defRPr sz="1050" b="0">
                <a:solidFill>
                  <a:schemeClr val="bg1"/>
                </a:solidFill>
                <a:latin typeface="Raleway" panose="020B0003030101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8" name="Text Placeholder 4"/>
          <p:cNvSpPr>
            <a:spLocks noGrp="1"/>
          </p:cNvSpPr>
          <p:nvPr>
            <p:ph type="body" sz="quarter" idx="3"/>
          </p:nvPr>
        </p:nvSpPr>
        <p:spPr>
          <a:xfrm>
            <a:off x="768644" y="2954052"/>
            <a:ext cx="5163741" cy="536733"/>
          </a:xfrm>
        </p:spPr>
        <p:txBody>
          <a:bodyPr lIns="0" tIns="0" rIns="0" bIns="0" anchor="b">
            <a:noAutofit/>
          </a:bodyPr>
          <a:lstStyle>
            <a:lvl1pPr marL="0" indent="0">
              <a:buNone/>
              <a:defRPr sz="2400" b="0">
                <a:solidFill>
                  <a:schemeClr val="bg1"/>
                </a:solidFill>
                <a:latin typeface="Raleway" panose="020B0003030101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1" name="Text Placeholder 2"/>
          <p:cNvSpPr>
            <a:spLocks noGrp="1"/>
          </p:cNvSpPr>
          <p:nvPr>
            <p:ph type="body" idx="13"/>
          </p:nvPr>
        </p:nvSpPr>
        <p:spPr>
          <a:xfrm>
            <a:off x="768644" y="3667762"/>
            <a:ext cx="5163741" cy="211137"/>
          </a:xfrm>
        </p:spPr>
        <p:txBody>
          <a:bodyPr lIns="0" tIns="0" rIns="0" bIns="0">
            <a:normAutofit/>
          </a:bodyPr>
          <a:lstStyle>
            <a:lvl1pPr marL="0" indent="0">
              <a:buNone/>
              <a:defRPr sz="900" b="0">
                <a:solidFill>
                  <a:schemeClr val="bg1"/>
                </a:solidFill>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4"/>
          </p:nvPr>
        </p:nvSpPr>
        <p:spPr>
          <a:xfrm>
            <a:off x="6090843" y="1584991"/>
            <a:ext cx="1046559" cy="505900"/>
          </a:xfrm>
        </p:spPr>
        <p:txBody>
          <a:bodyPr anchor="ctr"/>
          <a:lstStyle>
            <a:lvl1pPr marL="0" indent="0" algn="ctr">
              <a:buNone/>
              <a:defRPr sz="1200">
                <a:solidFill>
                  <a:schemeClr val="bg1"/>
                </a:solidFill>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129818944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143000" y="669927"/>
            <a:ext cx="6858000" cy="535812"/>
          </a:xfrm>
        </p:spPr>
        <p:txBody>
          <a:bodyPr>
            <a:noAutofit/>
          </a:bodyPr>
          <a:lstStyle>
            <a:lvl1pPr algn="ctr">
              <a:defRPr sz="2700" b="0">
                <a:solidFill>
                  <a:schemeClr val="accent1"/>
                </a:solidFill>
                <a:latin typeface="Sinkin Sans 200 X Light" pitchFamily="50" charset="0"/>
              </a:defRPr>
            </a:lvl1pPr>
          </a:lstStyle>
          <a:p>
            <a:r>
              <a:rPr lang="en-US" dirty="0" smtClean="0"/>
              <a:t>Click to edit Master title style</a:t>
            </a:r>
            <a:endParaRPr lang="en-GB" dirty="0"/>
          </a:p>
        </p:txBody>
      </p:sp>
      <p:sp>
        <p:nvSpPr>
          <p:cNvPr id="18" name="Text Placeholder 17"/>
          <p:cNvSpPr>
            <a:spLocks noGrp="1"/>
          </p:cNvSpPr>
          <p:nvPr>
            <p:ph type="body" sz="quarter" idx="14"/>
          </p:nvPr>
        </p:nvSpPr>
        <p:spPr>
          <a:xfrm>
            <a:off x="1143000" y="2998771"/>
            <a:ext cx="2228850" cy="812800"/>
          </a:xfrm>
        </p:spPr>
        <p:txBody>
          <a:bodyPr lIns="0" tIns="0" rIns="0" bIns="0">
            <a:normAutofit/>
          </a:bodyPr>
          <a:lstStyle>
            <a:lvl1pPr marL="0" indent="0">
              <a:lnSpc>
                <a:spcPts val="1275"/>
              </a:lnSpc>
              <a:buNone/>
              <a:defRPr sz="713">
                <a:solidFill>
                  <a:schemeClr val="accent6"/>
                </a:solidFill>
                <a:latin typeface="Sinkin Sans 300 Light" pitchFamily="50" charset="0"/>
              </a:defRPr>
            </a:lvl1pPr>
          </a:lstStyle>
          <a:p>
            <a:pPr lvl="0"/>
            <a:r>
              <a:rPr lang="en-US" smtClean="0"/>
              <a:t>Click to edit Master text styles</a:t>
            </a:r>
          </a:p>
        </p:txBody>
      </p:sp>
      <p:sp>
        <p:nvSpPr>
          <p:cNvPr id="19" name="Text Placeholder 17"/>
          <p:cNvSpPr>
            <a:spLocks noGrp="1"/>
          </p:cNvSpPr>
          <p:nvPr>
            <p:ph type="body" sz="quarter" idx="15"/>
          </p:nvPr>
        </p:nvSpPr>
        <p:spPr>
          <a:xfrm>
            <a:off x="5553075" y="3000340"/>
            <a:ext cx="2228850" cy="812800"/>
          </a:xfrm>
        </p:spPr>
        <p:txBody>
          <a:bodyPr lIns="0" tIns="0" rIns="0" bIns="0">
            <a:normAutofit/>
          </a:bodyPr>
          <a:lstStyle>
            <a:lvl1pPr marL="0" indent="0">
              <a:lnSpc>
                <a:spcPts val="1275"/>
              </a:lnSpc>
              <a:buNone/>
              <a:defRPr sz="713">
                <a:solidFill>
                  <a:schemeClr val="accent6"/>
                </a:solidFill>
                <a:latin typeface="Sinkin Sans 300 Light" pitchFamily="50" charset="0"/>
              </a:defRPr>
            </a:lvl1pPr>
          </a:lstStyle>
          <a:p>
            <a:pPr lvl="0"/>
            <a:r>
              <a:rPr lang="en-US" smtClean="0"/>
              <a:t>Click to edit Master text styles</a:t>
            </a:r>
          </a:p>
        </p:txBody>
      </p:sp>
      <p:sp>
        <p:nvSpPr>
          <p:cNvPr id="21" name="Content Placeholder 20"/>
          <p:cNvSpPr>
            <a:spLocks noGrp="1"/>
          </p:cNvSpPr>
          <p:nvPr>
            <p:ph sz="quarter" idx="16"/>
          </p:nvPr>
        </p:nvSpPr>
        <p:spPr>
          <a:xfrm>
            <a:off x="1143000" y="2547523"/>
            <a:ext cx="3533775" cy="292100"/>
          </a:xfrm>
        </p:spPr>
        <p:txBody>
          <a:bodyPr lIns="0" tIns="0" rIns="0" bIns="0">
            <a:normAutofit/>
          </a:bodyPr>
          <a:lstStyle>
            <a:lvl1pPr marL="0" indent="0">
              <a:buNone/>
              <a:defRPr sz="1050">
                <a:solidFill>
                  <a:schemeClr val="accent1"/>
                </a:solidFill>
                <a:latin typeface="Sinkin Sans 300 Light" pitchFamily="50" charset="0"/>
              </a:defRPr>
            </a:lvl1pPr>
          </a:lstStyle>
          <a:p>
            <a:pPr lvl="0"/>
            <a:r>
              <a:rPr lang="en-US" smtClean="0"/>
              <a:t>Click to edit Master text styles</a:t>
            </a:r>
          </a:p>
        </p:txBody>
      </p:sp>
      <p:sp>
        <p:nvSpPr>
          <p:cNvPr id="22" name="Content Placeholder 20"/>
          <p:cNvSpPr>
            <a:spLocks noGrp="1"/>
          </p:cNvSpPr>
          <p:nvPr>
            <p:ph sz="quarter" idx="17"/>
          </p:nvPr>
        </p:nvSpPr>
        <p:spPr>
          <a:xfrm>
            <a:off x="4900614" y="2547523"/>
            <a:ext cx="3100387" cy="292100"/>
          </a:xfrm>
        </p:spPr>
        <p:txBody>
          <a:bodyPr lIns="0" tIns="0" rIns="0" bIns="0">
            <a:normAutofit/>
          </a:bodyPr>
          <a:lstStyle>
            <a:lvl1pPr marL="0" indent="0">
              <a:buNone/>
              <a:defRPr sz="1050">
                <a:solidFill>
                  <a:schemeClr val="accent1"/>
                </a:solidFill>
                <a:latin typeface="Sinkin Sans 300 Light" pitchFamily="50" charset="0"/>
              </a:defRPr>
            </a:lvl1pPr>
          </a:lstStyle>
          <a:p>
            <a:pPr lvl="0"/>
            <a:r>
              <a:rPr lang="en-US" smtClean="0"/>
              <a:t>Click to edit Master text styles</a:t>
            </a:r>
          </a:p>
        </p:txBody>
      </p:sp>
      <p:sp>
        <p:nvSpPr>
          <p:cNvPr id="23" name="Text Placeholder 17"/>
          <p:cNvSpPr>
            <a:spLocks noGrp="1"/>
          </p:cNvSpPr>
          <p:nvPr>
            <p:ph type="body" sz="quarter" idx="18"/>
          </p:nvPr>
        </p:nvSpPr>
        <p:spPr>
          <a:xfrm>
            <a:off x="1143000" y="1285443"/>
            <a:ext cx="6858000" cy="248083"/>
          </a:xfrm>
        </p:spPr>
        <p:txBody>
          <a:bodyPr lIns="0" tIns="0" rIns="0" bIns="0">
            <a:normAutofit/>
          </a:bodyPr>
          <a:lstStyle>
            <a:lvl1pPr marL="0" indent="0" algn="ctr">
              <a:lnSpc>
                <a:spcPts val="1050"/>
              </a:lnSpc>
              <a:buNone/>
              <a:defRPr sz="750">
                <a:solidFill>
                  <a:schemeClr val="bg1">
                    <a:lumMod val="50000"/>
                  </a:schemeClr>
                </a:solidFill>
                <a:latin typeface="Sinkin Sans 300 Light" pitchFamily="50" charset="0"/>
              </a:defRPr>
            </a:lvl1pPr>
          </a:lstStyle>
          <a:p>
            <a:pPr lvl="0"/>
            <a:r>
              <a:rPr lang="en-US" smtClean="0"/>
              <a:t>Click to edit Master text styles</a:t>
            </a:r>
          </a:p>
        </p:txBody>
      </p:sp>
    </p:spTree>
    <p:extLst>
      <p:ext uri="{BB962C8B-B14F-4D97-AF65-F5344CB8AC3E}">
        <p14:creationId xmlns:p14="http://schemas.microsoft.com/office/powerpoint/2010/main" val="153858066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733800"/>
            <a:ext cx="3241676"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5B936AD7-6F22-48E8-B6AC-AEE655BA1357}" type="datetimeFigureOut">
              <a:rPr lang="en-US"/>
              <a:pPr>
                <a:defRPr/>
              </a:pPr>
              <a:t>6/16/2017</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FA6111A-332F-4E2E-8FF1-AB72A630F1E7}" type="slidenum">
              <a:rPr lang="en-US" altLang="en-US"/>
              <a:pPr>
                <a:defRPr/>
              </a:pPr>
              <a:t>‹#›</a:t>
            </a:fld>
            <a:endParaRPr lang="en-US" altLang="en-US" dirty="0"/>
          </a:p>
        </p:txBody>
      </p:sp>
    </p:spTree>
    <p:extLst>
      <p:ext uri="{BB962C8B-B14F-4D97-AF65-F5344CB8AC3E}">
        <p14:creationId xmlns:p14="http://schemas.microsoft.com/office/powerpoint/2010/main" val="59085792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1B353E-43CD-4BBA-9381-60BD1A7C3458}" type="datetimeFigureOut">
              <a:rPr lang="en-US"/>
              <a:pPr>
                <a:defRPr/>
              </a:pPr>
              <a:t>6/16/2017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5C53D8-5947-4E44-8C58-A83331FE44E0}" type="slidenum">
              <a:rPr lang="en-US" altLang="en-US"/>
              <a:pPr>
                <a:defRPr/>
              </a:pPr>
              <a:t>‹#›</a:t>
            </a:fld>
            <a:endParaRPr lang="en-US" altLang="en-US" dirty="0"/>
          </a:p>
        </p:txBody>
      </p:sp>
    </p:spTree>
    <p:extLst>
      <p:ext uri="{BB962C8B-B14F-4D97-AF65-F5344CB8AC3E}">
        <p14:creationId xmlns:p14="http://schemas.microsoft.com/office/powerpoint/2010/main" val="344613294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077988-FB47-4518-9440-F4662F07EE9E}" type="datetimeFigureOut">
              <a:rPr lang="en-US"/>
              <a:pPr>
                <a:defRPr/>
              </a:pPr>
              <a:t>6/16/2017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070BAB-26A0-40B7-8136-EE78AA7DD862}" type="slidenum">
              <a:rPr lang="en-US" altLang="en-US"/>
              <a:pPr>
                <a:defRPr/>
              </a:pPr>
              <a:t>‹#›</a:t>
            </a:fld>
            <a:endParaRPr lang="en-US" altLang="en-US" dirty="0"/>
          </a:p>
        </p:txBody>
      </p:sp>
    </p:spTree>
    <p:extLst>
      <p:ext uri="{BB962C8B-B14F-4D97-AF65-F5344CB8AC3E}">
        <p14:creationId xmlns:p14="http://schemas.microsoft.com/office/powerpoint/2010/main" val="211048601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794C45-9201-4793-ABAD-36993ED36B70}" type="datetimeFigureOut">
              <a:rPr lang="en-US"/>
              <a:pPr>
                <a:defRPr/>
              </a:pPr>
              <a:t>6/16/2017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D106A4F-9E13-4A18-97C4-634506243284}" type="slidenum">
              <a:rPr lang="en-US" altLang="en-US"/>
              <a:pPr>
                <a:defRPr/>
              </a:pPr>
              <a:t>‹#›</a:t>
            </a:fld>
            <a:endParaRPr lang="en-US" altLang="en-US" dirty="0"/>
          </a:p>
        </p:txBody>
      </p:sp>
    </p:spTree>
    <p:extLst>
      <p:ext uri="{BB962C8B-B14F-4D97-AF65-F5344CB8AC3E}">
        <p14:creationId xmlns:p14="http://schemas.microsoft.com/office/powerpoint/2010/main" val="270862012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CF0C40-43AD-46C9-8A0E-9F8FDDA2F4D8}" type="datetimeFigureOut">
              <a:rPr lang="en-US"/>
              <a:pPr>
                <a:defRPr/>
              </a:pPr>
              <a:t>6/16/2017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E819E80-EC99-4259-8FE6-81E6363E408B}" type="slidenum">
              <a:rPr lang="en-US" altLang="en-US"/>
              <a:pPr>
                <a:defRPr/>
              </a:pPr>
              <a:t>‹#›</a:t>
            </a:fld>
            <a:endParaRPr lang="en-US" altLang="en-US" dirty="0"/>
          </a:p>
        </p:txBody>
      </p:sp>
    </p:spTree>
    <p:extLst>
      <p:ext uri="{BB962C8B-B14F-4D97-AF65-F5344CB8AC3E}">
        <p14:creationId xmlns:p14="http://schemas.microsoft.com/office/powerpoint/2010/main" val="368976274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73942D-CF14-47C5-BA7E-2A7E2F2B9C04}" type="datetimeFigureOut">
              <a:rPr lang="en-US"/>
              <a:pPr>
                <a:defRPr/>
              </a:pPr>
              <a:t>6/16/2017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10B6B83-AEDC-455C-8227-9779565E786C}" type="slidenum">
              <a:rPr lang="en-US" altLang="en-US"/>
              <a:pPr>
                <a:defRPr/>
              </a:pPr>
              <a:t>‹#›</a:t>
            </a:fld>
            <a:endParaRPr lang="en-US" altLang="en-US" dirty="0"/>
          </a:p>
        </p:txBody>
      </p:sp>
    </p:spTree>
    <p:extLst>
      <p:ext uri="{BB962C8B-B14F-4D97-AF65-F5344CB8AC3E}">
        <p14:creationId xmlns:p14="http://schemas.microsoft.com/office/powerpoint/2010/main" val="93403083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BBB96-6C70-4E65-A0BA-B6CDF26CD310}" type="datetimeFigureOut">
              <a:rPr lang="en-US"/>
              <a:pPr>
                <a:defRPr/>
              </a:pPr>
              <a:t>6/16/2017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96E697-88F9-415F-8954-6892493CC6BA}" type="slidenum">
              <a:rPr lang="en-US" altLang="en-US"/>
              <a:pPr>
                <a:defRPr/>
              </a:pPr>
              <a:t>‹#›</a:t>
            </a:fld>
            <a:endParaRPr lang="en-US" altLang="en-US" dirty="0"/>
          </a:p>
        </p:txBody>
      </p:sp>
    </p:spTree>
    <p:extLst>
      <p:ext uri="{BB962C8B-B14F-4D97-AF65-F5344CB8AC3E}">
        <p14:creationId xmlns:p14="http://schemas.microsoft.com/office/powerpoint/2010/main" val="389355347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3A5FD1-778E-492D-AF56-78B18ED973F8}" type="datetimeFigureOut">
              <a:rPr lang="en-US"/>
              <a:pPr>
                <a:defRPr/>
              </a:pPr>
              <a:t>6/16/2017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7C0F725-EB09-44E1-8A76-C181E26431E4}" type="slidenum">
              <a:rPr lang="en-US" altLang="en-US"/>
              <a:pPr>
                <a:defRPr/>
              </a:pPr>
              <a:t>‹#›</a:t>
            </a:fld>
            <a:endParaRPr lang="en-US" altLang="en-US" dirty="0"/>
          </a:p>
        </p:txBody>
      </p:sp>
    </p:spTree>
    <p:extLst>
      <p:ext uri="{BB962C8B-B14F-4D97-AF65-F5344CB8AC3E}">
        <p14:creationId xmlns:p14="http://schemas.microsoft.com/office/powerpoint/2010/main" val="330408924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762036-3488-4D5E-831D-FA773C188E0C}" type="datetimeFigureOut">
              <a:rPr lang="en-US"/>
              <a:pPr>
                <a:defRPr/>
              </a:pPr>
              <a:t>6/16/2017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2B09160-4B20-4F15-AE37-1F82641D59FA}" type="slidenum">
              <a:rPr lang="en-US" altLang="en-US"/>
              <a:pPr>
                <a:defRPr/>
              </a:pPr>
              <a:t>‹#›</a:t>
            </a:fld>
            <a:endParaRPr lang="en-US" altLang="en-US" dirty="0"/>
          </a:p>
        </p:txBody>
      </p:sp>
    </p:spTree>
    <p:extLst>
      <p:ext uri="{BB962C8B-B14F-4D97-AF65-F5344CB8AC3E}">
        <p14:creationId xmlns:p14="http://schemas.microsoft.com/office/powerpoint/2010/main" val="354236180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265C9A-E63F-4A8B-BA1A-0FE9A93147FE}" type="datetimeFigureOut">
              <a:rPr lang="en-US"/>
              <a:pPr>
                <a:defRPr/>
              </a:pPr>
              <a:t>6/16/2017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E29238-E9EE-4241-9CA2-E015543ECD30}" type="slidenum">
              <a:rPr lang="en-US" altLang="en-US"/>
              <a:pPr>
                <a:defRPr/>
              </a:pPr>
              <a:t>‹#›</a:t>
            </a:fld>
            <a:endParaRPr lang="en-US" altLang="en-US" dirty="0"/>
          </a:p>
        </p:txBody>
      </p:sp>
    </p:spTree>
    <p:extLst>
      <p:ext uri="{BB962C8B-B14F-4D97-AF65-F5344CB8AC3E}">
        <p14:creationId xmlns:p14="http://schemas.microsoft.com/office/powerpoint/2010/main" val="1684157167"/>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77A735-E46E-4706-A686-6B119ADA7508}" type="datetimeFigureOut">
              <a:rPr lang="en-US"/>
              <a:pPr>
                <a:defRPr/>
              </a:pPr>
              <a:t>6/16/2017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A90E44-BB41-487E-8816-5F49461BFFE7}" type="slidenum">
              <a:rPr lang="en-US" altLang="en-US"/>
              <a:pPr>
                <a:defRPr/>
              </a:pPr>
              <a:t>‹#›</a:t>
            </a:fld>
            <a:endParaRPr lang="en-US" altLang="en-US" dirty="0"/>
          </a:p>
        </p:txBody>
      </p:sp>
    </p:spTree>
    <p:extLst>
      <p:ext uri="{BB962C8B-B14F-4D97-AF65-F5344CB8AC3E}">
        <p14:creationId xmlns:p14="http://schemas.microsoft.com/office/powerpoint/2010/main" val="4255086426"/>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DB3E69-4838-4B5F-856B-BE77A0B3CD48}" type="datetimeFigureOut">
              <a:rPr lang="en-US"/>
              <a:pPr>
                <a:defRPr/>
              </a:pPr>
              <a:t>6/16/2017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21E96C-0DA6-40C7-B508-4208E18010C6}" type="slidenum">
              <a:rPr lang="en-US" altLang="en-US"/>
              <a:pPr>
                <a:defRPr/>
              </a:pPr>
              <a:t>‹#›</a:t>
            </a:fld>
            <a:endParaRPr lang="en-US" altLang="en-US" dirty="0"/>
          </a:p>
        </p:txBody>
      </p:sp>
    </p:spTree>
    <p:extLst>
      <p:ext uri="{BB962C8B-B14F-4D97-AF65-F5344CB8AC3E}">
        <p14:creationId xmlns:p14="http://schemas.microsoft.com/office/powerpoint/2010/main" val="3800956026"/>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8645" y="662589"/>
            <a:ext cx="4857457" cy="578583"/>
          </a:xfrm>
        </p:spPr>
        <p:txBody>
          <a:bodyPr lIns="0" tIns="0" rIns="0" bIns="0" anchor="t">
            <a:normAutofit/>
          </a:bodyPr>
          <a:lstStyle>
            <a:lvl1pPr algn="l">
              <a:defRPr sz="2400">
                <a:solidFill>
                  <a:schemeClr val="bg1">
                    <a:lumMod val="85000"/>
                  </a:schemeClr>
                </a:solidFill>
                <a:latin typeface="Raleway" panose="020B00030301010600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68645" y="1418145"/>
            <a:ext cx="4578057" cy="220155"/>
          </a:xfrm>
        </p:spPr>
        <p:txBody>
          <a:bodyPr lIns="0" tIns="0" rIns="0" bIns="0">
            <a:normAutofit/>
          </a:bodyPr>
          <a:lstStyle>
            <a:lvl1pPr marL="0" indent="0" algn="l">
              <a:buNone/>
              <a:defRPr sz="900">
                <a:solidFill>
                  <a:schemeClr val="bg1">
                    <a:lumMod val="85000"/>
                  </a:schemeClr>
                </a:solidFill>
                <a:latin typeface="Source Sans Pro" panose="020B0503030403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smtClean="0"/>
          </a:p>
        </p:txBody>
      </p:sp>
      <p:sp>
        <p:nvSpPr>
          <p:cNvPr id="8" name="Text Placeholder 3"/>
          <p:cNvSpPr>
            <a:spLocks noGrp="1"/>
          </p:cNvSpPr>
          <p:nvPr>
            <p:ph type="body" sz="half" idx="2"/>
          </p:nvPr>
        </p:nvSpPr>
        <p:spPr>
          <a:xfrm>
            <a:off x="768645" y="2090893"/>
            <a:ext cx="2330157" cy="715809"/>
          </a:xfrm>
        </p:spPr>
        <p:txBody>
          <a:bodyPr lIns="0" tIns="0" rIns="0" bIns="0">
            <a:normAutofit/>
          </a:bodyPr>
          <a:lstStyle>
            <a:lvl1pPr marL="0" indent="0">
              <a:lnSpc>
                <a:spcPts val="750"/>
              </a:lnSpc>
              <a:spcBef>
                <a:spcPts val="0"/>
              </a:spcBef>
              <a:buNone/>
              <a:defRPr sz="750">
                <a:solidFill>
                  <a:schemeClr val="bg1">
                    <a:lumMod val="85000"/>
                  </a:schemeClr>
                </a:solidFill>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a:p>
            <a:pPr lvl="1"/>
            <a:r>
              <a:rPr lang="en-US" smtClean="0"/>
              <a:t>Second level</a:t>
            </a:r>
          </a:p>
        </p:txBody>
      </p:sp>
      <p:sp>
        <p:nvSpPr>
          <p:cNvPr id="10" name="Text Placeholder 2"/>
          <p:cNvSpPr>
            <a:spLocks noGrp="1"/>
          </p:cNvSpPr>
          <p:nvPr>
            <p:ph type="body" idx="10"/>
          </p:nvPr>
        </p:nvSpPr>
        <p:spPr>
          <a:xfrm>
            <a:off x="768643" y="1776286"/>
            <a:ext cx="3868340" cy="211137"/>
          </a:xfrm>
        </p:spPr>
        <p:txBody>
          <a:bodyPr lIns="0" tIns="0" rIns="0" bIns="0">
            <a:normAutofit/>
          </a:bodyPr>
          <a:lstStyle>
            <a:lvl1pPr marL="0" indent="0">
              <a:buNone/>
              <a:defRPr sz="1050" b="0">
                <a:solidFill>
                  <a:schemeClr val="bg1">
                    <a:lumMod val="85000"/>
                  </a:schemeClr>
                </a:solidFill>
                <a:latin typeface="Raleway" panose="020B0003030101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Text Placeholder 3"/>
          <p:cNvSpPr>
            <a:spLocks noGrp="1"/>
          </p:cNvSpPr>
          <p:nvPr>
            <p:ph type="body" sz="half" idx="11"/>
          </p:nvPr>
        </p:nvSpPr>
        <p:spPr>
          <a:xfrm>
            <a:off x="768645" y="4335617"/>
            <a:ext cx="2330157" cy="715809"/>
          </a:xfrm>
        </p:spPr>
        <p:txBody>
          <a:bodyPr lIns="0" tIns="0" rIns="0" bIns="0">
            <a:normAutofit/>
          </a:bodyPr>
          <a:lstStyle>
            <a:lvl1pPr marL="0" indent="0">
              <a:lnSpc>
                <a:spcPts val="750"/>
              </a:lnSpc>
              <a:buNone/>
              <a:defRPr sz="750">
                <a:solidFill>
                  <a:schemeClr val="bg1"/>
                </a:solidFill>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a:p>
            <a:pPr lvl="1"/>
            <a:r>
              <a:rPr lang="en-US" smtClean="0"/>
              <a:t>Second level</a:t>
            </a:r>
          </a:p>
        </p:txBody>
      </p:sp>
      <p:sp>
        <p:nvSpPr>
          <p:cNvPr id="14" name="Text Placeholder 2"/>
          <p:cNvSpPr>
            <a:spLocks noGrp="1"/>
          </p:cNvSpPr>
          <p:nvPr>
            <p:ph type="body" idx="12"/>
          </p:nvPr>
        </p:nvSpPr>
        <p:spPr>
          <a:xfrm>
            <a:off x="768643" y="4021011"/>
            <a:ext cx="3868340" cy="211137"/>
          </a:xfrm>
        </p:spPr>
        <p:txBody>
          <a:bodyPr lIns="0" tIns="0" rIns="0" bIns="0">
            <a:normAutofit/>
          </a:bodyPr>
          <a:lstStyle>
            <a:lvl1pPr marL="0" indent="0">
              <a:buNone/>
              <a:defRPr sz="1050" b="0">
                <a:solidFill>
                  <a:schemeClr val="bg1"/>
                </a:solidFill>
                <a:latin typeface="Raleway" panose="020B0003030101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8" name="Text Placeholder 4"/>
          <p:cNvSpPr>
            <a:spLocks noGrp="1"/>
          </p:cNvSpPr>
          <p:nvPr>
            <p:ph type="body" sz="quarter" idx="3"/>
          </p:nvPr>
        </p:nvSpPr>
        <p:spPr>
          <a:xfrm>
            <a:off x="768644" y="2954052"/>
            <a:ext cx="5163741" cy="536733"/>
          </a:xfrm>
        </p:spPr>
        <p:txBody>
          <a:bodyPr lIns="0" tIns="0" rIns="0" bIns="0" anchor="b">
            <a:noAutofit/>
          </a:bodyPr>
          <a:lstStyle>
            <a:lvl1pPr marL="0" indent="0">
              <a:buNone/>
              <a:defRPr sz="2400" b="0">
                <a:solidFill>
                  <a:schemeClr val="bg1"/>
                </a:solidFill>
                <a:latin typeface="Raleway" panose="020B0003030101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1" name="Text Placeholder 2"/>
          <p:cNvSpPr>
            <a:spLocks noGrp="1"/>
          </p:cNvSpPr>
          <p:nvPr>
            <p:ph type="body" idx="13"/>
          </p:nvPr>
        </p:nvSpPr>
        <p:spPr>
          <a:xfrm>
            <a:off x="768644" y="3667762"/>
            <a:ext cx="5163741" cy="211137"/>
          </a:xfrm>
        </p:spPr>
        <p:txBody>
          <a:bodyPr lIns="0" tIns="0" rIns="0" bIns="0">
            <a:normAutofit/>
          </a:bodyPr>
          <a:lstStyle>
            <a:lvl1pPr marL="0" indent="0">
              <a:buNone/>
              <a:defRPr sz="900" b="0">
                <a:solidFill>
                  <a:schemeClr val="bg1"/>
                </a:solidFill>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4"/>
          </p:nvPr>
        </p:nvSpPr>
        <p:spPr>
          <a:xfrm>
            <a:off x="6090843" y="1584991"/>
            <a:ext cx="1046559" cy="505900"/>
          </a:xfrm>
        </p:spPr>
        <p:txBody>
          <a:bodyPr anchor="ctr"/>
          <a:lstStyle>
            <a:lvl1pPr marL="0" indent="0" algn="ctr">
              <a:buNone/>
              <a:defRPr sz="1200">
                <a:solidFill>
                  <a:schemeClr val="bg1"/>
                </a:solidFill>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97531765"/>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143000" y="669927"/>
            <a:ext cx="6858000" cy="535812"/>
          </a:xfrm>
        </p:spPr>
        <p:txBody>
          <a:bodyPr>
            <a:noAutofit/>
          </a:bodyPr>
          <a:lstStyle>
            <a:lvl1pPr algn="ctr">
              <a:defRPr sz="2700" b="0">
                <a:solidFill>
                  <a:schemeClr val="accent1"/>
                </a:solidFill>
                <a:latin typeface="Sinkin Sans 200 X Light" pitchFamily="50" charset="0"/>
              </a:defRPr>
            </a:lvl1pPr>
          </a:lstStyle>
          <a:p>
            <a:r>
              <a:rPr lang="en-US" dirty="0" smtClean="0"/>
              <a:t>Click to edit Master title style</a:t>
            </a:r>
            <a:endParaRPr lang="en-GB" dirty="0"/>
          </a:p>
        </p:txBody>
      </p:sp>
      <p:sp>
        <p:nvSpPr>
          <p:cNvPr id="18" name="Text Placeholder 17"/>
          <p:cNvSpPr>
            <a:spLocks noGrp="1"/>
          </p:cNvSpPr>
          <p:nvPr>
            <p:ph type="body" sz="quarter" idx="14"/>
          </p:nvPr>
        </p:nvSpPr>
        <p:spPr>
          <a:xfrm>
            <a:off x="1143000" y="2998771"/>
            <a:ext cx="2228850" cy="812800"/>
          </a:xfrm>
        </p:spPr>
        <p:txBody>
          <a:bodyPr lIns="0" tIns="0" rIns="0" bIns="0">
            <a:normAutofit/>
          </a:bodyPr>
          <a:lstStyle>
            <a:lvl1pPr marL="0" indent="0">
              <a:lnSpc>
                <a:spcPts val="1275"/>
              </a:lnSpc>
              <a:buNone/>
              <a:defRPr sz="713">
                <a:solidFill>
                  <a:schemeClr val="accent6"/>
                </a:solidFill>
                <a:latin typeface="Sinkin Sans 300 Light" pitchFamily="50" charset="0"/>
              </a:defRPr>
            </a:lvl1pPr>
          </a:lstStyle>
          <a:p>
            <a:pPr lvl="0"/>
            <a:r>
              <a:rPr lang="en-US" smtClean="0"/>
              <a:t>Click to edit Master text styles</a:t>
            </a:r>
          </a:p>
        </p:txBody>
      </p:sp>
      <p:sp>
        <p:nvSpPr>
          <p:cNvPr id="19" name="Text Placeholder 17"/>
          <p:cNvSpPr>
            <a:spLocks noGrp="1"/>
          </p:cNvSpPr>
          <p:nvPr>
            <p:ph type="body" sz="quarter" idx="15"/>
          </p:nvPr>
        </p:nvSpPr>
        <p:spPr>
          <a:xfrm>
            <a:off x="5553075" y="3000340"/>
            <a:ext cx="2228850" cy="812800"/>
          </a:xfrm>
        </p:spPr>
        <p:txBody>
          <a:bodyPr lIns="0" tIns="0" rIns="0" bIns="0">
            <a:normAutofit/>
          </a:bodyPr>
          <a:lstStyle>
            <a:lvl1pPr marL="0" indent="0">
              <a:lnSpc>
                <a:spcPts val="1275"/>
              </a:lnSpc>
              <a:buNone/>
              <a:defRPr sz="713">
                <a:solidFill>
                  <a:schemeClr val="accent6"/>
                </a:solidFill>
                <a:latin typeface="Sinkin Sans 300 Light" pitchFamily="50" charset="0"/>
              </a:defRPr>
            </a:lvl1pPr>
          </a:lstStyle>
          <a:p>
            <a:pPr lvl="0"/>
            <a:r>
              <a:rPr lang="en-US" smtClean="0"/>
              <a:t>Click to edit Master text styles</a:t>
            </a:r>
          </a:p>
        </p:txBody>
      </p:sp>
      <p:sp>
        <p:nvSpPr>
          <p:cNvPr id="21" name="Content Placeholder 20"/>
          <p:cNvSpPr>
            <a:spLocks noGrp="1"/>
          </p:cNvSpPr>
          <p:nvPr>
            <p:ph sz="quarter" idx="16"/>
          </p:nvPr>
        </p:nvSpPr>
        <p:spPr>
          <a:xfrm>
            <a:off x="1143000" y="2547523"/>
            <a:ext cx="3533775" cy="292100"/>
          </a:xfrm>
        </p:spPr>
        <p:txBody>
          <a:bodyPr lIns="0" tIns="0" rIns="0" bIns="0">
            <a:normAutofit/>
          </a:bodyPr>
          <a:lstStyle>
            <a:lvl1pPr marL="0" indent="0">
              <a:buNone/>
              <a:defRPr sz="1050">
                <a:solidFill>
                  <a:schemeClr val="accent1"/>
                </a:solidFill>
                <a:latin typeface="Sinkin Sans 300 Light" pitchFamily="50" charset="0"/>
              </a:defRPr>
            </a:lvl1pPr>
          </a:lstStyle>
          <a:p>
            <a:pPr lvl="0"/>
            <a:r>
              <a:rPr lang="en-US" smtClean="0"/>
              <a:t>Click to edit Master text styles</a:t>
            </a:r>
          </a:p>
        </p:txBody>
      </p:sp>
      <p:sp>
        <p:nvSpPr>
          <p:cNvPr id="22" name="Content Placeholder 20"/>
          <p:cNvSpPr>
            <a:spLocks noGrp="1"/>
          </p:cNvSpPr>
          <p:nvPr>
            <p:ph sz="quarter" idx="17"/>
          </p:nvPr>
        </p:nvSpPr>
        <p:spPr>
          <a:xfrm>
            <a:off x="4900614" y="2547523"/>
            <a:ext cx="3100387" cy="292100"/>
          </a:xfrm>
        </p:spPr>
        <p:txBody>
          <a:bodyPr lIns="0" tIns="0" rIns="0" bIns="0">
            <a:normAutofit/>
          </a:bodyPr>
          <a:lstStyle>
            <a:lvl1pPr marL="0" indent="0">
              <a:buNone/>
              <a:defRPr sz="1050">
                <a:solidFill>
                  <a:schemeClr val="accent1"/>
                </a:solidFill>
                <a:latin typeface="Sinkin Sans 300 Light" pitchFamily="50" charset="0"/>
              </a:defRPr>
            </a:lvl1pPr>
          </a:lstStyle>
          <a:p>
            <a:pPr lvl="0"/>
            <a:r>
              <a:rPr lang="en-US" smtClean="0"/>
              <a:t>Click to edit Master text styles</a:t>
            </a:r>
          </a:p>
        </p:txBody>
      </p:sp>
      <p:sp>
        <p:nvSpPr>
          <p:cNvPr id="23" name="Text Placeholder 17"/>
          <p:cNvSpPr>
            <a:spLocks noGrp="1"/>
          </p:cNvSpPr>
          <p:nvPr>
            <p:ph type="body" sz="quarter" idx="18"/>
          </p:nvPr>
        </p:nvSpPr>
        <p:spPr>
          <a:xfrm>
            <a:off x="1143000" y="1285443"/>
            <a:ext cx="6858000" cy="248083"/>
          </a:xfrm>
        </p:spPr>
        <p:txBody>
          <a:bodyPr lIns="0" tIns="0" rIns="0" bIns="0">
            <a:normAutofit/>
          </a:bodyPr>
          <a:lstStyle>
            <a:lvl1pPr marL="0" indent="0" algn="ctr">
              <a:lnSpc>
                <a:spcPts val="1050"/>
              </a:lnSpc>
              <a:buNone/>
              <a:defRPr sz="750">
                <a:solidFill>
                  <a:schemeClr val="bg1">
                    <a:lumMod val="50000"/>
                  </a:schemeClr>
                </a:solidFill>
                <a:latin typeface="Sinkin Sans 300 Light" pitchFamily="50" charset="0"/>
              </a:defRPr>
            </a:lvl1pPr>
          </a:lstStyle>
          <a:p>
            <a:pPr lvl="0"/>
            <a:r>
              <a:rPr lang="en-US" smtClean="0"/>
              <a:t>Click to edit Master text styles</a:t>
            </a:r>
          </a:p>
        </p:txBody>
      </p:sp>
    </p:spTree>
    <p:extLst>
      <p:ext uri="{BB962C8B-B14F-4D97-AF65-F5344CB8AC3E}">
        <p14:creationId xmlns:p14="http://schemas.microsoft.com/office/powerpoint/2010/main" val="2019796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A12CA9-70AF-4D19-A051-157F55F275A6}" type="datetimeFigureOut">
              <a:rPr lang="en-US"/>
              <a:pPr>
                <a:defRPr/>
              </a:pPr>
              <a:t>6/16/2017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3676C1-C80B-417C-8C79-FE6E21205BC1}" type="slidenum">
              <a:rPr lang="en-US" altLang="en-US"/>
              <a:pPr>
                <a:defRPr/>
              </a:pPr>
              <a:t>‹#›</a:t>
            </a:fld>
            <a:endParaRPr lang="en-US" altLang="en-US" dirty="0"/>
          </a:p>
        </p:txBody>
      </p:sp>
    </p:spTree>
    <p:extLst>
      <p:ext uri="{BB962C8B-B14F-4D97-AF65-F5344CB8AC3E}">
        <p14:creationId xmlns:p14="http://schemas.microsoft.com/office/powerpoint/2010/main" val="808618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C2ACA6-334B-49A5-BF3A-6BB9C6CE6B43}" type="datetimeFigureOut">
              <a:rPr lang="en-US"/>
              <a:pPr>
                <a:defRPr/>
              </a:pPr>
              <a:t>6/16/2017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C360F8-B598-40EE-B105-0DC0233AC143}" type="slidenum">
              <a:rPr lang="en-US" altLang="en-US"/>
              <a:pPr>
                <a:defRPr/>
              </a:pPr>
              <a:t>‹#›</a:t>
            </a:fld>
            <a:endParaRPr lang="en-US" altLang="en-US" dirty="0"/>
          </a:p>
        </p:txBody>
      </p:sp>
    </p:spTree>
    <p:extLst>
      <p:ext uri="{BB962C8B-B14F-4D97-AF65-F5344CB8AC3E}">
        <p14:creationId xmlns:p14="http://schemas.microsoft.com/office/powerpoint/2010/main" val="202312934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98D1F00-641F-4105-9B1E-D00637CA2A21}" type="datetimeFigureOut">
              <a:rPr lang="en-US"/>
              <a:pPr>
                <a:defRPr/>
              </a:pPr>
              <a:t>6/16/2017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3C41DF6-A0BA-4E33-BF5E-5871277E872F}" type="slidenum">
              <a:rPr lang="en-US" altLang="en-US"/>
              <a:pPr>
                <a:defRPr/>
              </a:pPr>
              <a:t>‹#›</a:t>
            </a:fld>
            <a:endParaRPr lang="en-US" altLang="en-US" dirty="0"/>
          </a:p>
        </p:txBody>
      </p:sp>
    </p:spTree>
    <p:extLst>
      <p:ext uri="{BB962C8B-B14F-4D97-AF65-F5344CB8AC3E}">
        <p14:creationId xmlns:p14="http://schemas.microsoft.com/office/powerpoint/2010/main" val="175690657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6D46A0-2CBE-41B2-8DBA-432B461AB14C}" type="datetimeFigureOut">
              <a:rPr lang="en-US"/>
              <a:pPr>
                <a:defRPr/>
              </a:pPr>
              <a:t>6/16/2017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4F10425-ED9A-4902-981D-5C0970CE8FDA}" type="slidenum">
              <a:rPr lang="en-US" altLang="en-US"/>
              <a:pPr>
                <a:defRPr/>
              </a:pPr>
              <a:t>‹#›</a:t>
            </a:fld>
            <a:endParaRPr lang="en-US" altLang="en-US" dirty="0"/>
          </a:p>
        </p:txBody>
      </p:sp>
    </p:spTree>
    <p:extLst>
      <p:ext uri="{BB962C8B-B14F-4D97-AF65-F5344CB8AC3E}">
        <p14:creationId xmlns:p14="http://schemas.microsoft.com/office/powerpoint/2010/main" val="269905513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DE1C69-5B3B-47D8-AE17-B8B36BEB821D}" type="datetimeFigureOut">
              <a:rPr lang="en-US"/>
              <a:pPr>
                <a:defRPr/>
              </a:pPr>
              <a:t>6/16/2017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D6669D2-A80F-4286-8A5F-8B00286308B1}" type="slidenum">
              <a:rPr lang="en-US" altLang="en-US"/>
              <a:pPr>
                <a:defRPr/>
              </a:pPr>
              <a:t>‹#›</a:t>
            </a:fld>
            <a:endParaRPr lang="en-US" altLang="en-US" dirty="0"/>
          </a:p>
        </p:txBody>
      </p:sp>
    </p:spTree>
    <p:extLst>
      <p:ext uri="{BB962C8B-B14F-4D97-AF65-F5344CB8AC3E}">
        <p14:creationId xmlns:p14="http://schemas.microsoft.com/office/powerpoint/2010/main" val="251643017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B0B33E-372C-40CF-B0E1-7C1B631CBE40}" type="datetimeFigureOut">
              <a:rPr lang="en-US"/>
              <a:pPr>
                <a:defRPr/>
              </a:pPr>
              <a:t>6/16/2017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8525A0-8CDC-4600-A0A3-4F28F72A6E39}" type="slidenum">
              <a:rPr lang="en-US" altLang="en-US"/>
              <a:pPr>
                <a:defRPr/>
              </a:pPr>
              <a:t>‹#›</a:t>
            </a:fld>
            <a:endParaRPr lang="en-US" altLang="en-US" dirty="0"/>
          </a:p>
        </p:txBody>
      </p:sp>
    </p:spTree>
    <p:extLst>
      <p:ext uri="{BB962C8B-B14F-4D97-AF65-F5344CB8AC3E}">
        <p14:creationId xmlns:p14="http://schemas.microsoft.com/office/powerpoint/2010/main" val="36800175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D2335C-CD04-4A39-A356-973A9E87332C}" type="datetimeFigureOut">
              <a:rPr lang="en-US"/>
              <a:pPr>
                <a:defRPr/>
              </a:pPr>
              <a:t>6/16/2017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4E0412-C43C-46DC-82E6-66E1EA7651CF}" type="slidenum">
              <a:rPr lang="en-US" altLang="en-US"/>
              <a:pPr>
                <a:defRPr/>
              </a:pPr>
              <a:t>‹#›</a:t>
            </a:fld>
            <a:endParaRPr lang="en-US" altLang="en-US" dirty="0"/>
          </a:p>
        </p:txBody>
      </p:sp>
    </p:spTree>
    <p:extLst>
      <p:ext uri="{BB962C8B-B14F-4D97-AF65-F5344CB8AC3E}">
        <p14:creationId xmlns:p14="http://schemas.microsoft.com/office/powerpoint/2010/main" val="390733005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67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71B636B-97BD-4B8F-BE4C-8BF982FF24BE}" type="datetimeFigureOut">
              <a:rPr lang="en-US"/>
              <a:pPr>
                <a:defRPr/>
              </a:pPr>
              <a:t>6/16/2017</a:t>
            </a:fld>
            <a:endParaRPr lang="en-US" dirty="0"/>
          </a:p>
        </p:txBody>
      </p:sp>
      <p:sp>
        <p:nvSpPr>
          <p:cNvPr id="5" name="Footer Placeholder 4"/>
          <p:cNvSpPr>
            <a:spLocks noGrp="1"/>
          </p:cNvSpPr>
          <p:nvPr>
            <p:ph type="ftr" sz="quarter" idx="3"/>
          </p:nvPr>
        </p:nvSpPr>
        <p:spPr>
          <a:xfrm>
            <a:off x="3124200" y="6356350"/>
            <a:ext cx="2895600" cy="366713"/>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a:defRPr/>
            </a:pPr>
            <a:fld id="{A742A9CC-C79C-4379-B5BA-980915DD471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53"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54" r:id="rId12"/>
    <p:sldLayoutId id="2147483955" r:id="rId13"/>
  </p:sldLayoutIdLst>
  <p:transition spd="slow">
    <p:wip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67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1F3B136B-304F-4219-B38B-5D0CB2BDE539}" type="datetimeFigureOut">
              <a:rPr lang="en-US"/>
              <a:pPr>
                <a:defRPr/>
              </a:pPr>
              <a:t>6/16/2017</a:t>
            </a:fld>
            <a:endParaRPr lang="en-US" dirty="0"/>
          </a:p>
        </p:txBody>
      </p:sp>
      <p:sp>
        <p:nvSpPr>
          <p:cNvPr id="5" name="Footer Placeholder 4"/>
          <p:cNvSpPr>
            <a:spLocks noGrp="1"/>
          </p:cNvSpPr>
          <p:nvPr>
            <p:ph type="ftr" sz="quarter" idx="3"/>
          </p:nvPr>
        </p:nvSpPr>
        <p:spPr>
          <a:xfrm>
            <a:off x="3124200" y="6356350"/>
            <a:ext cx="2895600" cy="366713"/>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a:defRPr/>
            </a:pPr>
            <a:fld id="{FD5EBF27-B6B2-4098-8900-611D3ED81D5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56"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7" r:id="rId12"/>
    <p:sldLayoutId id="2147483958" r:id="rId13"/>
  </p:sldLayoutIdLst>
  <p:transition spd="slow">
    <p:wip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09600" y="1828800"/>
            <a:ext cx="8153400" cy="1295400"/>
          </a:xfrm>
        </p:spPr>
        <p:txBody>
          <a:bodyPr anchor="t"/>
          <a:lstStyle/>
          <a:p>
            <a:pPr algn="l">
              <a:spcAft>
                <a:spcPts val="2400"/>
              </a:spcAft>
              <a:defRPr/>
            </a:pPr>
            <a:r>
              <a:rPr lang="ru-RU" sz="4000" b="1" dirty="0">
                <a:solidFill>
                  <a:schemeClr val="accent1">
                    <a:lumMod val="75000"/>
                  </a:schemeClr>
                </a:solidFill>
              </a:rPr>
              <a:t>ПОБУДОВА </a:t>
            </a:r>
            <a:r>
              <a:rPr lang="ru-RU" sz="4000" b="1" dirty="0" smtClean="0">
                <a:solidFill>
                  <a:schemeClr val="accent1">
                    <a:lumMod val="75000"/>
                  </a:schemeClr>
                </a:solidFill>
              </a:rPr>
              <a:t>КАР’ЄРИ</a:t>
            </a:r>
            <a:r>
              <a:rPr lang="en-US" sz="4000" b="1" dirty="0">
                <a:solidFill>
                  <a:schemeClr val="accent1">
                    <a:lumMod val="75000"/>
                  </a:schemeClr>
                </a:solidFill>
              </a:rPr>
              <a:t/>
            </a:r>
            <a:br>
              <a:rPr lang="en-US" sz="4000" b="1" dirty="0">
                <a:solidFill>
                  <a:schemeClr val="accent1">
                    <a:lumMod val="75000"/>
                  </a:schemeClr>
                </a:solidFill>
              </a:rPr>
            </a:br>
            <a:r>
              <a:rPr lang="ru-RU" sz="4000" b="1" dirty="0" smtClean="0">
                <a:solidFill>
                  <a:schemeClr val="accent1">
                    <a:lumMod val="75000"/>
                  </a:schemeClr>
                </a:solidFill>
              </a:rPr>
              <a:t>НА </a:t>
            </a:r>
            <a:r>
              <a:rPr lang="ru-RU" sz="4000" b="1" dirty="0">
                <a:solidFill>
                  <a:schemeClr val="accent1">
                    <a:lumMod val="75000"/>
                  </a:schemeClr>
                </a:solidFill>
              </a:rPr>
              <a:t>ДЕРЖАВНІЙ </a:t>
            </a:r>
            <a:r>
              <a:rPr lang="ru-RU" sz="4000" b="1" dirty="0" smtClean="0">
                <a:solidFill>
                  <a:schemeClr val="accent1">
                    <a:lumMod val="75000"/>
                  </a:schemeClr>
                </a:solidFill>
              </a:rPr>
              <a:t>СЛУЖБІ</a:t>
            </a:r>
            <a:endParaRPr lang="ru-RU" sz="4000" dirty="0">
              <a:solidFill>
                <a:srgbClr val="26BCB8"/>
              </a:solidFill>
            </a:endParaRPr>
          </a:p>
        </p:txBody>
      </p:sp>
      <p:sp>
        <p:nvSpPr>
          <p:cNvPr id="9219" name="Подзаголовок 3"/>
          <p:cNvSpPr>
            <a:spLocks noGrp="1"/>
          </p:cNvSpPr>
          <p:nvPr>
            <p:ph type="subTitle" idx="1"/>
          </p:nvPr>
        </p:nvSpPr>
        <p:spPr>
          <a:xfrm>
            <a:off x="2286000" y="4724400"/>
            <a:ext cx="6400800" cy="1752600"/>
          </a:xfrm>
        </p:spPr>
        <p:txBody>
          <a:bodyPr anchor="b"/>
          <a:lstStyle/>
          <a:p>
            <a:pPr algn="r" eaLnBrk="1" hangingPunct="1">
              <a:spcBef>
                <a:spcPct val="0"/>
              </a:spcBef>
            </a:pPr>
            <a:r>
              <a:rPr lang="uk-UA" altLang="uk-UA" sz="2400" b="1" dirty="0" smtClean="0">
                <a:solidFill>
                  <a:schemeClr val="tx1"/>
                </a:solidFill>
              </a:rPr>
              <a:t>Марина КАНАВЕЦЬ,</a:t>
            </a:r>
          </a:p>
          <a:p>
            <a:pPr algn="r">
              <a:spcBef>
                <a:spcPct val="0"/>
              </a:spcBef>
            </a:pPr>
            <a:r>
              <a:rPr lang="uk-UA" altLang="uk-UA" sz="2000" dirty="0" smtClean="0">
                <a:solidFill>
                  <a:schemeClr val="tx1"/>
                </a:solidFill>
              </a:rPr>
              <a:t>Директор Центру адаптації державної служби</a:t>
            </a:r>
            <a:br>
              <a:rPr lang="uk-UA" altLang="uk-UA" sz="2000" dirty="0" smtClean="0">
                <a:solidFill>
                  <a:schemeClr val="tx1"/>
                </a:solidFill>
              </a:rPr>
            </a:br>
            <a:r>
              <a:rPr lang="uk-UA" altLang="uk-UA" sz="2000" dirty="0" smtClean="0">
                <a:solidFill>
                  <a:schemeClr val="tx1"/>
                </a:solidFill>
              </a:rPr>
              <a:t>до стандартів Європейського Союзу</a:t>
            </a:r>
          </a:p>
          <a:p>
            <a:pPr algn="r">
              <a:spcBef>
                <a:spcPct val="0"/>
              </a:spcBef>
            </a:pPr>
            <a:r>
              <a:rPr lang="uk-UA" altLang="uk-UA" sz="2000" i="1" dirty="0" smtClean="0">
                <a:solidFill>
                  <a:schemeClr val="tx1"/>
                </a:solidFill>
              </a:rPr>
              <a:t>кандидат наук з державного управління</a:t>
            </a:r>
            <a:endParaRPr lang="ru-RU" altLang="uk-UA" sz="2000" i="1" dirty="0" smtClean="0">
              <a:solidFill>
                <a:schemeClr val="tx1"/>
              </a:solidFill>
            </a:endParaRPr>
          </a:p>
        </p:txBody>
      </p:sp>
      <p:sp>
        <p:nvSpPr>
          <p:cNvPr id="18" name="Shape 23"/>
          <p:cNvSpPr/>
          <p:nvPr/>
        </p:nvSpPr>
        <p:spPr>
          <a:xfrm flipH="1" flipV="1">
            <a:off x="762000" y="831850"/>
            <a:ext cx="5867400" cy="0"/>
          </a:xfrm>
          <a:prstGeom prst="line">
            <a:avLst/>
          </a:prstGeom>
          <a:ln w="9525" cap="rnd">
            <a:solidFill>
              <a:srgbClr val="C00000"/>
            </a:solidFill>
            <a:prstDash val="dash"/>
            <a:round/>
          </a:ln>
        </p:spPr>
        <p:txBody>
          <a:bodyPr lIns="0" tIns="0" rIns="0" bIns="0" anchor="ctr"/>
          <a:lstStyle/>
          <a:p>
            <a:pPr eaLnBrk="1" hangingPunct="1">
              <a:defRPr/>
            </a:pPr>
            <a:endParaRPr dirty="0">
              <a:ln w="12700">
                <a:solidFill>
                  <a:prstClr val="black"/>
                </a:solidFill>
              </a:ln>
              <a:solidFill>
                <a:prstClr val="black">
                  <a:lumMod val="95000"/>
                  <a:lumOff val="5000"/>
                </a:prstClr>
              </a:solidFill>
              <a:latin typeface="Arial" pitchFamily="34" charset="0"/>
              <a:cs typeface="Arial" pitchFamily="34" charset="0"/>
            </a:endParaRPr>
          </a:p>
        </p:txBody>
      </p:sp>
      <p:sp>
        <p:nvSpPr>
          <p:cNvPr id="20" name="Шестиугольник 19"/>
          <p:cNvSpPr/>
          <p:nvPr/>
        </p:nvSpPr>
        <p:spPr bwMode="auto">
          <a:xfrm>
            <a:off x="6629400" y="0"/>
            <a:ext cx="1981200" cy="1665288"/>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0189" y="122833"/>
            <a:ext cx="1419622" cy="1419622"/>
          </a:xfrm>
          <a:prstGeom prst="rect">
            <a:avLst/>
          </a:prstGeom>
        </p:spPr>
      </p:pic>
      <p:sp>
        <p:nvSpPr>
          <p:cNvPr id="4" name="TextBox 3"/>
          <p:cNvSpPr txBox="1"/>
          <p:nvPr/>
        </p:nvSpPr>
        <p:spPr>
          <a:xfrm>
            <a:off x="3505200" y="3200400"/>
            <a:ext cx="5104090" cy="1323439"/>
          </a:xfrm>
          <a:prstGeom prst="rect">
            <a:avLst/>
          </a:prstGeom>
          <a:noFill/>
        </p:spPr>
        <p:txBody>
          <a:bodyPr wrap="none" rtlCol="0">
            <a:spAutoFit/>
          </a:bodyPr>
          <a:lstStyle/>
          <a:p>
            <a:r>
              <a:rPr lang="ru-RU" sz="4000" b="1" dirty="0" smtClean="0">
                <a:solidFill>
                  <a:srgbClr val="26BCB8"/>
                </a:solidFill>
                <a:latin typeface="Calibri"/>
                <a:ea typeface="+mj-ea"/>
                <a:cs typeface="+mj-cs"/>
              </a:rPr>
              <a:t>ТА </a:t>
            </a:r>
            <a:r>
              <a:rPr lang="ru-RU" sz="4000" b="1" dirty="0">
                <a:solidFill>
                  <a:srgbClr val="26BCB8"/>
                </a:solidFill>
                <a:latin typeface="Calibri"/>
                <a:ea typeface="+mj-ea"/>
                <a:cs typeface="+mj-cs"/>
              </a:rPr>
              <a:t>ПЕРСПЕКТИВИ</a:t>
            </a:r>
            <a:r>
              <a:rPr lang="en-US" sz="4000" b="1" dirty="0">
                <a:solidFill>
                  <a:srgbClr val="26BCB8"/>
                </a:solidFill>
                <a:latin typeface="Calibri"/>
                <a:ea typeface="+mj-ea"/>
                <a:cs typeface="+mj-cs"/>
              </a:rPr>
              <a:t/>
            </a:r>
            <a:br>
              <a:rPr lang="en-US" sz="4000" b="1" dirty="0">
                <a:solidFill>
                  <a:srgbClr val="26BCB8"/>
                </a:solidFill>
                <a:latin typeface="Calibri"/>
                <a:ea typeface="+mj-ea"/>
                <a:cs typeface="+mj-cs"/>
              </a:rPr>
            </a:br>
            <a:r>
              <a:rPr lang="uk-UA" sz="4000" b="1" dirty="0" smtClean="0">
                <a:solidFill>
                  <a:srgbClr val="26BCB8"/>
                </a:solidFill>
                <a:latin typeface="Calibri"/>
                <a:ea typeface="+mj-ea"/>
                <a:cs typeface="+mj-cs"/>
              </a:rPr>
              <a:t>ПРАЦЕ</a:t>
            </a:r>
            <a:r>
              <a:rPr lang="ru-RU" sz="4000" b="1" dirty="0">
                <a:solidFill>
                  <a:srgbClr val="26BCB8"/>
                </a:solidFill>
                <a:latin typeface="Calibri"/>
                <a:ea typeface="+mj-ea"/>
                <a:cs typeface="+mj-cs"/>
              </a:rPr>
              <a:t>ВЛАШТУВАННЯ</a:t>
            </a:r>
            <a:endParaRPr lang="ru-R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a:defRPr/>
            </a:pPr>
            <a:r>
              <a:rPr lang="uk-UA" sz="4000" b="1" dirty="0" smtClean="0">
                <a:latin typeface="+mn-lt"/>
              </a:rPr>
              <a:t>Складові процесу планування кар’єри та просування по службі</a:t>
            </a:r>
            <a:endParaRPr lang="uk-UA" sz="4000" b="1" dirty="0">
              <a:latin typeface="+mn-lt"/>
            </a:endParaRPr>
          </a:p>
        </p:txBody>
      </p:sp>
      <p:grpSp>
        <p:nvGrpSpPr>
          <p:cNvPr id="18435" name="Группа 10"/>
          <p:cNvGrpSpPr>
            <a:grpSpLocks noChangeAspect="1"/>
          </p:cNvGrpSpPr>
          <p:nvPr/>
        </p:nvGrpSpPr>
        <p:grpSpPr bwMode="auto">
          <a:xfrm>
            <a:off x="228600" y="1698625"/>
            <a:ext cx="8686800" cy="4778375"/>
            <a:chOff x="0" y="1600198"/>
            <a:chExt cx="9143999" cy="5029202"/>
          </a:xfrm>
        </p:grpSpPr>
        <p:grpSp>
          <p:nvGrpSpPr>
            <p:cNvPr id="18436" name="Group 35"/>
            <p:cNvGrpSpPr>
              <a:grpSpLocks/>
            </p:cNvGrpSpPr>
            <p:nvPr/>
          </p:nvGrpSpPr>
          <p:grpSpPr bwMode="auto">
            <a:xfrm>
              <a:off x="0" y="1600198"/>
              <a:ext cx="1828800" cy="4953002"/>
              <a:chOff x="0" y="-87065"/>
              <a:chExt cx="1829061" cy="3070637"/>
            </a:xfrm>
          </p:grpSpPr>
          <p:sp>
            <p:nvSpPr>
              <p:cNvPr id="37" name="Rectangle 36"/>
              <p:cNvSpPr/>
              <p:nvPr/>
            </p:nvSpPr>
            <p:spPr>
              <a:xfrm>
                <a:off x="0" y="-87065"/>
                <a:ext cx="1828392" cy="10275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350" dirty="0"/>
              </a:p>
            </p:txBody>
          </p:sp>
          <p:sp>
            <p:nvSpPr>
              <p:cNvPr id="38" name="Rectangle 37"/>
              <p:cNvSpPr/>
              <p:nvPr/>
            </p:nvSpPr>
            <p:spPr>
              <a:xfrm>
                <a:off x="0" y="940488"/>
                <a:ext cx="1828392" cy="20426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350" dirty="0"/>
              </a:p>
            </p:txBody>
          </p:sp>
          <p:sp>
            <p:nvSpPr>
              <p:cNvPr id="28706" name="Title 13"/>
              <p:cNvSpPr txBox="1">
                <a:spLocks/>
              </p:cNvSpPr>
              <p:nvPr/>
            </p:nvSpPr>
            <p:spPr bwMode="auto">
              <a:xfrm>
                <a:off x="76879" y="999531"/>
                <a:ext cx="1674634" cy="188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lnSpc>
                    <a:spcPct val="90000"/>
                  </a:lnSpc>
                  <a:spcAft>
                    <a:spcPts val="600"/>
                  </a:spcAft>
                  <a:defRPr/>
                </a:pPr>
                <a:r>
                  <a:rPr lang="uk-UA" altLang="en-US" sz="1350" b="1" u="sng" dirty="0" smtClean="0">
                    <a:latin typeface="+mn-lt"/>
                  </a:rPr>
                  <a:t>Здійснюється за результатами конкурсу</a:t>
                </a:r>
                <a:r>
                  <a:rPr lang="uk-UA" altLang="en-US" sz="1350" b="1" dirty="0" smtClean="0">
                    <a:latin typeface="+mn-lt"/>
                  </a:rPr>
                  <a:t> </a:t>
                </a:r>
                <a:br>
                  <a:rPr lang="uk-UA" altLang="en-US" sz="1350" b="1" dirty="0" smtClean="0">
                    <a:latin typeface="+mn-lt"/>
                  </a:rPr>
                </a:br>
                <a:r>
                  <a:rPr lang="uk-UA" altLang="en-US" sz="1350" b="1" dirty="0" smtClean="0">
                    <a:latin typeface="+mn-lt"/>
                  </a:rPr>
                  <a:t>та з урахуванням професійної компетентності</a:t>
                </a:r>
              </a:p>
              <a:p>
                <a:pPr algn="ctr" eaLnBrk="1" hangingPunct="1">
                  <a:lnSpc>
                    <a:spcPct val="90000"/>
                  </a:lnSpc>
                  <a:spcAft>
                    <a:spcPts val="600"/>
                  </a:spcAft>
                  <a:defRPr/>
                </a:pPr>
                <a:r>
                  <a:rPr lang="uk-UA" altLang="en-US" sz="1350" b="1" u="sng" dirty="0" smtClean="0">
                    <a:latin typeface="+mn-lt"/>
                  </a:rPr>
                  <a:t>Просування не здійснюється</a:t>
                </a:r>
                <a:r>
                  <a:rPr lang="uk-UA" altLang="en-US" sz="1350" b="1" dirty="0" smtClean="0">
                    <a:latin typeface="+mn-lt"/>
                  </a:rPr>
                  <a:t> протягом строку дисциплінарного стягнення</a:t>
                </a:r>
              </a:p>
              <a:p>
                <a:pPr algn="ctr" eaLnBrk="1" hangingPunct="1">
                  <a:lnSpc>
                    <a:spcPct val="90000"/>
                  </a:lnSpc>
                  <a:spcAft>
                    <a:spcPts val="600"/>
                  </a:spcAft>
                  <a:defRPr/>
                </a:pPr>
                <a:r>
                  <a:rPr lang="uk-UA" altLang="en-US" sz="1350" i="1" dirty="0" smtClean="0">
                    <a:latin typeface="+mn-lt"/>
                  </a:rPr>
                  <a:t>(Стаття 40 Закону)</a:t>
                </a:r>
              </a:p>
            </p:txBody>
          </p:sp>
        </p:grpSp>
        <p:grpSp>
          <p:nvGrpSpPr>
            <p:cNvPr id="18437" name="Group 62"/>
            <p:cNvGrpSpPr>
              <a:grpSpLocks/>
            </p:cNvGrpSpPr>
            <p:nvPr/>
          </p:nvGrpSpPr>
          <p:grpSpPr bwMode="auto">
            <a:xfrm>
              <a:off x="3657600" y="1600199"/>
              <a:ext cx="1828800" cy="4953001"/>
              <a:chOff x="3656820" y="1080370"/>
              <a:chExt cx="1830362" cy="3715470"/>
            </a:xfrm>
          </p:grpSpPr>
          <p:sp>
            <p:nvSpPr>
              <p:cNvPr id="42" name="Rectangle 41"/>
              <p:cNvSpPr/>
              <p:nvPr/>
            </p:nvSpPr>
            <p:spPr>
              <a:xfrm>
                <a:off x="3657155" y="1080369"/>
                <a:ext cx="1828020" cy="1243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350" dirty="0"/>
              </a:p>
            </p:txBody>
          </p:sp>
          <p:sp>
            <p:nvSpPr>
              <p:cNvPr id="43" name="Rectangle 42"/>
              <p:cNvSpPr/>
              <p:nvPr/>
            </p:nvSpPr>
            <p:spPr>
              <a:xfrm>
                <a:off x="3658827" y="2323708"/>
                <a:ext cx="1828021" cy="24716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350" dirty="0"/>
              </a:p>
            </p:txBody>
          </p:sp>
        </p:grpSp>
        <p:grpSp>
          <p:nvGrpSpPr>
            <p:cNvPr id="18438" name="Group 45"/>
            <p:cNvGrpSpPr>
              <a:grpSpLocks/>
            </p:cNvGrpSpPr>
            <p:nvPr/>
          </p:nvGrpSpPr>
          <p:grpSpPr bwMode="auto">
            <a:xfrm>
              <a:off x="5486400" y="1600201"/>
              <a:ext cx="1828800" cy="4952998"/>
              <a:chOff x="5485879" y="-87063"/>
              <a:chExt cx="1829061" cy="3070635"/>
            </a:xfrm>
          </p:grpSpPr>
          <p:sp>
            <p:nvSpPr>
              <p:cNvPr id="47" name="Rectangle 46"/>
              <p:cNvSpPr/>
              <p:nvPr/>
            </p:nvSpPr>
            <p:spPr>
              <a:xfrm>
                <a:off x="5485544" y="-87065"/>
                <a:ext cx="1830063" cy="20551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350" dirty="0"/>
              </a:p>
            </p:txBody>
          </p:sp>
          <p:sp>
            <p:nvSpPr>
              <p:cNvPr id="48" name="Rectangle 47"/>
              <p:cNvSpPr/>
              <p:nvPr/>
            </p:nvSpPr>
            <p:spPr>
              <a:xfrm>
                <a:off x="5485544" y="1968041"/>
                <a:ext cx="1830063" cy="10151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350" dirty="0"/>
              </a:p>
            </p:txBody>
          </p:sp>
          <p:sp>
            <p:nvSpPr>
              <p:cNvPr id="28701" name="Title 13"/>
              <p:cNvSpPr txBox="1">
                <a:spLocks/>
              </p:cNvSpPr>
              <p:nvPr/>
            </p:nvSpPr>
            <p:spPr bwMode="auto">
              <a:xfrm>
                <a:off x="5592507" y="-54"/>
                <a:ext cx="1616138" cy="18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lnSpc>
                    <a:spcPct val="90000"/>
                  </a:lnSpc>
                  <a:spcAft>
                    <a:spcPts val="600"/>
                  </a:spcAft>
                  <a:defRPr/>
                </a:pPr>
                <a:r>
                  <a:rPr lang="uk-UA" altLang="en-US" sz="1350" b="1" u="sng" dirty="0" smtClean="0">
                    <a:solidFill>
                      <a:schemeClr val="bg1"/>
                    </a:solidFill>
                    <a:latin typeface="+mn-lt"/>
                  </a:rPr>
                  <a:t>Може проводитися стажування на іншій посаді або в іншому державному органі</a:t>
                </a:r>
                <a:br>
                  <a:rPr lang="uk-UA" altLang="en-US" sz="1350" b="1" u="sng" dirty="0" smtClean="0">
                    <a:solidFill>
                      <a:schemeClr val="bg1"/>
                    </a:solidFill>
                    <a:latin typeface="+mn-lt"/>
                  </a:rPr>
                </a:br>
                <a:r>
                  <a:rPr lang="uk-UA" altLang="en-US" sz="1350" b="1" dirty="0" smtClean="0">
                    <a:solidFill>
                      <a:schemeClr val="bg1"/>
                    </a:solidFill>
                    <a:latin typeface="+mn-lt"/>
                  </a:rPr>
                  <a:t>з відривом від служби протягом </a:t>
                </a:r>
                <a:r>
                  <a:rPr lang="en-US" altLang="en-US" sz="1350" b="1" dirty="0" smtClean="0">
                    <a:solidFill>
                      <a:schemeClr val="bg1"/>
                    </a:solidFill>
                    <a:latin typeface="+mn-lt"/>
                  </a:rPr>
                  <a:t>1-6 </a:t>
                </a:r>
                <a:r>
                  <a:rPr lang="uk-UA" altLang="en-US" sz="1350" b="1" dirty="0" smtClean="0">
                    <a:solidFill>
                      <a:schemeClr val="bg1"/>
                    </a:solidFill>
                    <a:latin typeface="+mn-lt"/>
                  </a:rPr>
                  <a:t>місяців</a:t>
                </a:r>
              </a:p>
              <a:p>
                <a:pPr algn="ctr" eaLnBrk="1" hangingPunct="1">
                  <a:lnSpc>
                    <a:spcPct val="90000"/>
                  </a:lnSpc>
                  <a:spcAft>
                    <a:spcPts val="600"/>
                  </a:spcAft>
                  <a:defRPr/>
                </a:pPr>
                <a:r>
                  <a:rPr lang="uk-UA" altLang="en-US" sz="1350" i="1" dirty="0" smtClean="0">
                    <a:solidFill>
                      <a:schemeClr val="bg1"/>
                    </a:solidFill>
                    <a:latin typeface="+mn-lt"/>
                  </a:rPr>
                  <a:t>(Стаття 48 Закону)</a:t>
                </a:r>
                <a:endParaRPr lang="uk-UA" altLang="en-US" sz="1350" i="1" dirty="0">
                  <a:solidFill>
                    <a:schemeClr val="bg1"/>
                  </a:solidFill>
                  <a:latin typeface="+mn-lt"/>
                </a:endParaRPr>
              </a:p>
            </p:txBody>
          </p:sp>
        </p:grpSp>
        <p:grpSp>
          <p:nvGrpSpPr>
            <p:cNvPr id="18439" name="Group 50"/>
            <p:cNvGrpSpPr>
              <a:grpSpLocks/>
            </p:cNvGrpSpPr>
            <p:nvPr/>
          </p:nvGrpSpPr>
          <p:grpSpPr bwMode="auto">
            <a:xfrm>
              <a:off x="3784722" y="1600199"/>
              <a:ext cx="5359277" cy="4953000"/>
              <a:chOff x="3783957" y="-87064"/>
              <a:chExt cx="5360043" cy="3070635"/>
            </a:xfrm>
          </p:grpSpPr>
          <p:sp>
            <p:nvSpPr>
              <p:cNvPr id="52" name="Rectangle 51"/>
              <p:cNvSpPr/>
              <p:nvPr/>
            </p:nvSpPr>
            <p:spPr>
              <a:xfrm>
                <a:off x="7315607" y="-87065"/>
                <a:ext cx="1828393" cy="10275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350" dirty="0"/>
              </a:p>
            </p:txBody>
          </p:sp>
          <p:sp>
            <p:nvSpPr>
              <p:cNvPr id="53" name="Rectangle 52"/>
              <p:cNvSpPr/>
              <p:nvPr/>
            </p:nvSpPr>
            <p:spPr>
              <a:xfrm>
                <a:off x="7315607" y="940488"/>
                <a:ext cx="1828393" cy="2042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350" dirty="0"/>
              </a:p>
            </p:txBody>
          </p:sp>
          <p:sp>
            <p:nvSpPr>
              <p:cNvPr id="28698" name="Title 13"/>
              <p:cNvSpPr txBox="1">
                <a:spLocks/>
              </p:cNvSpPr>
              <p:nvPr/>
            </p:nvSpPr>
            <p:spPr bwMode="auto">
              <a:xfrm>
                <a:off x="3784170" y="942560"/>
                <a:ext cx="1626166" cy="198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lnSpc>
                    <a:spcPct val="90000"/>
                  </a:lnSpc>
                  <a:spcAft>
                    <a:spcPts val="600"/>
                  </a:spcAft>
                  <a:defRPr/>
                </a:pPr>
                <a:r>
                  <a:rPr lang="uk-UA" altLang="en-US" sz="1350" b="1" u="sng" dirty="0" smtClean="0">
                    <a:latin typeface="+mn-lt"/>
                  </a:rPr>
                  <a:t>Підвищення рівня компетентності</a:t>
                </a:r>
                <a:r>
                  <a:rPr lang="uk-UA" altLang="en-US" sz="1350" b="1" dirty="0" smtClean="0">
                    <a:latin typeface="+mn-lt"/>
                  </a:rPr>
                  <a:t> здійснюється протягом служби</a:t>
                </a:r>
              </a:p>
              <a:p>
                <a:pPr algn="ctr" eaLnBrk="1" hangingPunct="1">
                  <a:lnSpc>
                    <a:spcPct val="90000"/>
                  </a:lnSpc>
                  <a:spcAft>
                    <a:spcPts val="600"/>
                  </a:spcAft>
                  <a:defRPr/>
                </a:pPr>
                <a:r>
                  <a:rPr lang="uk-UA" altLang="en-US" sz="1350" b="1" u="sng" dirty="0" smtClean="0">
                    <a:latin typeface="+mn-lt"/>
                  </a:rPr>
                  <a:t>Необхідність визначається</a:t>
                </a:r>
                <a:r>
                  <a:rPr lang="uk-UA" altLang="en-US" sz="1350" b="1" dirty="0" smtClean="0">
                    <a:latin typeface="+mn-lt"/>
                  </a:rPr>
                  <a:t> керівником та службою </a:t>
                </a:r>
                <a:r>
                  <a:rPr lang="en-US" altLang="en-US" sz="1350" b="1" dirty="0" smtClean="0">
                    <a:latin typeface="+mn-lt"/>
                  </a:rPr>
                  <a:t>HRM</a:t>
                </a:r>
                <a:r>
                  <a:rPr lang="uk-UA" altLang="en-US" sz="1350" b="1" dirty="0" smtClean="0">
                    <a:latin typeface="+mn-lt"/>
                  </a:rPr>
                  <a:t/>
                </a:r>
                <a:br>
                  <a:rPr lang="uk-UA" altLang="en-US" sz="1350" b="1" dirty="0" smtClean="0">
                    <a:latin typeface="+mn-lt"/>
                  </a:rPr>
                </a:br>
                <a:r>
                  <a:rPr lang="uk-UA" altLang="en-US" sz="1350" b="1" u="sng" dirty="0" smtClean="0">
                    <a:latin typeface="+mn-lt"/>
                  </a:rPr>
                  <a:t>за результатами оцінювання</a:t>
                </a:r>
                <a:r>
                  <a:rPr lang="uk-UA" altLang="en-US" sz="1350" b="1" dirty="0" smtClean="0">
                    <a:latin typeface="+mn-lt"/>
                  </a:rPr>
                  <a:t> службової діяльності</a:t>
                </a:r>
              </a:p>
              <a:p>
                <a:pPr algn="ctr" eaLnBrk="1" hangingPunct="1">
                  <a:lnSpc>
                    <a:spcPct val="90000"/>
                  </a:lnSpc>
                  <a:spcAft>
                    <a:spcPts val="600"/>
                  </a:spcAft>
                  <a:defRPr/>
                </a:pPr>
                <a:r>
                  <a:rPr lang="uk-UA" altLang="en-US" sz="1350" i="1" dirty="0" smtClean="0">
                    <a:latin typeface="+mn-lt"/>
                  </a:rPr>
                  <a:t>(Стаття 48 Закону)</a:t>
                </a:r>
              </a:p>
            </p:txBody>
          </p:sp>
        </p:grpSp>
        <p:grpSp>
          <p:nvGrpSpPr>
            <p:cNvPr id="18440" name="Group 55"/>
            <p:cNvGrpSpPr>
              <a:grpSpLocks/>
            </p:cNvGrpSpPr>
            <p:nvPr/>
          </p:nvGrpSpPr>
          <p:grpSpPr bwMode="auto">
            <a:xfrm>
              <a:off x="1825625" y="1600201"/>
              <a:ext cx="1828800" cy="4952998"/>
              <a:chOff x="5485879" y="-87063"/>
              <a:chExt cx="1829061" cy="3070635"/>
            </a:xfrm>
          </p:grpSpPr>
          <p:sp>
            <p:nvSpPr>
              <p:cNvPr id="57" name="Rectangle 56"/>
              <p:cNvSpPr/>
              <p:nvPr/>
            </p:nvSpPr>
            <p:spPr>
              <a:xfrm>
                <a:off x="5486715" y="-87065"/>
                <a:ext cx="1828392" cy="2055106"/>
              </a:xfrm>
              <a:prstGeom prst="rect">
                <a:avLst/>
              </a:prstGeom>
              <a:solidFill>
                <a:srgbClr val="1C9F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350" dirty="0"/>
              </a:p>
            </p:txBody>
          </p:sp>
          <p:sp>
            <p:nvSpPr>
              <p:cNvPr id="58" name="Rectangle 57"/>
              <p:cNvSpPr/>
              <p:nvPr/>
            </p:nvSpPr>
            <p:spPr>
              <a:xfrm>
                <a:off x="5486715" y="1968041"/>
                <a:ext cx="1828392" cy="10151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350" dirty="0"/>
              </a:p>
            </p:txBody>
          </p:sp>
          <p:sp>
            <p:nvSpPr>
              <p:cNvPr id="28695" name="Title 13"/>
              <p:cNvSpPr txBox="1">
                <a:spLocks/>
              </p:cNvSpPr>
              <p:nvPr/>
            </p:nvSpPr>
            <p:spPr bwMode="auto">
              <a:xfrm>
                <a:off x="5565265" y="-54"/>
                <a:ext cx="1676306" cy="18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lnSpc>
                    <a:spcPct val="90000"/>
                  </a:lnSpc>
                  <a:spcAft>
                    <a:spcPts val="600"/>
                  </a:spcAft>
                  <a:defRPr/>
                </a:pPr>
                <a:r>
                  <a:rPr lang="uk-UA" altLang="en-US" sz="1350" b="1" u="sng" dirty="0" smtClean="0">
                    <a:solidFill>
                      <a:schemeClr val="bg1"/>
                    </a:solidFill>
                    <a:latin typeface="+mn-lt"/>
                  </a:rPr>
                  <a:t>Отримання відмінної оцінки за результатами оцінювання службової діяльності</a:t>
                </a:r>
                <a:br>
                  <a:rPr lang="uk-UA" altLang="en-US" sz="1350" b="1" u="sng" dirty="0" smtClean="0">
                    <a:solidFill>
                      <a:schemeClr val="bg1"/>
                    </a:solidFill>
                    <a:latin typeface="+mn-lt"/>
                  </a:rPr>
                </a:br>
                <a:r>
                  <a:rPr lang="uk-UA" altLang="en-US" sz="1350" b="1" dirty="0" smtClean="0">
                    <a:solidFill>
                      <a:schemeClr val="bg1"/>
                    </a:solidFill>
                    <a:latin typeface="+mn-lt"/>
                  </a:rPr>
                  <a:t>є підставою для преміювання та переважного просування по державній службі</a:t>
                </a:r>
              </a:p>
              <a:p>
                <a:pPr algn="ctr" eaLnBrk="1" hangingPunct="1">
                  <a:lnSpc>
                    <a:spcPct val="90000"/>
                  </a:lnSpc>
                  <a:spcAft>
                    <a:spcPts val="600"/>
                  </a:spcAft>
                  <a:defRPr/>
                </a:pPr>
                <a:r>
                  <a:rPr lang="uk-UA" altLang="en-US" sz="1350" i="1" dirty="0" smtClean="0">
                    <a:solidFill>
                      <a:schemeClr val="bg1"/>
                    </a:solidFill>
                    <a:latin typeface="+mn-lt"/>
                  </a:rPr>
                  <a:t>(Стаття 44 Закону)</a:t>
                </a:r>
              </a:p>
            </p:txBody>
          </p:sp>
        </p:grpSp>
        <p:pic>
          <p:nvPicPr>
            <p:cNvPr id="184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6236"/>
              <a:ext cx="1564060" cy="114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800602"/>
              <a:ext cx="2438400" cy="182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4722" y="1828800"/>
              <a:ext cx="1549278" cy="116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9"/>
            <p:cNvPicPr>
              <a:picLocks noChangeAspect="1"/>
            </p:cNvPicPr>
            <p:nvPr/>
          </p:nvPicPr>
          <p:blipFill>
            <a:blip r:embed="rId6">
              <a:extLst>
                <a:ext uri="{28A0092B-C50C-407E-A947-70E740481C1C}">
                  <a14:useLocalDpi xmlns:a14="http://schemas.microsoft.com/office/drawing/2010/main" val="0"/>
                </a:ext>
              </a:extLst>
            </a:blip>
            <a:srcRect t="11053"/>
            <a:stretch>
              <a:fillRect/>
            </a:stretch>
          </p:blipFill>
          <p:spPr bwMode="auto">
            <a:xfrm>
              <a:off x="5694946" y="5173579"/>
              <a:ext cx="1443789" cy="11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itle 13"/>
            <p:cNvSpPr txBox="1">
              <a:spLocks/>
            </p:cNvSpPr>
            <p:nvPr/>
          </p:nvSpPr>
          <p:spPr bwMode="auto">
            <a:xfrm>
              <a:off x="7391066" y="3352900"/>
              <a:ext cx="1676065" cy="304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lnSpc>
                  <a:spcPct val="90000"/>
                </a:lnSpc>
                <a:spcAft>
                  <a:spcPts val="600"/>
                </a:spcAft>
                <a:defRPr/>
              </a:pPr>
              <a:r>
                <a:rPr lang="uk-UA" altLang="en-US" sz="1350" b="1" u="sng" dirty="0" smtClean="0">
                  <a:latin typeface="+mn-lt"/>
                </a:rPr>
                <a:t>За результатами оцінювання </a:t>
              </a:r>
              <a:r>
                <a:rPr lang="uk-UA" altLang="en-US" sz="1350" b="1" dirty="0" smtClean="0">
                  <a:latin typeface="+mn-lt"/>
                </a:rPr>
                <a:t>службової діяльності держслужбовець разом із службою </a:t>
              </a:r>
              <a:r>
                <a:rPr lang="en-US" altLang="en-US" sz="1350" b="1" dirty="0" smtClean="0">
                  <a:latin typeface="+mn-lt"/>
                </a:rPr>
                <a:t>HRM</a:t>
              </a:r>
              <a:r>
                <a:rPr lang="uk-UA" altLang="en-US" sz="1350" b="1" dirty="0" smtClean="0">
                  <a:latin typeface="+mn-lt"/>
                </a:rPr>
                <a:t> </a:t>
              </a:r>
              <a:r>
                <a:rPr lang="uk-UA" altLang="en-US" sz="1350" b="1" u="sng" dirty="0" smtClean="0">
                  <a:latin typeface="+mn-lt"/>
                </a:rPr>
                <a:t>складає індивідуальну програму підвищення компетентності</a:t>
              </a:r>
            </a:p>
            <a:p>
              <a:pPr algn="ctr" eaLnBrk="1" hangingPunct="1">
                <a:lnSpc>
                  <a:spcPct val="90000"/>
                </a:lnSpc>
                <a:spcAft>
                  <a:spcPts val="600"/>
                </a:spcAft>
                <a:defRPr/>
              </a:pPr>
              <a:r>
                <a:rPr lang="uk-UA" altLang="en-US" sz="1350" i="1" dirty="0" smtClean="0">
                  <a:latin typeface="+mn-lt"/>
                </a:rPr>
                <a:t>(Стаття 49 Закону)</a:t>
              </a:r>
            </a:p>
          </p:txBody>
        </p:sp>
        <p:pic>
          <p:nvPicPr>
            <p:cNvPr id="18446"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5549" y="1752600"/>
              <a:ext cx="12336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ъект 2"/>
          <p:cNvSpPr>
            <a:spLocks noGrp="1"/>
          </p:cNvSpPr>
          <p:nvPr>
            <p:ph idx="1"/>
          </p:nvPr>
        </p:nvSpPr>
        <p:spPr>
          <a:xfrm>
            <a:off x="457200" y="3376613"/>
            <a:ext cx="8229600" cy="1728787"/>
          </a:xfrm>
        </p:spPr>
        <p:txBody>
          <a:bodyPr anchor="ctr"/>
          <a:lstStyle/>
          <a:p>
            <a:pPr marL="0" indent="0" algn="ctr">
              <a:spcBef>
                <a:spcPct val="0"/>
              </a:spcBef>
              <a:buFont typeface="Arial" charset="0"/>
              <a:buNone/>
            </a:pPr>
            <a:r>
              <a:rPr lang="uk-UA" sz="5400" b="1" dirty="0" smtClean="0">
                <a:solidFill>
                  <a:srgbClr val="1C9FB6"/>
                </a:solidFill>
              </a:rPr>
              <a:t>ДЯКУЮ ЗА УВАГУ!</a:t>
            </a:r>
          </a:p>
          <a:p>
            <a:pPr marL="0" indent="0" algn="ctr">
              <a:spcBef>
                <a:spcPct val="0"/>
              </a:spcBef>
              <a:buFont typeface="Arial" charset="0"/>
              <a:buNone/>
            </a:pPr>
            <a:r>
              <a:rPr lang="uk-UA" sz="5400" b="1" dirty="0" smtClean="0">
                <a:solidFill>
                  <a:srgbClr val="26BCB8"/>
                </a:solidFill>
              </a:rPr>
              <a:t>ЧИ Є ЗАПИТАННЯ?</a:t>
            </a:r>
            <a:endParaRPr lang="ru-RU" sz="5400" b="1" dirty="0" smtClean="0">
              <a:solidFill>
                <a:srgbClr val="26BCB8"/>
              </a:solidFill>
            </a:endParaRPr>
          </a:p>
        </p:txBody>
      </p:sp>
      <p:pic>
        <p:nvPicPr>
          <p:cNvPr id="19459" name="Picture 2" descr="F:\!_Мое добро\Державна служба\!!!!!_Контракт ЄС з розбудови держави\Закон\!!!!_Впровадження\Тренінг_Молодий державний службовець (17-18.06.2017)\Clipart\AAEAAQAAAAAAAAj8AAAAJGE5YWM0MmQxLTQwY2YtNGI1MS1hM2ZlLTM5MWRkY2RhNGY3N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572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extBox 42"/>
          <p:cNvSpPr txBox="1">
            <a:spLocks noChangeArrowheads="1"/>
          </p:cNvSpPr>
          <p:nvPr/>
        </p:nvSpPr>
        <p:spPr bwMode="auto">
          <a:xfrm>
            <a:off x="1219200" y="1752600"/>
            <a:ext cx="6408737"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Aft>
                <a:spcPts val="1200"/>
              </a:spcAft>
            </a:pPr>
            <a:r>
              <a:rPr lang="uk-UA" altLang="uk-UA" sz="2400" b="1" i="1" dirty="0">
                <a:cs typeface="Tahoma" pitchFamily="34" charset="0"/>
              </a:rPr>
              <a:t>Задача лідерства – не закладати великі здібності й таланти в людей, а виявляти їх, тому що вони в них вже є.</a:t>
            </a:r>
          </a:p>
          <a:p>
            <a:pPr algn="r"/>
            <a:r>
              <a:rPr lang="uk-UA" altLang="uk-UA" sz="2400" i="1" dirty="0"/>
              <a:t>Джон Бакен,</a:t>
            </a:r>
          </a:p>
          <a:p>
            <a:pPr algn="r"/>
            <a:r>
              <a:rPr lang="uk-UA" altLang="uk-UA" sz="2400" i="1" dirty="0"/>
              <a:t>1-ий барон Твідсмур, шотландський письменник, політик, дипломат і</a:t>
            </a:r>
            <a:br>
              <a:rPr lang="uk-UA" altLang="uk-UA" sz="2400" i="1" dirty="0"/>
            </a:br>
            <a:r>
              <a:rPr lang="uk-UA" altLang="uk-UA" sz="2400" i="1" dirty="0"/>
              <a:t>15-й Генерал-губернатор Канади</a:t>
            </a:r>
            <a:endParaRPr lang="uk-UA" altLang="uk-UA" sz="2400" i="1" baseline="30000" dirty="0">
              <a:cs typeface="Tahoma" pitchFamily="34" charset="0"/>
            </a:endParaRPr>
          </a:p>
        </p:txBody>
      </p:sp>
      <p:pic>
        <p:nvPicPr>
          <p:cNvPr id="10243" name="Рисунок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4150" y="4437063"/>
            <a:ext cx="728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Рисунок 4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12875"/>
            <a:ext cx="728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Заголовок 8"/>
          <p:cNvSpPr>
            <a:spLocks noGrp="1"/>
          </p:cNvSpPr>
          <p:nvPr>
            <p:ph type="title"/>
          </p:nvPr>
        </p:nvSpPr>
        <p:spPr>
          <a:xfrm>
            <a:off x="457200" y="2057400"/>
            <a:ext cx="8229600" cy="762000"/>
          </a:xfrm>
        </p:spPr>
        <p:txBody>
          <a:bodyPr/>
          <a:lstStyle/>
          <a:p>
            <a:r>
              <a:rPr lang="uk-UA" sz="4000" b="1" dirty="0" smtClean="0"/>
              <a:t>Стажування в державних органах</a:t>
            </a:r>
            <a:endParaRPr lang="ru-RU" altLang="uk-UA" sz="4000" b="1" dirty="0" smtClean="0"/>
          </a:p>
        </p:txBody>
      </p:sp>
      <p:sp>
        <p:nvSpPr>
          <p:cNvPr id="11267" name="Объект 1"/>
          <p:cNvSpPr>
            <a:spLocks noGrp="1"/>
          </p:cNvSpPr>
          <p:nvPr>
            <p:ph sz="half" idx="1"/>
          </p:nvPr>
        </p:nvSpPr>
        <p:spPr>
          <a:xfrm>
            <a:off x="457200" y="3048000"/>
            <a:ext cx="8229600" cy="3394075"/>
          </a:xfrm>
        </p:spPr>
        <p:txBody>
          <a:bodyPr/>
          <a:lstStyle/>
          <a:p>
            <a:pPr algn="just">
              <a:spcBef>
                <a:spcPct val="0"/>
              </a:spcBef>
              <a:spcAft>
                <a:spcPts val="1200"/>
              </a:spcAft>
              <a:buFont typeface="Arial" charset="0"/>
              <a:buBlip>
                <a:blip r:embed="rId3"/>
              </a:buBlip>
            </a:pPr>
            <a:r>
              <a:rPr lang="uk-UA" sz="1600" b="1" dirty="0" smtClean="0"/>
              <a:t>Мета стажування: </a:t>
            </a:r>
            <a:r>
              <a:rPr lang="uk-UA" sz="1600" dirty="0" smtClean="0"/>
              <a:t>ознайомлення з функціонуванням державної служби</a:t>
            </a:r>
          </a:p>
          <a:p>
            <a:pPr algn="just">
              <a:spcBef>
                <a:spcPct val="0"/>
              </a:spcBef>
              <a:spcAft>
                <a:spcPts val="1200"/>
              </a:spcAft>
              <a:buFont typeface="Arial" charset="0"/>
              <a:buBlip>
                <a:blip r:embed="rId3"/>
              </a:buBlip>
            </a:pPr>
            <a:r>
              <a:rPr lang="uk-UA" sz="1600" b="1" dirty="0" smtClean="0"/>
              <a:t>Хто має право пройти стажування: г</a:t>
            </a:r>
            <a:r>
              <a:rPr lang="uk-UA" sz="1600" dirty="0" smtClean="0"/>
              <a:t>ромадян з числа молоді, які не перебувають на посадах державної служби</a:t>
            </a:r>
          </a:p>
          <a:p>
            <a:pPr algn="just">
              <a:spcBef>
                <a:spcPct val="0"/>
              </a:spcBef>
              <a:spcAft>
                <a:spcPts val="1200"/>
              </a:spcAft>
              <a:buFont typeface="Arial" charset="0"/>
              <a:buBlip>
                <a:blip r:embed="rId3"/>
              </a:buBlip>
            </a:pPr>
            <a:r>
              <a:rPr lang="uk-UA" sz="1600" b="1" dirty="0" smtClean="0"/>
              <a:t>Строк стажування: </a:t>
            </a:r>
            <a:r>
              <a:rPr lang="uk-UA" sz="1600" dirty="0" smtClean="0"/>
              <a:t>до шести місяців</a:t>
            </a:r>
          </a:p>
          <a:p>
            <a:pPr algn="just">
              <a:spcBef>
                <a:spcPct val="0"/>
              </a:spcBef>
              <a:spcAft>
                <a:spcPts val="1200"/>
              </a:spcAft>
              <a:buFont typeface="Arial" charset="0"/>
              <a:buBlip>
                <a:blip r:embed="rId3"/>
              </a:buBlip>
            </a:pPr>
            <a:r>
              <a:rPr lang="uk-UA" sz="1600" b="1" dirty="0" smtClean="0"/>
              <a:t>Документи, якими врегульовано проходження стажування:</a:t>
            </a:r>
            <a:endParaRPr lang="uk-UA" sz="1600" dirty="0" smtClean="0"/>
          </a:p>
          <a:p>
            <a:pPr lvl="1" algn="just">
              <a:spcBef>
                <a:spcPct val="0"/>
              </a:spcBef>
              <a:spcAft>
                <a:spcPts val="1200"/>
              </a:spcAft>
              <a:buFont typeface="Arial" charset="0"/>
              <a:buBlip>
                <a:blip r:embed="rId4"/>
              </a:buBlip>
            </a:pPr>
            <a:r>
              <a:rPr lang="uk-UA" sz="1600" dirty="0" smtClean="0"/>
              <a:t>Закон України «Про державну службу» (частина 9 статті 48 Закону)</a:t>
            </a:r>
          </a:p>
          <a:p>
            <a:pPr lvl="1" algn="just">
              <a:spcBef>
                <a:spcPct val="0"/>
              </a:spcBef>
              <a:spcAft>
                <a:spcPts val="1200"/>
              </a:spcAft>
              <a:buFont typeface="Arial" charset="0"/>
              <a:buBlip>
                <a:blip r:embed="rId4"/>
              </a:buBlip>
            </a:pPr>
            <a:r>
              <a:rPr lang="uk-UA" sz="1600" dirty="0" smtClean="0"/>
              <a:t>Положення про порядок стажування у державних органах, затверджене Постановою Кабінету Міністрів України від 01 грудня 1994 року № 804</a:t>
            </a:r>
          </a:p>
          <a:p>
            <a:pPr lvl="1" algn="just">
              <a:spcBef>
                <a:spcPct val="0"/>
              </a:spcBef>
              <a:spcAft>
                <a:spcPts val="1200"/>
              </a:spcAft>
              <a:buFont typeface="Arial" charset="0"/>
              <a:buBlip>
                <a:blip r:embed="rId4"/>
              </a:buBlip>
            </a:pPr>
            <a:r>
              <a:rPr lang="uk-UA" sz="1600" dirty="0" smtClean="0"/>
              <a:t>Порядок, визначений керівником державної служби в державному органі</a:t>
            </a:r>
          </a:p>
        </p:txBody>
      </p:sp>
      <p:pic>
        <p:nvPicPr>
          <p:cNvPr id="11268" name="Объект 8"/>
          <p:cNvPicPr>
            <a:picLocks noGrp="1" noChangeAspect="1"/>
          </p:cNvPicPr>
          <p:nvPr>
            <p:ph sz="half" idx="2"/>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35" t="21902" r="8221"/>
          <a:stretch>
            <a:fillRect/>
          </a:stretch>
        </p:blipFill>
        <p:spPr>
          <a:xfrm>
            <a:off x="1676400" y="249238"/>
            <a:ext cx="5791200" cy="1808162"/>
          </a:xfrm>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0" name="Схема 39"/>
          <p:cNvGraphicFramePr/>
          <p:nvPr/>
        </p:nvGraphicFramePr>
        <p:xfrm>
          <a:off x="1295400" y="228600"/>
          <a:ext cx="6553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1" name="Скругленный прямоугольник 140"/>
          <p:cNvSpPr>
            <a:spLocks noChangeArrowheads="1"/>
          </p:cNvSpPr>
          <p:nvPr/>
        </p:nvSpPr>
        <p:spPr bwMode="auto">
          <a:xfrm>
            <a:off x="444500" y="5724525"/>
            <a:ext cx="8242300" cy="828675"/>
          </a:xfrm>
          <a:prstGeom prst="roundRect">
            <a:avLst>
              <a:gd name="adj" fmla="val 16667"/>
            </a:avLst>
          </a:prstGeom>
          <a:solidFill>
            <a:srgbClr val="32D6D2"/>
          </a:solidFill>
          <a:ln w="9525">
            <a:solidFill>
              <a:srgbClr val="32D6D2"/>
            </a:solidFill>
            <a:round/>
            <a:headEnd/>
            <a:tailEnd/>
          </a:ln>
          <a:effectLst>
            <a:outerShdw dist="20000" dir="5400000" rotWithShape="0">
              <a:srgbClr val="000000">
                <a:alpha val="37999"/>
              </a:srgbClr>
            </a:outerShdw>
          </a:effectLst>
        </p:spPr>
        <p:txBody>
          <a:bodyPr anchor="ctr"/>
          <a:lstStyle/>
          <a:p>
            <a:pPr algn="ctr"/>
            <a:r>
              <a:rPr lang="uk-UA" altLang="uk-UA" sz="1600" b="1" dirty="0">
                <a:latin typeface="Calibri" pitchFamily="34" charset="0"/>
              </a:rPr>
              <a:t>Особа, яка після успішного закінчення стажування виявила бажання</a:t>
            </a:r>
            <a:r>
              <a:rPr lang="uk-UA" altLang="uk-UA" sz="1600" dirty="0">
                <a:latin typeface="Calibri" pitchFamily="34" charset="0"/>
              </a:rPr>
              <a:t/>
            </a:r>
            <a:br>
              <a:rPr lang="uk-UA" altLang="uk-UA" sz="1600" dirty="0">
                <a:latin typeface="Calibri" pitchFamily="34" charset="0"/>
              </a:rPr>
            </a:br>
            <a:r>
              <a:rPr lang="uk-UA" altLang="uk-UA" sz="1600" dirty="0">
                <a:latin typeface="Calibri" pitchFamily="34" charset="0"/>
              </a:rPr>
              <a:t>працювати у цьому державному органі, </a:t>
            </a:r>
            <a:r>
              <a:rPr lang="uk-UA" altLang="uk-UA" sz="1600" b="1" dirty="0">
                <a:latin typeface="Calibri" pitchFamily="34" charset="0"/>
              </a:rPr>
              <a:t>проходить конкурс відповідно до Порядку</a:t>
            </a:r>
            <a:r>
              <a:rPr lang="uk-UA" altLang="uk-UA" sz="1600" dirty="0">
                <a:latin typeface="Calibri" pitchFamily="34" charset="0"/>
              </a:rPr>
              <a:t> проведення конкурсу на зайняття посад державної служби</a:t>
            </a:r>
            <a:endParaRPr lang="uk-UA" altLang="uk-UA" sz="2800" dirty="0">
              <a:latin typeface="Calibri" pitchFamily="34" charset="0"/>
            </a:endParaRPr>
          </a:p>
        </p:txBody>
      </p:sp>
      <p:sp>
        <p:nvSpPr>
          <p:cNvPr id="12292" name="Загнутый угол 143"/>
          <p:cNvSpPr>
            <a:spLocks noChangeArrowheads="1"/>
          </p:cNvSpPr>
          <p:nvPr/>
        </p:nvSpPr>
        <p:spPr bwMode="auto">
          <a:xfrm flipH="1">
            <a:off x="381000" y="3657600"/>
            <a:ext cx="2374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anchor="ctr"/>
          <a:lstStyle/>
          <a:p>
            <a:pPr algn="ctr"/>
            <a:r>
              <a:rPr lang="uk-UA" altLang="uk-UA" sz="1600" i="1" dirty="0" smtClean="0">
                <a:latin typeface="Calibri" pitchFamily="34" charset="0"/>
              </a:rPr>
              <a:t>Висновок керівника структурного підрозділу </a:t>
            </a:r>
            <a:r>
              <a:rPr lang="uk-UA" altLang="uk-UA" sz="1600" i="1" dirty="0">
                <a:latin typeface="Calibri" pitchFamily="34" charset="0"/>
              </a:rPr>
              <a:t>містить дані </a:t>
            </a:r>
            <a:br>
              <a:rPr lang="uk-UA" altLang="uk-UA" sz="1600" i="1" dirty="0">
                <a:latin typeface="Calibri" pitchFamily="34" charset="0"/>
              </a:rPr>
            </a:br>
            <a:r>
              <a:rPr lang="uk-UA" altLang="uk-UA" sz="1600" i="1" dirty="0">
                <a:latin typeface="Calibri" pitchFamily="34" charset="0"/>
              </a:rPr>
              <a:t>щодо можливості </a:t>
            </a:r>
            <a:r>
              <a:rPr lang="uk-UA" altLang="uk-UA" sz="1600" i="1" dirty="0" smtClean="0">
                <a:latin typeface="Calibri" pitchFamily="34" charset="0"/>
              </a:rPr>
              <a:t>використання стажиста на</a:t>
            </a:r>
            <a:r>
              <a:rPr lang="uk-UA" altLang="uk-UA" sz="1600" i="1" dirty="0" smtClean="0">
                <a:latin typeface="Calibri" pitchFamily="34" charset="0"/>
                <a:cs typeface="Times New Roman" pitchFamily="18" charset="0"/>
              </a:rPr>
              <a:t> державній службі</a:t>
            </a:r>
            <a:endParaRPr lang="uk-UA" altLang="uk-UA" sz="1600" i="1" dirty="0">
              <a:latin typeface="Calibri" pitchFamily="34" charset="0"/>
            </a:endParaRPr>
          </a:p>
        </p:txBody>
      </p:sp>
      <p:sp>
        <p:nvSpPr>
          <p:cNvPr id="43" name="Стрелка вправо 42"/>
          <p:cNvSpPr/>
          <p:nvPr/>
        </p:nvSpPr>
        <p:spPr>
          <a:xfrm rot="5400000">
            <a:off x="3645694" y="8576469"/>
            <a:ext cx="328612" cy="495300"/>
          </a:xfrm>
          <a:prstGeom prst="rightArrow">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defRPr/>
            </a:pPr>
            <a:endParaRPr lang="uk-UA" dirty="0"/>
          </a:p>
        </p:txBody>
      </p:sp>
      <p:sp>
        <p:nvSpPr>
          <p:cNvPr id="12294" name="Rectangle 4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dirty="0"/>
          </a:p>
        </p:txBody>
      </p:sp>
      <p:sp>
        <p:nvSpPr>
          <p:cNvPr id="12295" name="Rectangle 43"/>
          <p:cNvSpPr>
            <a:spLocks noChangeArrowheads="1"/>
          </p:cNvSpPr>
          <p:nvPr/>
        </p:nvSpPr>
        <p:spPr bwMode="auto">
          <a:xfrm>
            <a:off x="0" y="567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ltLang="uk-UA" dirty="0"/>
          </a:p>
        </p:txBody>
      </p:sp>
      <p:sp>
        <p:nvSpPr>
          <p:cNvPr id="48" name="Стрелка вправо 47"/>
          <p:cNvSpPr/>
          <p:nvPr/>
        </p:nvSpPr>
        <p:spPr>
          <a:xfrm rot="5400000">
            <a:off x="4402137" y="5173663"/>
            <a:ext cx="327025" cy="495300"/>
          </a:xfrm>
          <a:prstGeom prst="rightArrow">
            <a:avLst/>
          </a:prstGeom>
          <a:solidFill>
            <a:srgbClr val="F8946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defRPr/>
            </a:pPr>
            <a:endParaRPr lang="uk-UA" dirty="0"/>
          </a:p>
        </p:txBody>
      </p:sp>
      <p:cxnSp>
        <p:nvCxnSpPr>
          <p:cNvPr id="20" name="Прямая со стрелкой 19"/>
          <p:cNvCxnSpPr/>
          <p:nvPr/>
        </p:nvCxnSpPr>
        <p:spPr>
          <a:xfrm>
            <a:off x="2590800" y="4648200"/>
            <a:ext cx="1066800" cy="0"/>
          </a:xfrm>
          <a:prstGeom prst="straightConnector1">
            <a:avLst/>
          </a:prstGeom>
          <a:ln w="76200">
            <a:solidFill>
              <a:srgbClr val="8DC9CC"/>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298" name="Группа 22"/>
          <p:cNvGrpSpPr>
            <a:grpSpLocks/>
          </p:cNvGrpSpPr>
          <p:nvPr/>
        </p:nvGrpSpPr>
        <p:grpSpPr bwMode="auto">
          <a:xfrm>
            <a:off x="3505200" y="1447800"/>
            <a:ext cx="2133600" cy="2362200"/>
            <a:chOff x="3505200" y="1447800"/>
            <a:chExt cx="2133600" cy="2286000"/>
          </a:xfrm>
        </p:grpSpPr>
        <p:sp>
          <p:nvSpPr>
            <p:cNvPr id="22" name="Скругленный прямоугольник 21"/>
            <p:cNvSpPr/>
            <p:nvPr/>
          </p:nvSpPr>
          <p:spPr>
            <a:xfrm>
              <a:off x="3505200" y="1447800"/>
              <a:ext cx="2133600" cy="2286000"/>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uk-UA" sz="2400" b="1" dirty="0">
                  <a:effectLst>
                    <a:outerShdw blurRad="38100" dist="38100" dir="2700000" algn="tl">
                      <a:srgbClr val="000000">
                        <a:alpha val="43137"/>
                      </a:srgbClr>
                    </a:outerShdw>
                  </a:effectLst>
                </a:rPr>
                <a:t>СТАЖИСТ</a:t>
              </a:r>
            </a:p>
            <a:p>
              <a:pPr algn="ctr">
                <a:defRPr/>
              </a:pPr>
              <a:endParaRPr lang="uk-UA" b="1" dirty="0"/>
            </a:p>
          </p:txBody>
        </p:sp>
        <p:pic>
          <p:nvPicPr>
            <p:cNvPr id="21" name="Рисунок 20"/>
            <p:cNvPicPr>
              <a:picLocks noChangeAspect="1"/>
            </p:cNvPicPr>
            <p:nvPr/>
          </p:nvPicPr>
          <p:blipFill rotWithShape="1">
            <a:blip r:embed="rId8" cstate="print">
              <a:clrChange>
                <a:clrFrom>
                  <a:srgbClr val="98D6E3"/>
                </a:clrFrom>
                <a:clrTo>
                  <a:srgbClr val="98D6E3">
                    <a:alpha val="0"/>
                  </a:srgbClr>
                </a:clrTo>
              </a:clrChange>
              <a:extLst>
                <a:ext uri="{28A0092B-C50C-407E-A947-70E740481C1C}">
                  <a14:useLocalDpi xmlns:a14="http://schemas.microsoft.com/office/drawing/2010/main" val="0"/>
                </a:ext>
              </a:extLst>
            </a:blip>
            <a:srcRect l="45882" t="10383" r="2206" b="4941"/>
            <a:stretch/>
          </p:blipFill>
          <p:spPr>
            <a:xfrm>
              <a:off x="3575050" y="2025184"/>
              <a:ext cx="1981200" cy="1634874"/>
            </a:xfrm>
            <a:prstGeom prst="rect">
              <a:avLst/>
            </a:prstGeom>
            <a:effectLst>
              <a:innerShdw blurRad="114300">
                <a:prstClr val="black"/>
              </a:innerShdw>
            </a:effectLst>
          </p:spPr>
        </p:pic>
      </p:gr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Объект 1"/>
          <p:cNvSpPr>
            <a:spLocks noGrp="1"/>
          </p:cNvSpPr>
          <p:nvPr>
            <p:ph sz="half" idx="1"/>
          </p:nvPr>
        </p:nvSpPr>
        <p:spPr>
          <a:xfrm>
            <a:off x="457200" y="1600200"/>
            <a:ext cx="8229600" cy="4953000"/>
          </a:xfrm>
        </p:spPr>
        <p:txBody>
          <a:bodyPr/>
          <a:lstStyle/>
          <a:p>
            <a:pPr algn="just">
              <a:lnSpc>
                <a:spcPct val="93000"/>
              </a:lnSpc>
              <a:spcBef>
                <a:spcPct val="0"/>
              </a:spcBef>
              <a:spcAft>
                <a:spcPts val="300"/>
              </a:spcAft>
              <a:buFont typeface="Arial" charset="0"/>
              <a:buBlip>
                <a:blip r:embed="rId3"/>
              </a:buBlip>
              <a:defRPr/>
            </a:pPr>
            <a:r>
              <a:rPr lang="uk-UA" sz="1550" b="1" dirty="0" smtClean="0"/>
              <a:t>1500 учасників Програми</a:t>
            </a:r>
            <a:r>
              <a:rPr lang="uk-UA" sz="1550" dirty="0" smtClean="0"/>
              <a:t> протягом 20 років її існування</a:t>
            </a:r>
          </a:p>
          <a:p>
            <a:pPr algn="just">
              <a:lnSpc>
                <a:spcPct val="93000"/>
              </a:lnSpc>
              <a:spcBef>
                <a:spcPct val="0"/>
              </a:spcBef>
              <a:spcAft>
                <a:spcPts val="300"/>
              </a:spcAft>
              <a:buFont typeface="Arial" charset="0"/>
              <a:buBlip>
                <a:blip r:embed="rId3"/>
              </a:buBlip>
              <a:defRPr/>
            </a:pPr>
            <a:r>
              <a:rPr lang="uk-UA" sz="1550" b="1" dirty="0" smtClean="0"/>
              <a:t>85 учасників Програми</a:t>
            </a:r>
            <a:r>
              <a:rPr lang="uk-UA" sz="1550" dirty="0" smtClean="0"/>
              <a:t> 2015-2016 років</a:t>
            </a:r>
          </a:p>
          <a:p>
            <a:pPr algn="just">
              <a:lnSpc>
                <a:spcPct val="93000"/>
              </a:lnSpc>
              <a:spcBef>
                <a:spcPct val="0"/>
              </a:spcBef>
              <a:spcAft>
                <a:spcPts val="300"/>
              </a:spcAft>
              <a:buFont typeface="Arial" charset="0"/>
              <a:buBlip>
                <a:blip r:embed="rId3"/>
              </a:buBlip>
              <a:defRPr/>
            </a:pPr>
            <a:r>
              <a:rPr lang="uk-UA" sz="1550" b="1" dirty="0" smtClean="0"/>
              <a:t>Мета стажування:</a:t>
            </a:r>
          </a:p>
          <a:p>
            <a:pPr lvl="1" algn="just">
              <a:lnSpc>
                <a:spcPct val="93000"/>
              </a:lnSpc>
              <a:spcBef>
                <a:spcPct val="0"/>
              </a:spcBef>
              <a:spcAft>
                <a:spcPts val="0"/>
              </a:spcAft>
              <a:buFont typeface="Arial" charset="0"/>
              <a:buBlip>
                <a:blip r:embed="rId4"/>
              </a:buBlip>
              <a:defRPr/>
            </a:pPr>
            <a:r>
              <a:rPr lang="uk-UA" sz="1550" dirty="0" smtClean="0"/>
              <a:t>підтримка ВРУ та ЦОВВ через залучення найкращих студентів та випускників ВНЗ</a:t>
            </a:r>
          </a:p>
          <a:p>
            <a:pPr lvl="1" algn="just">
              <a:lnSpc>
                <a:spcPct val="93000"/>
              </a:lnSpc>
              <a:spcBef>
                <a:spcPct val="0"/>
              </a:spcBef>
              <a:spcAft>
                <a:spcPts val="0"/>
              </a:spcAft>
              <a:buFont typeface="Arial" charset="0"/>
              <a:buBlip>
                <a:blip r:embed="rId4"/>
              </a:buBlip>
              <a:defRPr/>
            </a:pPr>
            <a:r>
              <a:rPr lang="uk-UA" sz="1550" dirty="0" smtClean="0"/>
              <a:t>надання можливості молодим фахівцям долучитися до законотворчої роботи, здобути практичний досвід законодавчого процесу</a:t>
            </a:r>
          </a:p>
          <a:p>
            <a:pPr lvl="1" algn="just">
              <a:lnSpc>
                <a:spcPct val="93000"/>
              </a:lnSpc>
              <a:spcBef>
                <a:spcPct val="0"/>
              </a:spcBef>
              <a:spcAft>
                <a:spcPts val="0"/>
              </a:spcAft>
              <a:buFont typeface="Arial" charset="0"/>
              <a:buBlip>
                <a:blip r:embed="rId4"/>
              </a:buBlip>
              <a:defRPr/>
            </a:pPr>
            <a:r>
              <a:rPr lang="uk-UA" sz="1550" dirty="0" smtClean="0"/>
              <a:t>сприяння прозорості діяльності органів та кадровому оновленню Апарату ВРУ та ЦОВВ</a:t>
            </a:r>
          </a:p>
          <a:p>
            <a:pPr algn="just">
              <a:lnSpc>
                <a:spcPct val="93000"/>
              </a:lnSpc>
              <a:spcBef>
                <a:spcPts val="300"/>
              </a:spcBef>
              <a:spcAft>
                <a:spcPts val="300"/>
              </a:spcAft>
              <a:buFont typeface="Arial" charset="0"/>
              <a:buBlip>
                <a:blip r:embed="rId3"/>
              </a:buBlip>
              <a:defRPr/>
            </a:pPr>
            <a:r>
              <a:rPr lang="uk-UA" sz="1550" b="1" dirty="0"/>
              <a:t>Термін стажування</a:t>
            </a:r>
            <a:r>
              <a:rPr lang="uk-UA" sz="1550" dirty="0"/>
              <a:t> – до 9 </a:t>
            </a:r>
            <a:r>
              <a:rPr lang="uk-UA" sz="1550" dirty="0" smtClean="0"/>
              <a:t>місяців</a:t>
            </a:r>
            <a:endParaRPr lang="uk-UA" sz="1550" b="1" dirty="0" smtClean="0"/>
          </a:p>
          <a:p>
            <a:pPr algn="just">
              <a:lnSpc>
                <a:spcPct val="93000"/>
              </a:lnSpc>
              <a:spcBef>
                <a:spcPts val="300"/>
              </a:spcBef>
              <a:spcAft>
                <a:spcPts val="300"/>
              </a:spcAft>
              <a:buFont typeface="Arial" charset="0"/>
              <a:buBlip>
                <a:blip r:embed="rId3"/>
              </a:buBlip>
              <a:defRPr/>
            </a:pPr>
            <a:r>
              <a:rPr lang="uk-UA" sz="1550" b="1" dirty="0" smtClean="0"/>
              <a:t>Відбір кандидатів</a:t>
            </a:r>
            <a:r>
              <a:rPr lang="uk-UA" sz="1550" dirty="0" smtClean="0"/>
              <a:t> на стажування здійснюється </a:t>
            </a:r>
            <a:r>
              <a:rPr lang="uk-UA" sz="1550" b="1" dirty="0" smtClean="0"/>
              <a:t>за результатами конкурсу</a:t>
            </a:r>
          </a:p>
          <a:p>
            <a:pPr lvl="1" algn="just">
              <a:lnSpc>
                <a:spcPct val="93000"/>
              </a:lnSpc>
              <a:spcBef>
                <a:spcPct val="0"/>
              </a:spcBef>
              <a:spcAft>
                <a:spcPts val="0"/>
              </a:spcAft>
              <a:buFont typeface="Arial" charset="0"/>
              <a:buBlip>
                <a:blip r:embed="rId4"/>
              </a:buBlip>
              <a:defRPr/>
            </a:pPr>
            <a:r>
              <a:rPr lang="uk-UA" sz="1550" dirty="0" smtClean="0"/>
              <a:t>розгляд аплікаційних форм</a:t>
            </a:r>
          </a:p>
          <a:p>
            <a:pPr lvl="1" algn="just">
              <a:lnSpc>
                <a:spcPct val="93000"/>
              </a:lnSpc>
              <a:spcBef>
                <a:spcPct val="0"/>
              </a:spcBef>
              <a:spcAft>
                <a:spcPts val="0"/>
              </a:spcAft>
              <a:buFont typeface="Arial" charset="0"/>
              <a:buBlip>
                <a:blip r:embed="rId4"/>
              </a:buBlip>
              <a:defRPr/>
            </a:pPr>
            <a:r>
              <a:rPr lang="uk-UA" sz="1550" dirty="0" smtClean="0"/>
              <a:t>проходження індивідуальної співбесіди</a:t>
            </a:r>
          </a:p>
          <a:p>
            <a:pPr algn="just">
              <a:lnSpc>
                <a:spcPct val="93000"/>
              </a:lnSpc>
              <a:spcBef>
                <a:spcPts val="300"/>
              </a:spcBef>
              <a:spcAft>
                <a:spcPts val="300"/>
              </a:spcAft>
              <a:buFont typeface="Arial" charset="0"/>
              <a:buBlip>
                <a:blip r:embed="rId3"/>
              </a:buBlip>
              <a:defRPr/>
            </a:pPr>
            <a:r>
              <a:rPr lang="uk-UA" sz="1550" b="1" dirty="0" smtClean="0"/>
              <a:t>Кандидати повинні відповідати таким вимогам:</a:t>
            </a:r>
          </a:p>
          <a:p>
            <a:pPr lvl="1" algn="just">
              <a:lnSpc>
                <a:spcPct val="93000"/>
              </a:lnSpc>
              <a:spcBef>
                <a:spcPct val="0"/>
              </a:spcBef>
              <a:spcAft>
                <a:spcPts val="0"/>
              </a:spcAft>
              <a:buFont typeface="Arial" charset="0"/>
              <a:buBlip>
                <a:blip r:embed="rId4"/>
              </a:buBlip>
              <a:defRPr/>
            </a:pPr>
            <a:r>
              <a:rPr lang="uk-UA" sz="1550" dirty="0"/>
              <a:t>бути громадянином України і вільно володіти українською мовою</a:t>
            </a:r>
          </a:p>
          <a:p>
            <a:pPr lvl="1" algn="just">
              <a:lnSpc>
                <a:spcPct val="93000"/>
              </a:lnSpc>
              <a:spcBef>
                <a:spcPct val="0"/>
              </a:spcBef>
              <a:spcAft>
                <a:spcPts val="0"/>
              </a:spcAft>
              <a:buFont typeface="Arial" charset="0"/>
              <a:buBlip>
                <a:blip r:embed="rId4"/>
              </a:buBlip>
              <a:defRPr/>
            </a:pPr>
            <a:r>
              <a:rPr lang="uk-UA" sz="1550" dirty="0"/>
              <a:t>мати вищу освіти (принаймні ступінь бакалавра) та бути академічно успішним</a:t>
            </a:r>
          </a:p>
          <a:p>
            <a:pPr lvl="1" algn="just">
              <a:lnSpc>
                <a:spcPct val="93000"/>
              </a:lnSpc>
              <a:spcBef>
                <a:spcPct val="0"/>
              </a:spcBef>
              <a:spcAft>
                <a:spcPts val="0"/>
              </a:spcAft>
              <a:buFont typeface="Arial" charset="0"/>
              <a:buBlip>
                <a:blip r:embed="rId4"/>
              </a:buBlip>
              <a:defRPr/>
            </a:pPr>
            <a:r>
              <a:rPr lang="uk-UA" sz="1550" dirty="0"/>
              <a:t>володіти щонайменше однією іноземною мовою</a:t>
            </a:r>
          </a:p>
          <a:p>
            <a:pPr lvl="1" algn="just">
              <a:lnSpc>
                <a:spcPct val="93000"/>
              </a:lnSpc>
              <a:spcBef>
                <a:spcPct val="0"/>
              </a:spcBef>
              <a:spcAft>
                <a:spcPts val="0"/>
              </a:spcAft>
              <a:buFont typeface="Arial" charset="0"/>
              <a:buBlip>
                <a:blip r:embed="rId4"/>
              </a:buBlip>
              <a:defRPr/>
            </a:pPr>
            <a:r>
              <a:rPr lang="uk-UA" sz="1550" dirty="0"/>
              <a:t>мати досвід роботи з найпоширенішим програмним забезпеченням </a:t>
            </a:r>
            <a:r>
              <a:rPr lang="uk-UA" sz="1550" dirty="0" smtClean="0"/>
              <a:t>ПК</a:t>
            </a:r>
            <a:endParaRPr lang="uk-UA" sz="1550" dirty="0"/>
          </a:p>
          <a:p>
            <a:pPr lvl="1" algn="just">
              <a:lnSpc>
                <a:spcPct val="93000"/>
              </a:lnSpc>
              <a:spcBef>
                <a:spcPct val="0"/>
              </a:spcBef>
              <a:spcAft>
                <a:spcPts val="0"/>
              </a:spcAft>
              <a:buFont typeface="Arial" charset="0"/>
              <a:buBlip>
                <a:blip r:embed="rId4"/>
              </a:buBlip>
              <a:defRPr/>
            </a:pPr>
            <a:r>
              <a:rPr lang="uk-UA" sz="1550" dirty="0"/>
              <a:t>мати активну політичну і громадську позицію</a:t>
            </a:r>
          </a:p>
          <a:p>
            <a:pPr lvl="1" algn="just">
              <a:lnSpc>
                <a:spcPct val="93000"/>
              </a:lnSpc>
              <a:spcBef>
                <a:spcPct val="0"/>
              </a:spcBef>
              <a:spcAft>
                <a:spcPts val="0"/>
              </a:spcAft>
              <a:buFont typeface="Arial" charset="0"/>
              <a:buBlip>
                <a:blip r:embed="rId4"/>
              </a:buBlip>
              <a:defRPr/>
            </a:pPr>
            <a:r>
              <a:rPr lang="uk-UA" sz="1550" dirty="0"/>
              <a:t>на момент подачі анкети вік не повинен перевищувати 29 років</a:t>
            </a:r>
          </a:p>
          <a:p>
            <a:pPr lvl="1" algn="just">
              <a:lnSpc>
                <a:spcPct val="93000"/>
              </a:lnSpc>
              <a:spcBef>
                <a:spcPct val="0"/>
              </a:spcBef>
              <a:spcAft>
                <a:spcPts val="0"/>
              </a:spcAft>
              <a:buFont typeface="Arial" charset="0"/>
              <a:buBlip>
                <a:blip r:embed="rId4"/>
              </a:buBlip>
              <a:defRPr/>
            </a:pPr>
            <a:r>
              <a:rPr lang="uk-UA" sz="1550" dirty="0"/>
              <a:t>не бути учасником Програми у минулому</a:t>
            </a:r>
          </a:p>
          <a:p>
            <a:pPr lvl="1" algn="just">
              <a:lnSpc>
                <a:spcPct val="93000"/>
              </a:lnSpc>
              <a:spcBef>
                <a:spcPct val="0"/>
              </a:spcBef>
              <a:spcAft>
                <a:spcPts val="0"/>
              </a:spcAft>
              <a:buFont typeface="Arial" charset="0"/>
              <a:buBlip>
                <a:blip r:embed="rId4"/>
              </a:buBlip>
              <a:defRPr/>
            </a:pPr>
            <a:r>
              <a:rPr lang="uk-UA" sz="1550" dirty="0"/>
              <a:t>не бути штатним/позаштатним помічником-консультантом народного депутата України або штатним/позаштатним працівником Апарату </a:t>
            </a:r>
            <a:r>
              <a:rPr lang="uk-UA" sz="1550" dirty="0" smtClean="0"/>
              <a:t>ВРУ</a:t>
            </a:r>
            <a:endParaRPr lang="uk-UA" sz="1550" dirty="0"/>
          </a:p>
        </p:txBody>
      </p:sp>
      <p:pic>
        <p:nvPicPr>
          <p:cNvPr id="13315" name="Объект 6"/>
          <p:cNvPicPr>
            <a:picLocks noGrp="1" noChangeAspect="1"/>
          </p:cNvPicPr>
          <p:nvPr>
            <p:ph sz="half" idx="2"/>
          </p:nvPr>
        </p:nvPicPr>
        <p:blipFill>
          <a:blip r:embed="rId5">
            <a:extLst>
              <a:ext uri="{28A0092B-C50C-407E-A947-70E740481C1C}">
                <a14:useLocalDpi xmlns:a14="http://schemas.microsoft.com/office/drawing/2010/main" val="0"/>
              </a:ext>
            </a:extLst>
          </a:blip>
          <a:srcRect t="48079" b="41226"/>
          <a:stretch>
            <a:fillRect/>
          </a:stretch>
        </p:blipFill>
        <p:spPr>
          <a:xfrm>
            <a:off x="828675" y="1219200"/>
            <a:ext cx="7488238" cy="373063"/>
          </a:xfrm>
        </p:spPr>
      </p:pic>
      <p:pic>
        <p:nvPicPr>
          <p:cNvPr id="8" name="Рисунок 7"/>
          <p:cNvPicPr>
            <a:picLocks noChangeAspect="1"/>
          </p:cNvPicPr>
          <p:nvPr/>
        </p:nvPicPr>
        <p:blipFill rotWithShape="1">
          <a:blip r:embed="rId6"/>
          <a:srcRect l="5205" r="7240"/>
          <a:stretch/>
        </p:blipFill>
        <p:spPr>
          <a:xfrm>
            <a:off x="3657600" y="228600"/>
            <a:ext cx="1609725" cy="976313"/>
          </a:xfrm>
          <a:prstGeom prst="rect">
            <a:avLst/>
          </a:prstGeom>
          <a:effectLst>
            <a:outerShdw blurRad="50800" dist="38100" algn="l" rotWithShape="0">
              <a:prstClr val="black">
                <a:alpha val="40000"/>
              </a:prstClr>
            </a:outerShdw>
          </a:effectLst>
        </p:spPr>
      </p:pic>
      <p:sp>
        <p:nvSpPr>
          <p:cNvPr id="2" name="TextBox 1"/>
          <p:cNvSpPr txBox="1"/>
          <p:nvPr/>
        </p:nvSpPr>
        <p:spPr>
          <a:xfrm>
            <a:off x="228600" y="381000"/>
            <a:ext cx="3508375" cy="757238"/>
          </a:xfrm>
          <a:prstGeom prst="rect">
            <a:avLst/>
          </a:prstGeom>
          <a:noFill/>
        </p:spPr>
        <p:txBody>
          <a:bodyPr wrap="none">
            <a:spAutoFit/>
          </a:bodyPr>
          <a:lstStyle/>
          <a:p>
            <a:pPr algn="r">
              <a:lnSpc>
                <a:spcPct val="90000"/>
              </a:lnSpc>
              <a:defRPr/>
            </a:pPr>
            <a:r>
              <a:rPr lang="uk-UA" sz="2400" b="1" dirty="0">
                <a:latin typeface="+mj-lt"/>
                <a:ea typeface="+mj-ea"/>
                <a:cs typeface="+mj-cs"/>
              </a:rPr>
              <a:t>Програма стажування</a:t>
            </a:r>
            <a:br>
              <a:rPr lang="uk-UA" sz="2400" b="1" dirty="0">
                <a:latin typeface="+mj-lt"/>
                <a:ea typeface="+mj-ea"/>
                <a:cs typeface="+mj-cs"/>
              </a:rPr>
            </a:br>
            <a:r>
              <a:rPr lang="uk-UA" sz="2400" b="1" dirty="0">
                <a:latin typeface="+mj-lt"/>
                <a:ea typeface="+mj-ea"/>
                <a:cs typeface="+mj-cs"/>
              </a:rPr>
              <a:t>у Верховній Раді України</a:t>
            </a:r>
            <a:endParaRPr lang="ru-RU" sz="2400" b="1" dirty="0">
              <a:latin typeface="+mj-lt"/>
              <a:ea typeface="+mj-ea"/>
              <a:cs typeface="+mj-cs"/>
            </a:endParaRPr>
          </a:p>
        </p:txBody>
      </p:sp>
      <p:sp>
        <p:nvSpPr>
          <p:cNvPr id="3" name="Прямоугольник 2"/>
          <p:cNvSpPr/>
          <p:nvPr/>
        </p:nvSpPr>
        <p:spPr>
          <a:xfrm>
            <a:off x="5486400" y="355600"/>
            <a:ext cx="3429000" cy="757238"/>
          </a:xfrm>
          <a:prstGeom prst="rect">
            <a:avLst/>
          </a:prstGeom>
        </p:spPr>
        <p:txBody>
          <a:bodyPr>
            <a:spAutoFit/>
          </a:bodyPr>
          <a:lstStyle/>
          <a:p>
            <a:pPr>
              <a:lnSpc>
                <a:spcPct val="90000"/>
              </a:lnSpc>
              <a:defRPr/>
            </a:pPr>
            <a:r>
              <a:rPr lang="uk-UA" sz="2400" b="1" dirty="0">
                <a:latin typeface="+mj-lt"/>
                <a:ea typeface="+mj-ea"/>
                <a:cs typeface="+mj-cs"/>
              </a:rPr>
              <a:t>та центральних органах виконавчої влади</a:t>
            </a:r>
            <a:endParaRPr lang="ru-RU" sz="2400" b="1" dirty="0">
              <a:latin typeface="+mj-lt"/>
              <a:ea typeface="+mj-ea"/>
              <a:cs typeface="+mj-cs"/>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36" descr="C:\Users\angela.kukulia\Downloads\2016.07.15._vypusk.jpg"/>
          <p:cNvPicPr>
            <a:picLocks noChangeAspect="1" noChangeArrowheads="1"/>
          </p:cNvPicPr>
          <p:nvPr/>
        </p:nvPicPr>
        <p:blipFill>
          <a:blip r:embed="rId3">
            <a:extLst>
              <a:ext uri="{28A0092B-C50C-407E-A947-70E740481C1C}">
                <a14:useLocalDpi xmlns:a14="http://schemas.microsoft.com/office/drawing/2010/main" val="0"/>
              </a:ext>
            </a:extLst>
          </a:blip>
          <a:srcRect b="22517"/>
          <a:stretch>
            <a:fillRect/>
          </a:stretch>
        </p:blipFill>
        <p:spPr bwMode="auto">
          <a:xfrm>
            <a:off x="838200" y="1847850"/>
            <a:ext cx="74676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Объект 6"/>
          <p:cNvPicPr>
            <a:picLocks noGrp="1" noChangeAspect="1"/>
          </p:cNvPicPr>
          <p:nvPr>
            <p:ph sz="half" idx="4294967295"/>
          </p:nvPr>
        </p:nvPicPr>
        <p:blipFill>
          <a:blip r:embed="rId4">
            <a:extLst>
              <a:ext uri="{28A0092B-C50C-407E-A947-70E740481C1C}">
                <a14:useLocalDpi xmlns:a14="http://schemas.microsoft.com/office/drawing/2010/main" val="0"/>
              </a:ext>
            </a:extLst>
          </a:blip>
          <a:srcRect t="48079" b="41226"/>
          <a:stretch>
            <a:fillRect/>
          </a:stretch>
        </p:blipFill>
        <p:spPr>
          <a:xfrm>
            <a:off x="828675" y="1219200"/>
            <a:ext cx="7488238" cy="373063"/>
          </a:xfrm>
        </p:spPr>
      </p:pic>
      <p:pic>
        <p:nvPicPr>
          <p:cNvPr id="42" name="Рисунок 41"/>
          <p:cNvPicPr>
            <a:picLocks noChangeAspect="1"/>
          </p:cNvPicPr>
          <p:nvPr/>
        </p:nvPicPr>
        <p:blipFill rotWithShape="1">
          <a:blip r:embed="rId5"/>
          <a:srcRect l="5205" r="7240"/>
          <a:stretch/>
        </p:blipFill>
        <p:spPr>
          <a:xfrm>
            <a:off x="3657600" y="228600"/>
            <a:ext cx="1609725" cy="976313"/>
          </a:xfrm>
          <a:prstGeom prst="rect">
            <a:avLst/>
          </a:prstGeom>
          <a:effectLst>
            <a:outerShdw blurRad="50800" dist="38100" algn="l" rotWithShape="0">
              <a:prstClr val="black">
                <a:alpha val="40000"/>
              </a:prstClr>
            </a:outerShdw>
          </a:effectLst>
        </p:spPr>
      </p:pic>
      <p:sp>
        <p:nvSpPr>
          <p:cNvPr id="43" name="TextBox 42"/>
          <p:cNvSpPr txBox="1"/>
          <p:nvPr/>
        </p:nvSpPr>
        <p:spPr>
          <a:xfrm>
            <a:off x="228600" y="381000"/>
            <a:ext cx="3508375" cy="757238"/>
          </a:xfrm>
          <a:prstGeom prst="rect">
            <a:avLst/>
          </a:prstGeom>
          <a:noFill/>
        </p:spPr>
        <p:txBody>
          <a:bodyPr wrap="none">
            <a:spAutoFit/>
          </a:bodyPr>
          <a:lstStyle/>
          <a:p>
            <a:pPr algn="r">
              <a:lnSpc>
                <a:spcPct val="90000"/>
              </a:lnSpc>
              <a:defRPr/>
            </a:pPr>
            <a:r>
              <a:rPr lang="uk-UA" sz="2400" b="1" dirty="0">
                <a:latin typeface="+mj-lt"/>
                <a:ea typeface="+mj-ea"/>
                <a:cs typeface="+mj-cs"/>
              </a:rPr>
              <a:t>Програма стажування</a:t>
            </a:r>
            <a:br>
              <a:rPr lang="uk-UA" sz="2400" b="1" dirty="0">
                <a:latin typeface="+mj-lt"/>
                <a:ea typeface="+mj-ea"/>
                <a:cs typeface="+mj-cs"/>
              </a:rPr>
            </a:br>
            <a:r>
              <a:rPr lang="uk-UA" sz="2400" b="1" dirty="0">
                <a:latin typeface="+mj-lt"/>
                <a:ea typeface="+mj-ea"/>
                <a:cs typeface="+mj-cs"/>
              </a:rPr>
              <a:t>у Верховній Раді України</a:t>
            </a:r>
            <a:endParaRPr lang="ru-RU" sz="2400" b="1" dirty="0">
              <a:latin typeface="+mj-lt"/>
              <a:ea typeface="+mj-ea"/>
              <a:cs typeface="+mj-cs"/>
            </a:endParaRPr>
          </a:p>
        </p:txBody>
      </p:sp>
      <p:sp>
        <p:nvSpPr>
          <p:cNvPr id="44" name="Прямоугольник 43"/>
          <p:cNvSpPr/>
          <p:nvPr/>
        </p:nvSpPr>
        <p:spPr>
          <a:xfrm>
            <a:off x="5486400" y="355600"/>
            <a:ext cx="3429000" cy="757238"/>
          </a:xfrm>
          <a:prstGeom prst="rect">
            <a:avLst/>
          </a:prstGeom>
        </p:spPr>
        <p:txBody>
          <a:bodyPr>
            <a:spAutoFit/>
          </a:bodyPr>
          <a:lstStyle/>
          <a:p>
            <a:pPr>
              <a:lnSpc>
                <a:spcPct val="90000"/>
              </a:lnSpc>
              <a:defRPr/>
            </a:pPr>
            <a:r>
              <a:rPr lang="uk-UA" sz="2400" b="1" dirty="0">
                <a:latin typeface="+mj-lt"/>
                <a:ea typeface="+mj-ea"/>
                <a:cs typeface="+mj-cs"/>
              </a:rPr>
              <a:t>та центральних органах виконавчої влади</a:t>
            </a:r>
            <a:endParaRPr lang="ru-RU" sz="2400" b="1" dirty="0">
              <a:latin typeface="+mj-lt"/>
              <a:ea typeface="+mj-ea"/>
              <a:cs typeface="+mj-cs"/>
            </a:endParaRPr>
          </a:p>
        </p:txBody>
      </p:sp>
      <p:sp>
        <p:nvSpPr>
          <p:cNvPr id="8" name="Прямоугольник 7"/>
          <p:cNvSpPr/>
          <p:nvPr/>
        </p:nvSpPr>
        <p:spPr>
          <a:xfrm>
            <a:off x="2308225" y="5867400"/>
            <a:ext cx="4572000" cy="646113"/>
          </a:xfrm>
          <a:prstGeom prst="rect">
            <a:avLst/>
          </a:prstGeom>
        </p:spPr>
        <p:txBody>
          <a:bodyPr>
            <a:spAutoFit/>
          </a:bodyPr>
          <a:lstStyle/>
          <a:p>
            <a:pPr algn="ctr">
              <a:defRPr/>
            </a:pPr>
            <a:r>
              <a:rPr lang="uk-UA" b="1" dirty="0">
                <a:latin typeface="+mn-lt"/>
              </a:rPr>
              <a:t>Інтерни Програми стажування</a:t>
            </a:r>
            <a:br>
              <a:rPr lang="uk-UA" b="1" dirty="0">
                <a:latin typeface="+mn-lt"/>
              </a:rPr>
            </a:br>
            <a:r>
              <a:rPr lang="uk-UA" b="1" dirty="0">
                <a:latin typeface="+mn-lt"/>
              </a:rPr>
              <a:t>2015-2016 рр.</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Объект 1"/>
          <p:cNvSpPr>
            <a:spLocks noGrp="1"/>
          </p:cNvSpPr>
          <p:nvPr>
            <p:ph sz="half" idx="1"/>
          </p:nvPr>
        </p:nvSpPr>
        <p:spPr>
          <a:xfrm>
            <a:off x="457200" y="1600200"/>
            <a:ext cx="8229600" cy="4953000"/>
          </a:xfrm>
        </p:spPr>
        <p:txBody>
          <a:bodyPr/>
          <a:lstStyle/>
          <a:p>
            <a:pPr algn="just">
              <a:lnSpc>
                <a:spcPct val="93000"/>
              </a:lnSpc>
              <a:spcBef>
                <a:spcPct val="0"/>
              </a:spcBef>
              <a:spcAft>
                <a:spcPts val="300"/>
              </a:spcAft>
              <a:buFont typeface="Arial" charset="0"/>
              <a:buBlip>
                <a:blip r:embed="rId3"/>
              </a:buBlip>
              <a:defRPr/>
            </a:pPr>
            <a:r>
              <a:rPr lang="uk-UA" sz="1550" b="1" dirty="0" smtClean="0"/>
              <a:t>Мета стажування:</a:t>
            </a:r>
          </a:p>
          <a:p>
            <a:pPr lvl="1" algn="just">
              <a:lnSpc>
                <a:spcPct val="93000"/>
              </a:lnSpc>
              <a:spcBef>
                <a:spcPct val="0"/>
              </a:spcBef>
              <a:spcAft>
                <a:spcPts val="0"/>
              </a:spcAft>
              <a:buFont typeface="Arial" charset="0"/>
              <a:buBlip>
                <a:blip r:embed="rId4"/>
              </a:buBlip>
              <a:defRPr/>
            </a:pPr>
            <a:r>
              <a:rPr lang="uk-UA" sz="1600" dirty="0" smtClean="0"/>
              <a:t>надання можливості молодим фахівцям долучитися до роботи в органах державної влади та здобути практичний досвід на державній службі в Адміністрації Президента України</a:t>
            </a:r>
            <a:endParaRPr lang="uk-UA" sz="1550" dirty="0" smtClean="0"/>
          </a:p>
          <a:p>
            <a:pPr algn="just">
              <a:lnSpc>
                <a:spcPct val="93000"/>
              </a:lnSpc>
              <a:spcBef>
                <a:spcPts val="300"/>
              </a:spcBef>
              <a:spcAft>
                <a:spcPts val="300"/>
              </a:spcAft>
              <a:buFont typeface="Arial" charset="0"/>
              <a:buBlip>
                <a:blip r:embed="rId3"/>
              </a:buBlip>
              <a:defRPr/>
            </a:pPr>
            <a:r>
              <a:rPr lang="uk-UA" sz="1550" b="1" dirty="0" smtClean="0"/>
              <a:t>Термін стажування</a:t>
            </a:r>
            <a:r>
              <a:rPr lang="uk-UA" sz="1550" dirty="0" smtClean="0"/>
              <a:t> – 6 місяців</a:t>
            </a:r>
            <a:endParaRPr lang="uk-UA" sz="1550" b="1" dirty="0" smtClean="0"/>
          </a:p>
          <a:p>
            <a:pPr algn="just">
              <a:lnSpc>
                <a:spcPct val="93000"/>
              </a:lnSpc>
              <a:spcBef>
                <a:spcPts val="300"/>
              </a:spcBef>
              <a:spcAft>
                <a:spcPts val="300"/>
              </a:spcAft>
              <a:buFont typeface="Arial" charset="0"/>
              <a:buBlip>
                <a:blip r:embed="rId3"/>
              </a:buBlip>
              <a:defRPr/>
            </a:pPr>
            <a:r>
              <a:rPr lang="uk-UA" sz="1550" b="1" dirty="0" smtClean="0"/>
              <a:t>Відбір кандидатів</a:t>
            </a:r>
            <a:r>
              <a:rPr lang="uk-UA" sz="1550" dirty="0" smtClean="0"/>
              <a:t> на стажування здійснюється </a:t>
            </a:r>
            <a:r>
              <a:rPr lang="uk-UA" sz="1550" b="1" dirty="0" smtClean="0"/>
              <a:t>за результатами конкурсу</a:t>
            </a:r>
          </a:p>
          <a:p>
            <a:pPr lvl="1" algn="just">
              <a:lnSpc>
                <a:spcPct val="93000"/>
              </a:lnSpc>
              <a:spcBef>
                <a:spcPct val="0"/>
              </a:spcBef>
              <a:spcAft>
                <a:spcPts val="0"/>
              </a:spcAft>
              <a:buFont typeface="Arial" charset="0"/>
              <a:buBlip>
                <a:blip r:embed="rId4"/>
              </a:buBlip>
              <a:defRPr/>
            </a:pPr>
            <a:r>
              <a:rPr lang="uk-UA" sz="1550" dirty="0" smtClean="0"/>
              <a:t>розгляд анкет</a:t>
            </a:r>
          </a:p>
          <a:p>
            <a:pPr lvl="1" algn="just">
              <a:lnSpc>
                <a:spcPct val="93000"/>
              </a:lnSpc>
              <a:spcBef>
                <a:spcPct val="0"/>
              </a:spcBef>
              <a:spcAft>
                <a:spcPts val="0"/>
              </a:spcAft>
              <a:buFont typeface="Arial" charset="0"/>
              <a:buBlip>
                <a:blip r:embed="rId4"/>
              </a:buBlip>
              <a:defRPr/>
            </a:pPr>
            <a:r>
              <a:rPr lang="uk-UA" sz="1550" dirty="0" smtClean="0"/>
              <a:t>тестування аналітичних здібностей кандидатів</a:t>
            </a:r>
          </a:p>
          <a:p>
            <a:pPr lvl="1" algn="just">
              <a:lnSpc>
                <a:spcPct val="93000"/>
              </a:lnSpc>
              <a:spcBef>
                <a:spcPct val="0"/>
              </a:spcBef>
              <a:spcAft>
                <a:spcPts val="0"/>
              </a:spcAft>
              <a:buFont typeface="Arial" charset="0"/>
              <a:buBlip>
                <a:blip r:embed="rId4"/>
              </a:buBlip>
              <a:defRPr/>
            </a:pPr>
            <a:r>
              <a:rPr lang="uk-UA" sz="1550" dirty="0" smtClean="0"/>
              <a:t>індивідуальна співбесіда з відібраними кандидатами та за необхідності перевірка рівня володіння іноземними мовами</a:t>
            </a:r>
          </a:p>
          <a:p>
            <a:pPr algn="just">
              <a:lnSpc>
                <a:spcPct val="93000"/>
              </a:lnSpc>
              <a:spcBef>
                <a:spcPts val="300"/>
              </a:spcBef>
              <a:spcAft>
                <a:spcPts val="300"/>
              </a:spcAft>
              <a:buFont typeface="Arial" charset="0"/>
              <a:buBlip>
                <a:blip r:embed="rId3"/>
              </a:buBlip>
              <a:defRPr/>
            </a:pPr>
            <a:r>
              <a:rPr lang="uk-UA" sz="1550" b="1" dirty="0" smtClean="0"/>
              <a:t>Кандидати повинні відповідати таким вимогам:</a:t>
            </a:r>
          </a:p>
          <a:p>
            <a:pPr lvl="1" algn="just">
              <a:lnSpc>
                <a:spcPct val="93000"/>
              </a:lnSpc>
              <a:spcBef>
                <a:spcPct val="0"/>
              </a:spcBef>
              <a:spcAft>
                <a:spcPts val="0"/>
              </a:spcAft>
              <a:buFont typeface="Arial" charset="0"/>
              <a:buBlip>
                <a:blip r:embed="rId4"/>
              </a:buBlip>
              <a:defRPr/>
            </a:pPr>
            <a:r>
              <a:rPr lang="uk-UA" sz="1550" dirty="0" smtClean="0"/>
              <a:t>бути громадянином України;</a:t>
            </a:r>
          </a:p>
          <a:p>
            <a:pPr lvl="1" algn="just">
              <a:lnSpc>
                <a:spcPct val="93000"/>
              </a:lnSpc>
              <a:spcBef>
                <a:spcPct val="0"/>
              </a:spcBef>
              <a:spcAft>
                <a:spcPts val="0"/>
              </a:spcAft>
              <a:buFont typeface="Arial" charset="0"/>
              <a:buBlip>
                <a:blip r:embed="rId4"/>
              </a:buBlip>
              <a:defRPr/>
            </a:pPr>
            <a:r>
              <a:rPr lang="uk-UA" sz="1550" dirty="0" smtClean="0"/>
              <a:t>вільно володіти українською мовою</a:t>
            </a:r>
          </a:p>
          <a:p>
            <a:pPr lvl="1" algn="just">
              <a:lnSpc>
                <a:spcPct val="93000"/>
              </a:lnSpc>
              <a:spcBef>
                <a:spcPct val="0"/>
              </a:spcBef>
              <a:spcAft>
                <a:spcPts val="0"/>
              </a:spcAft>
              <a:buFont typeface="Arial" charset="0"/>
              <a:buBlip>
                <a:blip r:embed="rId4"/>
              </a:buBlip>
              <a:defRPr/>
            </a:pPr>
            <a:r>
              <a:rPr lang="uk-UA" sz="1550" dirty="0" smtClean="0"/>
              <a:t>володіти іноземною мовою на рівні, достатньому для виконання завдань у підрозділі стажування</a:t>
            </a:r>
          </a:p>
          <a:p>
            <a:pPr lvl="1" algn="just">
              <a:lnSpc>
                <a:spcPct val="93000"/>
              </a:lnSpc>
              <a:spcBef>
                <a:spcPct val="0"/>
              </a:spcBef>
              <a:spcAft>
                <a:spcPts val="0"/>
              </a:spcAft>
              <a:buFont typeface="Arial" charset="0"/>
              <a:buBlip>
                <a:blip r:embed="rId4"/>
              </a:buBlip>
              <a:defRPr/>
            </a:pPr>
            <a:r>
              <a:rPr lang="uk-UA" sz="1550" dirty="0" smtClean="0"/>
              <a:t>мати базову вищу освіту (освітньо-кваліфікаційний рівень «бакалавр») та бути академічно успішним</a:t>
            </a:r>
          </a:p>
          <a:p>
            <a:pPr lvl="1" algn="just">
              <a:lnSpc>
                <a:spcPct val="93000"/>
              </a:lnSpc>
              <a:spcBef>
                <a:spcPct val="0"/>
              </a:spcBef>
              <a:spcAft>
                <a:spcPts val="0"/>
              </a:spcAft>
              <a:buFont typeface="Arial" charset="0"/>
              <a:buBlip>
                <a:blip r:embed="rId4"/>
              </a:buBlip>
              <a:defRPr/>
            </a:pPr>
            <a:r>
              <a:rPr lang="uk-UA" sz="1550" dirty="0" smtClean="0"/>
              <a:t>мати досвід роботи з найбільш поширеним програмним забезпеченням ПК</a:t>
            </a:r>
          </a:p>
          <a:p>
            <a:pPr lvl="1" algn="just">
              <a:lnSpc>
                <a:spcPct val="93000"/>
              </a:lnSpc>
              <a:spcBef>
                <a:spcPct val="0"/>
              </a:spcBef>
              <a:spcAft>
                <a:spcPts val="0"/>
              </a:spcAft>
              <a:buFont typeface="Arial" charset="0"/>
              <a:buBlip>
                <a:blip r:embed="rId4"/>
              </a:buBlip>
              <a:defRPr/>
            </a:pPr>
            <a:r>
              <a:rPr lang="uk-UA" sz="1550" dirty="0" smtClean="0"/>
              <a:t>мати активну громадянську позицію і брати участь у громадській діяльності</a:t>
            </a:r>
          </a:p>
          <a:p>
            <a:pPr lvl="1" algn="just">
              <a:lnSpc>
                <a:spcPct val="93000"/>
              </a:lnSpc>
              <a:spcBef>
                <a:spcPct val="0"/>
              </a:spcBef>
              <a:spcAft>
                <a:spcPts val="0"/>
              </a:spcAft>
              <a:buFont typeface="Arial" charset="0"/>
              <a:buBlip>
                <a:blip r:embed="rId4"/>
              </a:buBlip>
              <a:defRPr/>
            </a:pPr>
            <a:r>
              <a:rPr lang="uk-UA" sz="1550" dirty="0" smtClean="0"/>
              <a:t>бути віком до 29 років</a:t>
            </a:r>
            <a:endParaRPr lang="en-US" sz="1550" dirty="0" smtClean="0"/>
          </a:p>
          <a:p>
            <a:pPr lvl="1" algn="just">
              <a:lnSpc>
                <a:spcPct val="93000"/>
              </a:lnSpc>
              <a:spcBef>
                <a:spcPct val="0"/>
              </a:spcBef>
              <a:spcAft>
                <a:spcPts val="0"/>
              </a:spcAft>
              <a:buFont typeface="Arial" charset="0"/>
              <a:buBlip>
                <a:blip r:embed="rId4"/>
              </a:buBlip>
              <a:defRPr/>
            </a:pPr>
            <a:r>
              <a:rPr lang="uk-UA" sz="1550" dirty="0" smtClean="0"/>
              <a:t>не бути штатним працівником Адміністрації Президента України</a:t>
            </a:r>
            <a:endParaRPr lang="uk-UA" sz="1550" dirty="0"/>
          </a:p>
        </p:txBody>
      </p:sp>
      <p:pic>
        <p:nvPicPr>
          <p:cNvPr id="15363" name="Объект 6"/>
          <p:cNvPicPr>
            <a:picLocks noGrp="1" noChangeAspect="1"/>
          </p:cNvPicPr>
          <p:nvPr>
            <p:ph sz="half" idx="2"/>
          </p:nvPr>
        </p:nvPicPr>
        <p:blipFill>
          <a:blip r:embed="rId5">
            <a:extLst>
              <a:ext uri="{28A0092B-C50C-407E-A947-70E740481C1C}">
                <a14:useLocalDpi xmlns:a14="http://schemas.microsoft.com/office/drawing/2010/main" val="0"/>
              </a:ext>
            </a:extLst>
          </a:blip>
          <a:srcRect t="48079" b="41226"/>
          <a:stretch>
            <a:fillRect/>
          </a:stretch>
        </p:blipFill>
        <p:spPr>
          <a:xfrm>
            <a:off x="828675" y="1219200"/>
            <a:ext cx="7488238" cy="373063"/>
          </a:xfrm>
        </p:spPr>
      </p:pic>
      <p:pic>
        <p:nvPicPr>
          <p:cNvPr id="15364" name="Рисунок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228600"/>
            <a:ext cx="976312"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1138" y="381000"/>
            <a:ext cx="3678237" cy="757238"/>
          </a:xfrm>
          <a:prstGeom prst="rect">
            <a:avLst/>
          </a:prstGeom>
          <a:noFill/>
        </p:spPr>
        <p:txBody>
          <a:bodyPr wrap="none">
            <a:spAutoFit/>
          </a:bodyPr>
          <a:lstStyle/>
          <a:p>
            <a:pPr algn="r">
              <a:lnSpc>
                <a:spcPct val="90000"/>
              </a:lnSpc>
              <a:defRPr/>
            </a:pPr>
            <a:r>
              <a:rPr lang="uk-UA" sz="2400" b="1" dirty="0">
                <a:latin typeface="+mj-lt"/>
                <a:ea typeface="+mj-ea"/>
                <a:cs typeface="+mj-cs"/>
              </a:rPr>
              <a:t>Програма стажування</a:t>
            </a:r>
            <a:br>
              <a:rPr lang="uk-UA" sz="2400" b="1" dirty="0">
                <a:latin typeface="+mj-lt"/>
                <a:ea typeface="+mj-ea"/>
                <a:cs typeface="+mj-cs"/>
              </a:rPr>
            </a:br>
            <a:r>
              <a:rPr lang="uk-UA" sz="2400" b="1" dirty="0">
                <a:latin typeface="+mj-lt"/>
                <a:ea typeface="+mj-ea"/>
                <a:cs typeface="+mj-cs"/>
              </a:rPr>
              <a:t>у структурних підрозділах</a:t>
            </a:r>
            <a:endParaRPr lang="ru-RU" sz="2400" b="1" dirty="0">
              <a:latin typeface="+mj-lt"/>
              <a:ea typeface="+mj-ea"/>
              <a:cs typeface="+mj-cs"/>
            </a:endParaRPr>
          </a:p>
        </p:txBody>
      </p:sp>
      <p:sp>
        <p:nvSpPr>
          <p:cNvPr id="3" name="Прямоугольник 2"/>
          <p:cNvSpPr/>
          <p:nvPr/>
        </p:nvSpPr>
        <p:spPr>
          <a:xfrm>
            <a:off x="5257800" y="355600"/>
            <a:ext cx="3429000" cy="757238"/>
          </a:xfrm>
          <a:prstGeom prst="rect">
            <a:avLst/>
          </a:prstGeom>
        </p:spPr>
        <p:txBody>
          <a:bodyPr>
            <a:spAutoFit/>
          </a:bodyPr>
          <a:lstStyle/>
          <a:p>
            <a:pPr>
              <a:lnSpc>
                <a:spcPct val="90000"/>
              </a:lnSpc>
              <a:defRPr/>
            </a:pPr>
            <a:r>
              <a:rPr lang="uk-UA" sz="2400" b="1" dirty="0">
                <a:latin typeface="+mj-lt"/>
                <a:ea typeface="+mj-ea"/>
                <a:cs typeface="+mj-cs"/>
              </a:rPr>
              <a:t>Адміністрації Президента України</a:t>
            </a:r>
            <a:endParaRPr lang="ru-RU" sz="2400" b="1" dirty="0">
              <a:latin typeface="+mj-lt"/>
              <a:ea typeface="+mj-ea"/>
              <a:cs typeface="+mj-cs"/>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rcRect t="48079" b="41226"/>
          <a:stretch>
            <a:fillRect/>
          </a:stretch>
        </p:blipFill>
        <p:spPr>
          <a:xfrm>
            <a:off x="828675" y="1219200"/>
            <a:ext cx="7488238" cy="373063"/>
          </a:xfrm>
        </p:spPr>
      </p:pic>
      <p:pic>
        <p:nvPicPr>
          <p:cNvPr id="16387"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2888" y="228600"/>
            <a:ext cx="976312"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1138" y="381000"/>
            <a:ext cx="3678237" cy="757238"/>
          </a:xfrm>
          <a:prstGeom prst="rect">
            <a:avLst/>
          </a:prstGeom>
          <a:noFill/>
        </p:spPr>
        <p:txBody>
          <a:bodyPr wrap="none">
            <a:spAutoFit/>
          </a:bodyPr>
          <a:lstStyle/>
          <a:p>
            <a:pPr algn="r">
              <a:lnSpc>
                <a:spcPct val="90000"/>
              </a:lnSpc>
              <a:defRPr/>
            </a:pPr>
            <a:r>
              <a:rPr lang="uk-UA" sz="2400" b="1" dirty="0">
                <a:latin typeface="+mj-lt"/>
                <a:ea typeface="+mj-ea"/>
                <a:cs typeface="+mj-cs"/>
              </a:rPr>
              <a:t>Програма стажування</a:t>
            </a:r>
            <a:br>
              <a:rPr lang="uk-UA" sz="2400" b="1" dirty="0">
                <a:latin typeface="+mj-lt"/>
                <a:ea typeface="+mj-ea"/>
                <a:cs typeface="+mj-cs"/>
              </a:rPr>
            </a:br>
            <a:r>
              <a:rPr lang="uk-UA" sz="2400" b="1" dirty="0">
                <a:latin typeface="+mj-lt"/>
                <a:ea typeface="+mj-ea"/>
                <a:cs typeface="+mj-cs"/>
              </a:rPr>
              <a:t>у структурних підрозділах</a:t>
            </a:r>
            <a:endParaRPr lang="ru-RU" sz="2400" b="1" dirty="0">
              <a:latin typeface="+mj-lt"/>
              <a:ea typeface="+mj-ea"/>
              <a:cs typeface="+mj-cs"/>
            </a:endParaRPr>
          </a:p>
        </p:txBody>
      </p:sp>
      <p:sp>
        <p:nvSpPr>
          <p:cNvPr id="3" name="Прямоугольник 2"/>
          <p:cNvSpPr/>
          <p:nvPr/>
        </p:nvSpPr>
        <p:spPr>
          <a:xfrm>
            <a:off x="5257800" y="355600"/>
            <a:ext cx="3429000" cy="757238"/>
          </a:xfrm>
          <a:prstGeom prst="rect">
            <a:avLst/>
          </a:prstGeom>
        </p:spPr>
        <p:txBody>
          <a:bodyPr>
            <a:spAutoFit/>
          </a:bodyPr>
          <a:lstStyle/>
          <a:p>
            <a:pPr>
              <a:lnSpc>
                <a:spcPct val="90000"/>
              </a:lnSpc>
              <a:defRPr/>
            </a:pPr>
            <a:r>
              <a:rPr lang="uk-UA" sz="2400" b="1" dirty="0">
                <a:latin typeface="+mj-lt"/>
                <a:ea typeface="+mj-ea"/>
                <a:cs typeface="+mj-cs"/>
              </a:rPr>
              <a:t>Адміністрації Президента України</a:t>
            </a:r>
            <a:endParaRPr lang="ru-RU" sz="2400" b="1" dirty="0">
              <a:latin typeface="+mj-lt"/>
              <a:ea typeface="+mj-ea"/>
              <a:cs typeface="+mj-cs"/>
            </a:endParaRPr>
          </a:p>
        </p:txBody>
      </p:sp>
      <p:pic>
        <p:nvPicPr>
          <p:cNvPr id="16390" name="Picture 2" descr="C:\Users\angela.kukulia\Downloads\e118e5cb1fb277415996562563d31b43_1465223741_extra_large.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81200"/>
            <a:ext cx="83058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308225" y="5791200"/>
            <a:ext cx="4572000" cy="646113"/>
          </a:xfrm>
          <a:prstGeom prst="rect">
            <a:avLst/>
          </a:prstGeom>
        </p:spPr>
        <p:txBody>
          <a:bodyPr>
            <a:spAutoFit/>
          </a:bodyPr>
          <a:lstStyle/>
          <a:p>
            <a:pPr algn="ctr">
              <a:defRPr/>
            </a:pPr>
            <a:r>
              <a:rPr lang="uk-UA" b="1" dirty="0">
                <a:latin typeface="+mn-lt"/>
              </a:rPr>
              <a:t>Інтерни Програми стажування</a:t>
            </a:r>
            <a:br>
              <a:rPr lang="uk-UA" b="1" dirty="0">
                <a:latin typeface="+mn-lt"/>
              </a:rPr>
            </a:br>
            <a:r>
              <a:rPr lang="uk-UA" b="1" dirty="0">
                <a:latin typeface="+mn-lt"/>
              </a:rPr>
              <a:t>2016 року</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uk-UA" sz="3600" b="1" dirty="0" smtClean="0"/>
              <a:t>Ці Програми стажування надають можливість:</a:t>
            </a:r>
          </a:p>
        </p:txBody>
      </p:sp>
      <p:sp>
        <p:nvSpPr>
          <p:cNvPr id="17411" name="Объект 3"/>
          <p:cNvSpPr>
            <a:spLocks noGrp="1"/>
          </p:cNvSpPr>
          <p:nvPr>
            <p:ph sz="half" idx="2"/>
          </p:nvPr>
        </p:nvSpPr>
        <p:spPr>
          <a:xfrm>
            <a:off x="4495800" y="1600200"/>
            <a:ext cx="4191000" cy="4876800"/>
          </a:xfrm>
        </p:spPr>
        <p:txBody>
          <a:bodyPr anchor="ctr"/>
          <a:lstStyle/>
          <a:p>
            <a:pPr algn="just">
              <a:spcBef>
                <a:spcPct val="0"/>
              </a:spcBef>
              <a:spcAft>
                <a:spcPts val="1200"/>
              </a:spcAft>
              <a:buClr>
                <a:srgbClr val="1C9FB6"/>
              </a:buClr>
              <a:buSzPct val="200000"/>
              <a:buFont typeface="Wingdings" pitchFamily="2" charset="2"/>
              <a:buChar char="§"/>
            </a:pPr>
            <a:r>
              <a:rPr lang="uk-UA" sz="1600" b="1" dirty="0" smtClean="0"/>
              <a:t>узяти безпосередню участь у законотворчому процесі та набути досвіду роботи</a:t>
            </a:r>
            <a:r>
              <a:rPr lang="uk-UA" sz="1600" dirty="0" smtClean="0"/>
              <a:t> у Верховній Раді України та Адміністрації Президента України</a:t>
            </a:r>
          </a:p>
          <a:p>
            <a:pPr algn="just">
              <a:spcBef>
                <a:spcPct val="0"/>
              </a:spcBef>
              <a:spcAft>
                <a:spcPts val="1200"/>
              </a:spcAft>
              <a:buFont typeface="Arial" charset="0"/>
              <a:buBlip>
                <a:blip r:embed="rId3"/>
              </a:buBlip>
            </a:pPr>
            <a:r>
              <a:rPr lang="uk-UA" sz="1600" dirty="0" smtClean="0"/>
              <a:t>здобути додаткові знання із низки дисциплін</a:t>
            </a:r>
          </a:p>
          <a:p>
            <a:pPr algn="just">
              <a:spcBef>
                <a:spcPct val="0"/>
              </a:spcBef>
              <a:spcAft>
                <a:spcPts val="1200"/>
              </a:spcAft>
              <a:buFont typeface="Arial" charset="0"/>
              <a:buBlip>
                <a:blip r:embed="rId4"/>
              </a:buBlip>
            </a:pPr>
            <a:r>
              <a:rPr lang="uk-UA" sz="1600" b="1" dirty="0" smtClean="0"/>
              <a:t>узяти участь у зустрічах з провідними діячами</a:t>
            </a:r>
            <a:r>
              <a:rPr lang="uk-UA" sz="1600" dirty="0" smtClean="0"/>
              <a:t> вітчизняного політичного, громадського, наукового та культурного простору</a:t>
            </a:r>
          </a:p>
          <a:p>
            <a:pPr algn="just">
              <a:spcBef>
                <a:spcPct val="0"/>
              </a:spcBef>
              <a:spcAft>
                <a:spcPts val="1200"/>
              </a:spcAft>
              <a:buClr>
                <a:srgbClr val="8DC9CC"/>
              </a:buClr>
              <a:buSzPct val="200000"/>
              <a:buFont typeface="Wingdings" pitchFamily="2" charset="2"/>
              <a:buChar char="§"/>
            </a:pPr>
            <a:r>
              <a:rPr lang="uk-UA" sz="1600" b="1" dirty="0" smtClean="0"/>
              <a:t>розвинути лідерські навички</a:t>
            </a:r>
            <a:r>
              <a:rPr lang="uk-UA" sz="1600" dirty="0" smtClean="0"/>
              <a:t> або реалізувати свій лідерський </a:t>
            </a:r>
            <a:r>
              <a:rPr lang="uk-UA" sz="1600" b="1" dirty="0" smtClean="0"/>
              <a:t>потенціал</a:t>
            </a:r>
          </a:p>
          <a:p>
            <a:pPr algn="just">
              <a:spcBef>
                <a:spcPct val="0"/>
              </a:spcBef>
              <a:spcAft>
                <a:spcPts val="1200"/>
              </a:spcAft>
              <a:buClr>
                <a:srgbClr val="F89466"/>
              </a:buClr>
              <a:buSzPct val="200000"/>
              <a:buFont typeface="Wingdings" pitchFamily="2" charset="2"/>
              <a:buChar char="§"/>
            </a:pPr>
            <a:r>
              <a:rPr lang="uk-UA" sz="1600" b="1" dirty="0" smtClean="0"/>
              <a:t>долучитися до демократичного оновлення</a:t>
            </a:r>
            <a:r>
              <a:rPr lang="uk-UA" sz="1600" dirty="0" smtClean="0"/>
              <a:t> кадрового складу та прозорості роботи органів державної влади</a:t>
            </a:r>
          </a:p>
        </p:txBody>
      </p:sp>
      <p:grpSp>
        <p:nvGrpSpPr>
          <p:cNvPr id="17412" name="Group 4"/>
          <p:cNvGrpSpPr>
            <a:grpSpLocks noChangeAspect="1"/>
          </p:cNvGrpSpPr>
          <p:nvPr/>
        </p:nvGrpSpPr>
        <p:grpSpPr bwMode="auto">
          <a:xfrm>
            <a:off x="685800" y="1790700"/>
            <a:ext cx="3330575" cy="4229100"/>
            <a:chOff x="624" y="576"/>
            <a:chExt cx="2103" cy="2034"/>
          </a:xfrm>
        </p:grpSpPr>
        <p:sp>
          <p:nvSpPr>
            <p:cNvPr id="17413" name="AutoShape 3"/>
            <p:cNvSpPr>
              <a:spLocks noChangeAspect="1" noChangeArrowheads="1" noTextEdit="1"/>
            </p:cNvSpPr>
            <p:nvPr/>
          </p:nvSpPr>
          <p:spPr bwMode="auto">
            <a:xfrm>
              <a:off x="624" y="612"/>
              <a:ext cx="2098"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a:p>
          </p:txBody>
        </p:sp>
        <p:sp>
          <p:nvSpPr>
            <p:cNvPr id="17414" name="Freeform 5"/>
            <p:cNvSpPr>
              <a:spLocks/>
            </p:cNvSpPr>
            <p:nvPr/>
          </p:nvSpPr>
          <p:spPr bwMode="auto">
            <a:xfrm>
              <a:off x="747" y="1605"/>
              <a:ext cx="1394" cy="792"/>
            </a:xfrm>
            <a:custGeom>
              <a:avLst/>
              <a:gdLst>
                <a:gd name="T0" fmla="*/ 1012755 w 588"/>
                <a:gd name="T1" fmla="*/ 66108 h 334"/>
                <a:gd name="T2" fmla="*/ 1009664 w 588"/>
                <a:gd name="T3" fmla="*/ 64029 h 334"/>
                <a:gd name="T4" fmla="*/ 709660 w 588"/>
                <a:gd name="T5" fmla="*/ 0 h 334"/>
                <a:gd name="T6" fmla="*/ 619666 w 588"/>
                <a:gd name="T7" fmla="*/ 51883 h 334"/>
                <a:gd name="T8" fmla="*/ 2079 w 588"/>
                <a:gd name="T9" fmla="*/ 54733 h 334"/>
                <a:gd name="T10" fmla="*/ 0 w 588"/>
                <a:gd name="T11" fmla="*/ 791621 h 334"/>
                <a:gd name="T12" fmla="*/ 814442 w 588"/>
                <a:gd name="T13" fmla="*/ 791621 h 334"/>
                <a:gd name="T14" fmla="*/ 1021949 w 588"/>
                <a:gd name="T15" fmla="*/ 672866 h 334"/>
                <a:gd name="T16" fmla="*/ 1035820 w 588"/>
                <a:gd name="T17" fmla="*/ 691769 h 334"/>
                <a:gd name="T18" fmla="*/ 1038817 w 588"/>
                <a:gd name="T19" fmla="*/ 715740 h 334"/>
                <a:gd name="T20" fmla="*/ 1043812 w 588"/>
                <a:gd name="T21" fmla="*/ 741525 h 334"/>
                <a:gd name="T22" fmla="*/ 1078807 w 588"/>
                <a:gd name="T23" fmla="*/ 746503 h 334"/>
                <a:gd name="T24" fmla="*/ 1095651 w 588"/>
                <a:gd name="T25" fmla="*/ 732619 h 334"/>
                <a:gd name="T26" fmla="*/ 1097742 w 588"/>
                <a:gd name="T27" fmla="*/ 696863 h 334"/>
                <a:gd name="T28" fmla="*/ 1076630 w 588"/>
                <a:gd name="T29" fmla="*/ 687620 h 334"/>
                <a:gd name="T30" fmla="*/ 1073781 w 588"/>
                <a:gd name="T31" fmla="*/ 687620 h 334"/>
                <a:gd name="T32" fmla="*/ 1050569 w 588"/>
                <a:gd name="T33" fmla="*/ 680890 h 334"/>
                <a:gd name="T34" fmla="*/ 1050569 w 588"/>
                <a:gd name="T35" fmla="*/ 680890 h 334"/>
                <a:gd name="T36" fmla="*/ 1035820 w 588"/>
                <a:gd name="T37" fmla="*/ 661832 h 334"/>
                <a:gd name="T38" fmla="*/ 1213543 w 588"/>
                <a:gd name="T39" fmla="*/ 487851 h 334"/>
                <a:gd name="T40" fmla="*/ 1230373 w 588"/>
                <a:gd name="T41" fmla="*/ 462054 h 334"/>
                <a:gd name="T42" fmla="*/ 1391105 w 588"/>
                <a:gd name="T43" fmla="*/ 43026 h 334"/>
                <a:gd name="T44" fmla="*/ 1012755 w 588"/>
                <a:gd name="T45" fmla="*/ 66108 h 3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8"/>
                <a:gd name="T70" fmla="*/ 0 h 334"/>
                <a:gd name="T71" fmla="*/ 588 w 588"/>
                <a:gd name="T72" fmla="*/ 334 h 3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8" h="334">
                  <a:moveTo>
                    <a:pt x="428" y="28"/>
                  </a:moveTo>
                  <a:cubicBezTo>
                    <a:pt x="427" y="27"/>
                    <a:pt x="427" y="27"/>
                    <a:pt x="427" y="27"/>
                  </a:cubicBezTo>
                  <a:cubicBezTo>
                    <a:pt x="300" y="0"/>
                    <a:pt x="300" y="0"/>
                    <a:pt x="300" y="0"/>
                  </a:cubicBezTo>
                  <a:cubicBezTo>
                    <a:pt x="262" y="22"/>
                    <a:pt x="262" y="22"/>
                    <a:pt x="262" y="22"/>
                  </a:cubicBezTo>
                  <a:cubicBezTo>
                    <a:pt x="1" y="23"/>
                    <a:pt x="1" y="23"/>
                    <a:pt x="1" y="23"/>
                  </a:cubicBezTo>
                  <a:cubicBezTo>
                    <a:pt x="0" y="334"/>
                    <a:pt x="0" y="334"/>
                    <a:pt x="0" y="334"/>
                  </a:cubicBezTo>
                  <a:cubicBezTo>
                    <a:pt x="344" y="334"/>
                    <a:pt x="344" y="334"/>
                    <a:pt x="344" y="334"/>
                  </a:cubicBezTo>
                  <a:cubicBezTo>
                    <a:pt x="374" y="324"/>
                    <a:pt x="405" y="305"/>
                    <a:pt x="432" y="284"/>
                  </a:cubicBezTo>
                  <a:cubicBezTo>
                    <a:pt x="438" y="292"/>
                    <a:pt x="438" y="292"/>
                    <a:pt x="438" y="292"/>
                  </a:cubicBezTo>
                  <a:cubicBezTo>
                    <a:pt x="439" y="294"/>
                    <a:pt x="440" y="297"/>
                    <a:pt x="439" y="302"/>
                  </a:cubicBezTo>
                  <a:cubicBezTo>
                    <a:pt x="438" y="306"/>
                    <a:pt x="438" y="310"/>
                    <a:pt x="441" y="313"/>
                  </a:cubicBezTo>
                  <a:cubicBezTo>
                    <a:pt x="444" y="318"/>
                    <a:pt x="451" y="318"/>
                    <a:pt x="456" y="315"/>
                  </a:cubicBezTo>
                  <a:cubicBezTo>
                    <a:pt x="463" y="309"/>
                    <a:pt x="463" y="309"/>
                    <a:pt x="463" y="309"/>
                  </a:cubicBezTo>
                  <a:cubicBezTo>
                    <a:pt x="467" y="306"/>
                    <a:pt x="468" y="299"/>
                    <a:pt x="464" y="294"/>
                  </a:cubicBezTo>
                  <a:cubicBezTo>
                    <a:pt x="462" y="291"/>
                    <a:pt x="458" y="290"/>
                    <a:pt x="455" y="290"/>
                  </a:cubicBezTo>
                  <a:cubicBezTo>
                    <a:pt x="454" y="290"/>
                    <a:pt x="454" y="290"/>
                    <a:pt x="454" y="290"/>
                  </a:cubicBezTo>
                  <a:cubicBezTo>
                    <a:pt x="449" y="290"/>
                    <a:pt x="446" y="288"/>
                    <a:pt x="444" y="287"/>
                  </a:cubicBezTo>
                  <a:cubicBezTo>
                    <a:pt x="444" y="287"/>
                    <a:pt x="444" y="287"/>
                    <a:pt x="444" y="287"/>
                  </a:cubicBezTo>
                  <a:cubicBezTo>
                    <a:pt x="438" y="279"/>
                    <a:pt x="438" y="279"/>
                    <a:pt x="438" y="279"/>
                  </a:cubicBezTo>
                  <a:cubicBezTo>
                    <a:pt x="475" y="249"/>
                    <a:pt x="504" y="217"/>
                    <a:pt x="513" y="206"/>
                  </a:cubicBezTo>
                  <a:cubicBezTo>
                    <a:pt x="517" y="199"/>
                    <a:pt x="520" y="195"/>
                    <a:pt x="520" y="195"/>
                  </a:cubicBezTo>
                  <a:cubicBezTo>
                    <a:pt x="557" y="157"/>
                    <a:pt x="577" y="81"/>
                    <a:pt x="588" y="18"/>
                  </a:cubicBezTo>
                  <a:cubicBezTo>
                    <a:pt x="428" y="28"/>
                    <a:pt x="428" y="28"/>
                    <a:pt x="428" y="28"/>
                  </a:cubicBezTo>
                </a:path>
              </a:pathLst>
            </a:custGeom>
            <a:solidFill>
              <a:srgbClr val="FEC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15" name="Freeform 6"/>
            <p:cNvSpPr>
              <a:spLocks/>
            </p:cNvSpPr>
            <p:nvPr/>
          </p:nvSpPr>
          <p:spPr bwMode="auto">
            <a:xfrm>
              <a:off x="1477" y="576"/>
              <a:ext cx="847" cy="1074"/>
            </a:xfrm>
            <a:custGeom>
              <a:avLst/>
              <a:gdLst>
                <a:gd name="T0" fmla="*/ 795117 w 357"/>
                <a:gd name="T1" fmla="*/ 69070 h 453"/>
                <a:gd name="T2" fmla="*/ 652434 w 357"/>
                <a:gd name="T3" fmla="*/ 56839 h 453"/>
                <a:gd name="T4" fmla="*/ 557350 w 357"/>
                <a:gd name="T5" fmla="*/ 288401 h 453"/>
                <a:gd name="T6" fmla="*/ 430769 w 357"/>
                <a:gd name="T7" fmla="*/ 487136 h 453"/>
                <a:gd name="T8" fmla="*/ 261972 w 357"/>
                <a:gd name="T9" fmla="*/ 697778 h 453"/>
                <a:gd name="T10" fmla="*/ 0 w 357"/>
                <a:gd name="T11" fmla="*/ 1010141 h 453"/>
                <a:gd name="T12" fmla="*/ 286115 w 357"/>
                <a:gd name="T13" fmla="*/ 1071999 h 453"/>
                <a:gd name="T14" fmla="*/ 669355 w 357"/>
                <a:gd name="T15" fmla="*/ 1051332 h 453"/>
                <a:gd name="T16" fmla="*/ 683804 w 357"/>
                <a:gd name="T17" fmla="*/ 844676 h 453"/>
                <a:gd name="T18" fmla="*/ 683804 w 357"/>
                <a:gd name="T19" fmla="*/ 707733 h 453"/>
                <a:gd name="T20" fmla="*/ 700792 w 357"/>
                <a:gd name="T21" fmla="*/ 618072 h 453"/>
                <a:gd name="T22" fmla="*/ 749804 w 357"/>
                <a:gd name="T23" fmla="*/ 504078 h 453"/>
                <a:gd name="T24" fmla="*/ 838269 w 357"/>
                <a:gd name="T25" fmla="*/ 340323 h 453"/>
                <a:gd name="T26" fmla="*/ 795117 w 357"/>
                <a:gd name="T27" fmla="*/ 69070 h 4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7"/>
                <a:gd name="T43" fmla="*/ 0 h 453"/>
                <a:gd name="T44" fmla="*/ 357 w 357"/>
                <a:gd name="T45" fmla="*/ 453 h 4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7" h="453">
                  <a:moveTo>
                    <a:pt x="334" y="29"/>
                  </a:moveTo>
                  <a:cubicBezTo>
                    <a:pt x="308" y="0"/>
                    <a:pt x="274" y="24"/>
                    <a:pt x="274" y="24"/>
                  </a:cubicBezTo>
                  <a:cubicBezTo>
                    <a:pt x="234" y="122"/>
                    <a:pt x="234" y="122"/>
                    <a:pt x="234" y="122"/>
                  </a:cubicBezTo>
                  <a:cubicBezTo>
                    <a:pt x="181" y="206"/>
                    <a:pt x="181" y="206"/>
                    <a:pt x="181" y="206"/>
                  </a:cubicBezTo>
                  <a:cubicBezTo>
                    <a:pt x="110" y="295"/>
                    <a:pt x="110" y="295"/>
                    <a:pt x="110" y="295"/>
                  </a:cubicBezTo>
                  <a:cubicBezTo>
                    <a:pt x="0" y="427"/>
                    <a:pt x="0" y="427"/>
                    <a:pt x="0" y="427"/>
                  </a:cubicBezTo>
                  <a:cubicBezTo>
                    <a:pt x="120" y="453"/>
                    <a:pt x="120" y="453"/>
                    <a:pt x="120" y="453"/>
                  </a:cubicBezTo>
                  <a:cubicBezTo>
                    <a:pt x="281" y="444"/>
                    <a:pt x="281" y="444"/>
                    <a:pt x="281" y="444"/>
                  </a:cubicBezTo>
                  <a:cubicBezTo>
                    <a:pt x="287" y="400"/>
                    <a:pt x="289" y="365"/>
                    <a:pt x="287" y="357"/>
                  </a:cubicBezTo>
                  <a:cubicBezTo>
                    <a:pt x="284" y="336"/>
                    <a:pt x="287" y="299"/>
                    <a:pt x="287" y="299"/>
                  </a:cubicBezTo>
                  <a:cubicBezTo>
                    <a:pt x="287" y="299"/>
                    <a:pt x="292" y="270"/>
                    <a:pt x="294" y="261"/>
                  </a:cubicBezTo>
                  <a:cubicBezTo>
                    <a:pt x="296" y="253"/>
                    <a:pt x="309" y="228"/>
                    <a:pt x="315" y="213"/>
                  </a:cubicBezTo>
                  <a:cubicBezTo>
                    <a:pt x="322" y="199"/>
                    <a:pt x="348" y="173"/>
                    <a:pt x="352" y="144"/>
                  </a:cubicBezTo>
                  <a:cubicBezTo>
                    <a:pt x="355" y="121"/>
                    <a:pt x="357" y="54"/>
                    <a:pt x="334" y="29"/>
                  </a:cubicBezTo>
                </a:path>
              </a:pathLst>
            </a:custGeom>
            <a:solidFill>
              <a:srgbClr val="FFD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16" name="Freeform 7"/>
            <p:cNvSpPr>
              <a:spLocks/>
            </p:cNvSpPr>
            <p:nvPr/>
          </p:nvSpPr>
          <p:spPr bwMode="auto">
            <a:xfrm>
              <a:off x="1335" y="2397"/>
              <a:ext cx="228" cy="1"/>
            </a:xfrm>
            <a:custGeom>
              <a:avLst/>
              <a:gdLst>
                <a:gd name="T0" fmla="*/ 0 w 228"/>
                <a:gd name="T1" fmla="*/ 0 h 1"/>
                <a:gd name="T2" fmla="*/ 0 w 228"/>
                <a:gd name="T3" fmla="*/ 0 h 1"/>
                <a:gd name="T4" fmla="*/ 228 w 228"/>
                <a:gd name="T5" fmla="*/ 0 h 1"/>
                <a:gd name="T6" fmla="*/ 0 w 228"/>
                <a:gd name="T7" fmla="*/ 0 h 1"/>
                <a:gd name="T8" fmla="*/ 0 60000 65536"/>
                <a:gd name="T9" fmla="*/ 0 60000 65536"/>
                <a:gd name="T10" fmla="*/ 0 60000 65536"/>
                <a:gd name="T11" fmla="*/ 0 60000 65536"/>
                <a:gd name="T12" fmla="*/ 0 w 228"/>
                <a:gd name="T13" fmla="*/ 0 h 1"/>
                <a:gd name="T14" fmla="*/ 228 w 228"/>
                <a:gd name="T15" fmla="*/ 1 h 1"/>
              </a:gdLst>
              <a:ahLst/>
              <a:cxnLst>
                <a:cxn ang="T8">
                  <a:pos x="T0" y="T1"/>
                </a:cxn>
                <a:cxn ang="T9">
                  <a:pos x="T2" y="T3"/>
                </a:cxn>
                <a:cxn ang="T10">
                  <a:pos x="T4" y="T5"/>
                </a:cxn>
                <a:cxn ang="T11">
                  <a:pos x="T6" y="T7"/>
                </a:cxn>
              </a:cxnLst>
              <a:rect l="T12" t="T13" r="T14" b="T15"/>
              <a:pathLst>
                <a:path w="228" h="1">
                  <a:moveTo>
                    <a:pt x="0" y="0"/>
                  </a:moveTo>
                  <a:lnTo>
                    <a:pt x="0" y="0"/>
                  </a:lnTo>
                  <a:lnTo>
                    <a:pt x="228" y="0"/>
                  </a:lnTo>
                  <a:lnTo>
                    <a:pt x="0" y="0"/>
                  </a:lnTo>
                  <a:close/>
                </a:path>
              </a:pathLst>
            </a:custGeom>
            <a:solidFill>
              <a:srgbClr val="FFEB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17" name="Freeform 8"/>
            <p:cNvSpPr>
              <a:spLocks/>
            </p:cNvSpPr>
            <p:nvPr/>
          </p:nvSpPr>
          <p:spPr bwMode="auto">
            <a:xfrm>
              <a:off x="1335" y="2397"/>
              <a:ext cx="228" cy="1"/>
            </a:xfrm>
            <a:custGeom>
              <a:avLst/>
              <a:gdLst>
                <a:gd name="T0" fmla="*/ 0 w 228"/>
                <a:gd name="T1" fmla="*/ 0 h 1"/>
                <a:gd name="T2" fmla="*/ 0 w 228"/>
                <a:gd name="T3" fmla="*/ 0 h 1"/>
                <a:gd name="T4" fmla="*/ 228 w 228"/>
                <a:gd name="T5" fmla="*/ 0 h 1"/>
                <a:gd name="T6" fmla="*/ 0 w 228"/>
                <a:gd name="T7" fmla="*/ 0 h 1"/>
                <a:gd name="T8" fmla="*/ 0 60000 65536"/>
                <a:gd name="T9" fmla="*/ 0 60000 65536"/>
                <a:gd name="T10" fmla="*/ 0 60000 65536"/>
                <a:gd name="T11" fmla="*/ 0 60000 65536"/>
                <a:gd name="T12" fmla="*/ 0 w 228"/>
                <a:gd name="T13" fmla="*/ 0 h 1"/>
                <a:gd name="T14" fmla="*/ 228 w 228"/>
                <a:gd name="T15" fmla="*/ 1 h 1"/>
              </a:gdLst>
              <a:ahLst/>
              <a:cxnLst>
                <a:cxn ang="T8">
                  <a:pos x="T0" y="T1"/>
                </a:cxn>
                <a:cxn ang="T9">
                  <a:pos x="T2" y="T3"/>
                </a:cxn>
                <a:cxn ang="T10">
                  <a:pos x="T4" y="T5"/>
                </a:cxn>
                <a:cxn ang="T11">
                  <a:pos x="T6" y="T7"/>
                </a:cxn>
              </a:cxnLst>
              <a:rect l="T12" t="T13" r="T14" b="T15"/>
              <a:pathLst>
                <a:path w="228" h="1">
                  <a:moveTo>
                    <a:pt x="0" y="0"/>
                  </a:moveTo>
                  <a:lnTo>
                    <a:pt x="0" y="0"/>
                  </a:lnTo>
                  <a:lnTo>
                    <a:pt x="2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18" name="Freeform 9"/>
            <p:cNvSpPr>
              <a:spLocks noEditPoints="1"/>
            </p:cNvSpPr>
            <p:nvPr/>
          </p:nvSpPr>
          <p:spPr bwMode="auto">
            <a:xfrm>
              <a:off x="1335" y="1648"/>
              <a:ext cx="806" cy="749"/>
            </a:xfrm>
            <a:custGeom>
              <a:avLst/>
              <a:gdLst>
                <a:gd name="T0" fmla="*/ 227126 w 340"/>
                <a:gd name="T1" fmla="*/ 746023 h 316"/>
                <a:gd name="T2" fmla="*/ 0 w 340"/>
                <a:gd name="T3" fmla="*/ 746023 h 316"/>
                <a:gd name="T4" fmla="*/ 227126 w 340"/>
                <a:gd name="T5" fmla="*/ 746023 h 316"/>
                <a:gd name="T6" fmla="*/ 227126 w 340"/>
                <a:gd name="T7" fmla="*/ 746023 h 316"/>
                <a:gd name="T8" fmla="*/ 229312 w 340"/>
                <a:gd name="T9" fmla="*/ 746023 h 316"/>
                <a:gd name="T10" fmla="*/ 229312 w 340"/>
                <a:gd name="T11" fmla="*/ 746023 h 316"/>
                <a:gd name="T12" fmla="*/ 229312 w 340"/>
                <a:gd name="T13" fmla="*/ 746023 h 316"/>
                <a:gd name="T14" fmla="*/ 229312 w 340"/>
                <a:gd name="T15" fmla="*/ 746023 h 316"/>
                <a:gd name="T16" fmla="*/ 229312 w 340"/>
                <a:gd name="T17" fmla="*/ 746023 h 316"/>
                <a:gd name="T18" fmla="*/ 229312 w 340"/>
                <a:gd name="T19" fmla="*/ 746023 h 316"/>
                <a:gd name="T20" fmla="*/ 231391 w 340"/>
                <a:gd name="T21" fmla="*/ 746023 h 316"/>
                <a:gd name="T22" fmla="*/ 231391 w 340"/>
                <a:gd name="T23" fmla="*/ 746023 h 316"/>
                <a:gd name="T24" fmla="*/ 231391 w 340"/>
                <a:gd name="T25" fmla="*/ 746023 h 316"/>
                <a:gd name="T26" fmla="*/ 231391 w 340"/>
                <a:gd name="T27" fmla="*/ 746023 h 316"/>
                <a:gd name="T28" fmla="*/ 231391 w 340"/>
                <a:gd name="T29" fmla="*/ 746023 h 316"/>
                <a:gd name="T30" fmla="*/ 231391 w 340"/>
                <a:gd name="T31" fmla="*/ 746023 h 316"/>
                <a:gd name="T32" fmla="*/ 231391 w 340"/>
                <a:gd name="T33" fmla="*/ 746023 h 316"/>
                <a:gd name="T34" fmla="*/ 231391 w 340"/>
                <a:gd name="T35" fmla="*/ 746023 h 316"/>
                <a:gd name="T36" fmla="*/ 231391 w 340"/>
                <a:gd name="T37" fmla="*/ 746023 h 316"/>
                <a:gd name="T38" fmla="*/ 234269 w 340"/>
                <a:gd name="T39" fmla="*/ 744380 h 316"/>
                <a:gd name="T40" fmla="*/ 234269 w 340"/>
                <a:gd name="T41" fmla="*/ 744380 h 316"/>
                <a:gd name="T42" fmla="*/ 234269 w 340"/>
                <a:gd name="T43" fmla="*/ 744380 h 316"/>
                <a:gd name="T44" fmla="*/ 234269 w 340"/>
                <a:gd name="T45" fmla="*/ 744380 h 316"/>
                <a:gd name="T46" fmla="*/ 234269 w 340"/>
                <a:gd name="T47" fmla="*/ 744380 h 316"/>
                <a:gd name="T48" fmla="*/ 234269 w 340"/>
                <a:gd name="T49" fmla="*/ 744380 h 316"/>
                <a:gd name="T50" fmla="*/ 234269 w 340"/>
                <a:gd name="T51" fmla="*/ 744380 h 316"/>
                <a:gd name="T52" fmla="*/ 234269 w 340"/>
                <a:gd name="T53" fmla="*/ 744380 h 316"/>
                <a:gd name="T54" fmla="*/ 236409 w 340"/>
                <a:gd name="T55" fmla="*/ 744380 h 316"/>
                <a:gd name="T56" fmla="*/ 236409 w 340"/>
                <a:gd name="T57" fmla="*/ 744380 h 316"/>
                <a:gd name="T58" fmla="*/ 236409 w 340"/>
                <a:gd name="T59" fmla="*/ 744380 h 316"/>
                <a:gd name="T60" fmla="*/ 434965 w 340"/>
                <a:gd name="T61" fmla="*/ 627532 h 316"/>
                <a:gd name="T62" fmla="*/ 453975 w 340"/>
                <a:gd name="T63" fmla="*/ 661571 h 316"/>
                <a:gd name="T64" fmla="*/ 448828 w 340"/>
                <a:gd name="T65" fmla="*/ 680407 h 316"/>
                <a:gd name="T66" fmla="*/ 474566 w 340"/>
                <a:gd name="T67" fmla="*/ 706442 h 316"/>
                <a:gd name="T68" fmla="*/ 508643 w 340"/>
                <a:gd name="T69" fmla="*/ 687160 h 316"/>
                <a:gd name="T70" fmla="*/ 510819 w 340"/>
                <a:gd name="T71" fmla="*/ 651464 h 316"/>
                <a:gd name="T72" fmla="*/ 489638 w 340"/>
                <a:gd name="T73" fmla="*/ 642621 h 316"/>
                <a:gd name="T74" fmla="*/ 484664 w 340"/>
                <a:gd name="T75" fmla="*/ 642621 h 316"/>
                <a:gd name="T76" fmla="*/ 463580 w 340"/>
                <a:gd name="T77" fmla="*/ 635519 h 316"/>
                <a:gd name="T78" fmla="*/ 803980 w 340"/>
                <a:gd name="T79" fmla="*/ 0 h 316"/>
                <a:gd name="T80" fmla="*/ 344987 w 340"/>
                <a:gd name="T81" fmla="*/ 439222 h 316"/>
                <a:gd name="T82" fmla="*/ 32880 w 340"/>
                <a:gd name="T83" fmla="*/ 601874 h 316"/>
                <a:gd name="T84" fmla="*/ 626466 w 340"/>
                <a:gd name="T85" fmla="*/ 444150 h 316"/>
                <a:gd name="T86" fmla="*/ 803980 w 340"/>
                <a:gd name="T87" fmla="*/ 0 h 3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0"/>
                <a:gd name="T133" fmla="*/ 0 h 316"/>
                <a:gd name="T134" fmla="*/ 340 w 340"/>
                <a:gd name="T135" fmla="*/ 316 h 3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0" h="316">
                  <a:moveTo>
                    <a:pt x="96" y="316"/>
                  </a:moveTo>
                  <a:cubicBezTo>
                    <a:pt x="96" y="316"/>
                    <a:pt x="96" y="316"/>
                    <a:pt x="96" y="316"/>
                  </a:cubicBezTo>
                  <a:cubicBezTo>
                    <a:pt x="0" y="316"/>
                    <a:pt x="0" y="316"/>
                    <a:pt x="0" y="316"/>
                  </a:cubicBezTo>
                  <a:cubicBezTo>
                    <a:pt x="0" y="316"/>
                    <a:pt x="0" y="316"/>
                    <a:pt x="0" y="316"/>
                  </a:cubicBezTo>
                  <a:cubicBezTo>
                    <a:pt x="96" y="316"/>
                    <a:pt x="96" y="316"/>
                    <a:pt x="96" y="316"/>
                  </a:cubicBezTo>
                  <a:cubicBezTo>
                    <a:pt x="96" y="316"/>
                    <a:pt x="96" y="316"/>
                    <a:pt x="96" y="316"/>
                  </a:cubicBezTo>
                  <a:moveTo>
                    <a:pt x="97" y="316"/>
                  </a:moveTo>
                  <a:cubicBezTo>
                    <a:pt x="97" y="316"/>
                    <a:pt x="96" y="316"/>
                    <a:pt x="96" y="316"/>
                  </a:cubicBezTo>
                  <a:cubicBezTo>
                    <a:pt x="96" y="316"/>
                    <a:pt x="97" y="316"/>
                    <a:pt x="97" y="316"/>
                  </a:cubicBezTo>
                  <a:moveTo>
                    <a:pt x="97" y="316"/>
                  </a:moveTo>
                  <a:cubicBezTo>
                    <a:pt x="97" y="316"/>
                    <a:pt x="97" y="316"/>
                    <a:pt x="97" y="316"/>
                  </a:cubicBezTo>
                  <a:cubicBezTo>
                    <a:pt x="97" y="316"/>
                    <a:pt x="97" y="316"/>
                    <a:pt x="97" y="316"/>
                  </a:cubicBezTo>
                  <a:moveTo>
                    <a:pt x="97" y="316"/>
                  </a:moveTo>
                  <a:cubicBezTo>
                    <a:pt x="97" y="316"/>
                    <a:pt x="97" y="316"/>
                    <a:pt x="97" y="316"/>
                  </a:cubicBezTo>
                  <a:cubicBezTo>
                    <a:pt x="97" y="316"/>
                    <a:pt x="97" y="316"/>
                    <a:pt x="97" y="316"/>
                  </a:cubicBezTo>
                  <a:moveTo>
                    <a:pt x="97" y="316"/>
                  </a:moveTo>
                  <a:cubicBezTo>
                    <a:pt x="97" y="316"/>
                    <a:pt x="97" y="316"/>
                    <a:pt x="97" y="316"/>
                  </a:cubicBezTo>
                  <a:cubicBezTo>
                    <a:pt x="97" y="316"/>
                    <a:pt x="97" y="316"/>
                    <a:pt x="97" y="316"/>
                  </a:cubicBezTo>
                  <a:moveTo>
                    <a:pt x="97" y="316"/>
                  </a:moveTo>
                  <a:cubicBezTo>
                    <a:pt x="97" y="316"/>
                    <a:pt x="97" y="316"/>
                    <a:pt x="97" y="316"/>
                  </a:cubicBezTo>
                  <a:cubicBezTo>
                    <a:pt x="97" y="316"/>
                    <a:pt x="97" y="316"/>
                    <a:pt x="97" y="316"/>
                  </a:cubicBezTo>
                  <a:moveTo>
                    <a:pt x="98" y="316"/>
                  </a:moveTo>
                  <a:cubicBezTo>
                    <a:pt x="98" y="316"/>
                    <a:pt x="97" y="316"/>
                    <a:pt x="97" y="316"/>
                  </a:cubicBezTo>
                  <a:cubicBezTo>
                    <a:pt x="97" y="316"/>
                    <a:pt x="98" y="316"/>
                    <a:pt x="98" y="316"/>
                  </a:cubicBezTo>
                  <a:moveTo>
                    <a:pt x="98" y="316"/>
                  </a:moveTo>
                  <a:cubicBezTo>
                    <a:pt x="98" y="316"/>
                    <a:pt x="98" y="316"/>
                    <a:pt x="98" y="316"/>
                  </a:cubicBezTo>
                  <a:cubicBezTo>
                    <a:pt x="98" y="316"/>
                    <a:pt x="98" y="316"/>
                    <a:pt x="98" y="316"/>
                  </a:cubicBezTo>
                  <a:moveTo>
                    <a:pt x="98" y="316"/>
                  </a:moveTo>
                  <a:cubicBezTo>
                    <a:pt x="98" y="316"/>
                    <a:pt x="98" y="316"/>
                    <a:pt x="98" y="316"/>
                  </a:cubicBezTo>
                  <a:cubicBezTo>
                    <a:pt x="98" y="316"/>
                    <a:pt x="98" y="316"/>
                    <a:pt x="98" y="316"/>
                  </a:cubicBezTo>
                  <a:moveTo>
                    <a:pt x="98" y="316"/>
                  </a:moveTo>
                  <a:cubicBezTo>
                    <a:pt x="98" y="316"/>
                    <a:pt x="98" y="316"/>
                    <a:pt x="98" y="316"/>
                  </a:cubicBezTo>
                  <a:cubicBezTo>
                    <a:pt x="98" y="316"/>
                    <a:pt x="98" y="316"/>
                    <a:pt x="98" y="316"/>
                  </a:cubicBezTo>
                  <a:moveTo>
                    <a:pt x="98" y="316"/>
                  </a:moveTo>
                  <a:cubicBezTo>
                    <a:pt x="98" y="316"/>
                    <a:pt x="98" y="316"/>
                    <a:pt x="98" y="316"/>
                  </a:cubicBezTo>
                  <a:cubicBezTo>
                    <a:pt x="98" y="316"/>
                    <a:pt x="98" y="316"/>
                    <a:pt x="98" y="316"/>
                  </a:cubicBezTo>
                  <a:moveTo>
                    <a:pt x="98" y="316"/>
                  </a:moveTo>
                  <a:cubicBezTo>
                    <a:pt x="98" y="316"/>
                    <a:pt x="98" y="316"/>
                    <a:pt x="98" y="316"/>
                  </a:cubicBezTo>
                  <a:cubicBezTo>
                    <a:pt x="98" y="316"/>
                    <a:pt x="98" y="316"/>
                    <a:pt x="98" y="316"/>
                  </a:cubicBezTo>
                  <a:moveTo>
                    <a:pt x="99" y="315"/>
                  </a:moveTo>
                  <a:cubicBezTo>
                    <a:pt x="99" y="316"/>
                    <a:pt x="99" y="316"/>
                    <a:pt x="99" y="316"/>
                  </a:cubicBezTo>
                  <a:cubicBezTo>
                    <a:pt x="99" y="316"/>
                    <a:pt x="99" y="316"/>
                    <a:pt x="99" y="315"/>
                  </a:cubicBezTo>
                  <a:moveTo>
                    <a:pt x="99" y="315"/>
                  </a:moveTo>
                  <a:cubicBezTo>
                    <a:pt x="99" y="315"/>
                    <a:pt x="99" y="315"/>
                    <a:pt x="99" y="315"/>
                  </a:cubicBezTo>
                  <a:cubicBezTo>
                    <a:pt x="99" y="315"/>
                    <a:pt x="99" y="315"/>
                    <a:pt x="99" y="315"/>
                  </a:cubicBezTo>
                  <a:moveTo>
                    <a:pt x="99" y="315"/>
                  </a:moveTo>
                  <a:cubicBezTo>
                    <a:pt x="99" y="315"/>
                    <a:pt x="99" y="315"/>
                    <a:pt x="99" y="315"/>
                  </a:cubicBezTo>
                  <a:cubicBezTo>
                    <a:pt x="99" y="315"/>
                    <a:pt x="99" y="315"/>
                    <a:pt x="99" y="315"/>
                  </a:cubicBezTo>
                  <a:moveTo>
                    <a:pt x="99" y="315"/>
                  </a:moveTo>
                  <a:cubicBezTo>
                    <a:pt x="99" y="315"/>
                    <a:pt x="99" y="315"/>
                    <a:pt x="99" y="315"/>
                  </a:cubicBezTo>
                  <a:cubicBezTo>
                    <a:pt x="99" y="315"/>
                    <a:pt x="99" y="315"/>
                    <a:pt x="99" y="315"/>
                  </a:cubicBezTo>
                  <a:moveTo>
                    <a:pt x="99" y="315"/>
                  </a:moveTo>
                  <a:cubicBezTo>
                    <a:pt x="99" y="315"/>
                    <a:pt x="99" y="315"/>
                    <a:pt x="99" y="315"/>
                  </a:cubicBezTo>
                  <a:cubicBezTo>
                    <a:pt x="99" y="315"/>
                    <a:pt x="99" y="315"/>
                    <a:pt x="99" y="315"/>
                  </a:cubicBezTo>
                  <a:moveTo>
                    <a:pt x="100" y="315"/>
                  </a:moveTo>
                  <a:cubicBezTo>
                    <a:pt x="100" y="315"/>
                    <a:pt x="100" y="315"/>
                    <a:pt x="100" y="315"/>
                  </a:cubicBezTo>
                  <a:cubicBezTo>
                    <a:pt x="100" y="315"/>
                    <a:pt x="100" y="315"/>
                    <a:pt x="100" y="315"/>
                  </a:cubicBezTo>
                  <a:moveTo>
                    <a:pt x="100" y="315"/>
                  </a:moveTo>
                  <a:cubicBezTo>
                    <a:pt x="100" y="315"/>
                    <a:pt x="100" y="315"/>
                    <a:pt x="100" y="315"/>
                  </a:cubicBezTo>
                  <a:cubicBezTo>
                    <a:pt x="100" y="315"/>
                    <a:pt x="100" y="315"/>
                    <a:pt x="100" y="315"/>
                  </a:cubicBezTo>
                  <a:moveTo>
                    <a:pt x="190" y="261"/>
                  </a:moveTo>
                  <a:cubicBezTo>
                    <a:pt x="188" y="262"/>
                    <a:pt x="186" y="264"/>
                    <a:pt x="184" y="266"/>
                  </a:cubicBezTo>
                  <a:cubicBezTo>
                    <a:pt x="190" y="274"/>
                    <a:pt x="190" y="274"/>
                    <a:pt x="190" y="274"/>
                  </a:cubicBezTo>
                  <a:cubicBezTo>
                    <a:pt x="191" y="275"/>
                    <a:pt x="192" y="277"/>
                    <a:pt x="192" y="280"/>
                  </a:cubicBezTo>
                  <a:cubicBezTo>
                    <a:pt x="192" y="281"/>
                    <a:pt x="192" y="283"/>
                    <a:pt x="191" y="284"/>
                  </a:cubicBezTo>
                  <a:cubicBezTo>
                    <a:pt x="191" y="286"/>
                    <a:pt x="190" y="287"/>
                    <a:pt x="190" y="288"/>
                  </a:cubicBezTo>
                  <a:cubicBezTo>
                    <a:pt x="190" y="291"/>
                    <a:pt x="191" y="293"/>
                    <a:pt x="193" y="295"/>
                  </a:cubicBezTo>
                  <a:cubicBezTo>
                    <a:pt x="195" y="298"/>
                    <a:pt x="198" y="299"/>
                    <a:pt x="201" y="299"/>
                  </a:cubicBezTo>
                  <a:cubicBezTo>
                    <a:pt x="204" y="299"/>
                    <a:pt x="206" y="298"/>
                    <a:pt x="208" y="297"/>
                  </a:cubicBezTo>
                  <a:cubicBezTo>
                    <a:pt x="215" y="291"/>
                    <a:pt x="215" y="291"/>
                    <a:pt x="215" y="291"/>
                  </a:cubicBezTo>
                  <a:cubicBezTo>
                    <a:pt x="217" y="289"/>
                    <a:pt x="219" y="286"/>
                    <a:pt x="219" y="283"/>
                  </a:cubicBezTo>
                  <a:cubicBezTo>
                    <a:pt x="219" y="280"/>
                    <a:pt x="218" y="278"/>
                    <a:pt x="216" y="276"/>
                  </a:cubicBezTo>
                  <a:cubicBezTo>
                    <a:pt x="214" y="274"/>
                    <a:pt x="211" y="272"/>
                    <a:pt x="208" y="272"/>
                  </a:cubicBezTo>
                  <a:cubicBezTo>
                    <a:pt x="207" y="272"/>
                    <a:pt x="207" y="272"/>
                    <a:pt x="207" y="272"/>
                  </a:cubicBezTo>
                  <a:cubicBezTo>
                    <a:pt x="206" y="272"/>
                    <a:pt x="206" y="272"/>
                    <a:pt x="206" y="272"/>
                  </a:cubicBezTo>
                  <a:cubicBezTo>
                    <a:pt x="206" y="272"/>
                    <a:pt x="206" y="272"/>
                    <a:pt x="205" y="272"/>
                  </a:cubicBezTo>
                  <a:cubicBezTo>
                    <a:pt x="200" y="272"/>
                    <a:pt x="198" y="270"/>
                    <a:pt x="196" y="269"/>
                  </a:cubicBezTo>
                  <a:cubicBezTo>
                    <a:pt x="196" y="269"/>
                    <a:pt x="196" y="269"/>
                    <a:pt x="196" y="269"/>
                  </a:cubicBezTo>
                  <a:cubicBezTo>
                    <a:pt x="190" y="261"/>
                    <a:pt x="190" y="261"/>
                    <a:pt x="190" y="261"/>
                  </a:cubicBezTo>
                  <a:moveTo>
                    <a:pt x="340" y="0"/>
                  </a:moveTo>
                  <a:cubicBezTo>
                    <a:pt x="180" y="10"/>
                    <a:pt x="180" y="10"/>
                    <a:pt x="180" y="10"/>
                  </a:cubicBezTo>
                  <a:cubicBezTo>
                    <a:pt x="146" y="186"/>
                    <a:pt x="146" y="186"/>
                    <a:pt x="146" y="186"/>
                  </a:cubicBezTo>
                  <a:cubicBezTo>
                    <a:pt x="14" y="224"/>
                    <a:pt x="14" y="224"/>
                    <a:pt x="14" y="224"/>
                  </a:cubicBezTo>
                  <a:cubicBezTo>
                    <a:pt x="14" y="255"/>
                    <a:pt x="14" y="255"/>
                    <a:pt x="14" y="255"/>
                  </a:cubicBezTo>
                  <a:cubicBezTo>
                    <a:pt x="250" y="205"/>
                    <a:pt x="250" y="205"/>
                    <a:pt x="250" y="205"/>
                  </a:cubicBezTo>
                  <a:cubicBezTo>
                    <a:pt x="257" y="198"/>
                    <a:pt x="262" y="192"/>
                    <a:pt x="265" y="188"/>
                  </a:cubicBezTo>
                  <a:cubicBezTo>
                    <a:pt x="269" y="181"/>
                    <a:pt x="272" y="177"/>
                    <a:pt x="272" y="177"/>
                  </a:cubicBezTo>
                  <a:cubicBezTo>
                    <a:pt x="309" y="139"/>
                    <a:pt x="329" y="63"/>
                    <a:pt x="340" y="0"/>
                  </a:cubicBezTo>
                </a:path>
              </a:pathLst>
            </a:custGeom>
            <a:solidFill>
              <a:srgbClr val="FEB7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19" name="Freeform 10"/>
            <p:cNvSpPr>
              <a:spLocks noEditPoints="1"/>
            </p:cNvSpPr>
            <p:nvPr/>
          </p:nvSpPr>
          <p:spPr bwMode="auto">
            <a:xfrm>
              <a:off x="1563" y="2134"/>
              <a:ext cx="365" cy="263"/>
            </a:xfrm>
            <a:custGeom>
              <a:avLst/>
              <a:gdLst>
                <a:gd name="T0" fmla="*/ 0 w 154"/>
                <a:gd name="T1" fmla="*/ 261147 h 111"/>
                <a:gd name="T2" fmla="*/ 0 w 154"/>
                <a:gd name="T3" fmla="*/ 261147 h 111"/>
                <a:gd name="T4" fmla="*/ 0 w 154"/>
                <a:gd name="T5" fmla="*/ 261147 h 111"/>
                <a:gd name="T6" fmla="*/ 2079 w 154"/>
                <a:gd name="T7" fmla="*/ 261147 h 111"/>
                <a:gd name="T8" fmla="*/ 2079 w 154"/>
                <a:gd name="T9" fmla="*/ 261147 h 111"/>
                <a:gd name="T10" fmla="*/ 2079 w 154"/>
                <a:gd name="T11" fmla="*/ 261147 h 111"/>
                <a:gd name="T12" fmla="*/ 2079 w 154"/>
                <a:gd name="T13" fmla="*/ 261147 h 111"/>
                <a:gd name="T14" fmla="*/ 2079 w 154"/>
                <a:gd name="T15" fmla="*/ 261147 h 111"/>
                <a:gd name="T16" fmla="*/ 2079 w 154"/>
                <a:gd name="T17" fmla="*/ 261147 h 111"/>
                <a:gd name="T18" fmla="*/ 2079 w 154"/>
                <a:gd name="T19" fmla="*/ 261147 h 111"/>
                <a:gd name="T20" fmla="*/ 2079 w 154"/>
                <a:gd name="T21" fmla="*/ 261147 h 111"/>
                <a:gd name="T22" fmla="*/ 2079 w 154"/>
                <a:gd name="T23" fmla="*/ 261147 h 111"/>
                <a:gd name="T24" fmla="*/ 2079 w 154"/>
                <a:gd name="T25" fmla="*/ 261147 h 111"/>
                <a:gd name="T26" fmla="*/ 2079 w 154"/>
                <a:gd name="T27" fmla="*/ 261147 h 111"/>
                <a:gd name="T28" fmla="*/ 2079 w 154"/>
                <a:gd name="T29" fmla="*/ 261147 h 111"/>
                <a:gd name="T30" fmla="*/ 2079 w 154"/>
                <a:gd name="T31" fmla="*/ 261147 h 111"/>
                <a:gd name="T32" fmla="*/ 2079 w 154"/>
                <a:gd name="T33" fmla="*/ 261147 h 111"/>
                <a:gd name="T34" fmla="*/ 2079 w 154"/>
                <a:gd name="T35" fmla="*/ 261147 h 111"/>
                <a:gd name="T36" fmla="*/ 4928 w 154"/>
                <a:gd name="T37" fmla="*/ 261147 h 111"/>
                <a:gd name="T38" fmla="*/ 4928 w 154"/>
                <a:gd name="T39" fmla="*/ 261147 h 111"/>
                <a:gd name="T40" fmla="*/ 4928 w 154"/>
                <a:gd name="T41" fmla="*/ 261147 h 111"/>
                <a:gd name="T42" fmla="*/ 4928 w 154"/>
                <a:gd name="T43" fmla="*/ 261147 h 111"/>
                <a:gd name="T44" fmla="*/ 4928 w 154"/>
                <a:gd name="T45" fmla="*/ 261147 h 111"/>
                <a:gd name="T46" fmla="*/ 4928 w 154"/>
                <a:gd name="T47" fmla="*/ 261147 h 111"/>
                <a:gd name="T48" fmla="*/ 4928 w 154"/>
                <a:gd name="T49" fmla="*/ 261147 h 111"/>
                <a:gd name="T50" fmla="*/ 4928 w 154"/>
                <a:gd name="T51" fmla="*/ 261147 h 111"/>
                <a:gd name="T52" fmla="*/ 4928 w 154"/>
                <a:gd name="T53" fmla="*/ 261147 h 111"/>
                <a:gd name="T54" fmla="*/ 4928 w 154"/>
                <a:gd name="T55" fmla="*/ 261147 h 111"/>
                <a:gd name="T56" fmla="*/ 4928 w 154"/>
                <a:gd name="T57" fmla="*/ 261147 h 111"/>
                <a:gd name="T58" fmla="*/ 4928 w 154"/>
                <a:gd name="T59" fmla="*/ 261147 h 111"/>
                <a:gd name="T60" fmla="*/ 4928 w 154"/>
                <a:gd name="T61" fmla="*/ 261147 h 111"/>
                <a:gd name="T62" fmla="*/ 4928 w 154"/>
                <a:gd name="T63" fmla="*/ 261147 h 111"/>
                <a:gd name="T64" fmla="*/ 4928 w 154"/>
                <a:gd name="T65" fmla="*/ 261147 h 111"/>
                <a:gd name="T66" fmla="*/ 7094 w 154"/>
                <a:gd name="T67" fmla="*/ 261147 h 111"/>
                <a:gd name="T68" fmla="*/ 4928 w 154"/>
                <a:gd name="T69" fmla="*/ 261147 h 111"/>
                <a:gd name="T70" fmla="*/ 7094 w 154"/>
                <a:gd name="T71" fmla="*/ 261147 h 111"/>
                <a:gd name="T72" fmla="*/ 7094 w 154"/>
                <a:gd name="T73" fmla="*/ 259031 h 111"/>
                <a:gd name="T74" fmla="*/ 7094 w 154"/>
                <a:gd name="T75" fmla="*/ 259031 h 111"/>
                <a:gd name="T76" fmla="*/ 7094 w 154"/>
                <a:gd name="T77" fmla="*/ 259031 h 111"/>
                <a:gd name="T78" fmla="*/ 7094 w 154"/>
                <a:gd name="T79" fmla="*/ 259031 h 111"/>
                <a:gd name="T80" fmla="*/ 7094 w 154"/>
                <a:gd name="T81" fmla="*/ 259031 h 111"/>
                <a:gd name="T82" fmla="*/ 7094 w 154"/>
                <a:gd name="T83" fmla="*/ 259031 h 111"/>
                <a:gd name="T84" fmla="*/ 7094 w 154"/>
                <a:gd name="T85" fmla="*/ 259031 h 111"/>
                <a:gd name="T86" fmla="*/ 7094 w 154"/>
                <a:gd name="T87" fmla="*/ 259031 h 111"/>
                <a:gd name="T88" fmla="*/ 7094 w 154"/>
                <a:gd name="T89" fmla="*/ 259031 h 111"/>
                <a:gd name="T90" fmla="*/ 7094 w 154"/>
                <a:gd name="T91" fmla="*/ 259031 h 111"/>
                <a:gd name="T92" fmla="*/ 7094 w 154"/>
                <a:gd name="T93" fmla="*/ 259031 h 111"/>
                <a:gd name="T94" fmla="*/ 7094 w 154"/>
                <a:gd name="T95" fmla="*/ 259031 h 111"/>
                <a:gd name="T96" fmla="*/ 8893 w 154"/>
                <a:gd name="T97" fmla="*/ 259031 h 111"/>
                <a:gd name="T98" fmla="*/ 7094 w 154"/>
                <a:gd name="T99" fmla="*/ 259031 h 111"/>
                <a:gd name="T100" fmla="*/ 8893 w 154"/>
                <a:gd name="T101" fmla="*/ 259031 h 111"/>
                <a:gd name="T102" fmla="*/ 8893 w 154"/>
                <a:gd name="T103" fmla="*/ 259031 h 111"/>
                <a:gd name="T104" fmla="*/ 8893 w 154"/>
                <a:gd name="T105" fmla="*/ 259031 h 111"/>
                <a:gd name="T106" fmla="*/ 8893 w 154"/>
                <a:gd name="T107" fmla="*/ 259031 h 111"/>
                <a:gd name="T108" fmla="*/ 207927 w 154"/>
                <a:gd name="T109" fmla="*/ 144188 h 111"/>
                <a:gd name="T110" fmla="*/ 8893 w 154"/>
                <a:gd name="T111" fmla="*/ 259031 h 111"/>
                <a:gd name="T112" fmla="*/ 207927 w 154"/>
                <a:gd name="T113" fmla="*/ 144188 h 111"/>
                <a:gd name="T114" fmla="*/ 207927 w 154"/>
                <a:gd name="T115" fmla="*/ 144188 h 111"/>
                <a:gd name="T116" fmla="*/ 363398 w 154"/>
                <a:gd name="T117" fmla="*/ 0 h 111"/>
                <a:gd name="T118" fmla="*/ 363398 w 154"/>
                <a:gd name="T119" fmla="*/ 0 h 111"/>
                <a:gd name="T120" fmla="*/ 222280 w 154"/>
                <a:gd name="T121" fmla="*/ 132017 h 111"/>
                <a:gd name="T122" fmla="*/ 222280 w 154"/>
                <a:gd name="T123" fmla="*/ 132017 h 111"/>
                <a:gd name="T124" fmla="*/ 363398 w 154"/>
                <a:gd name="T125" fmla="*/ 0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4"/>
                <a:gd name="T190" fmla="*/ 0 h 111"/>
                <a:gd name="T191" fmla="*/ 154 w 154"/>
                <a:gd name="T192" fmla="*/ 111 h 1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4" h="111">
                  <a:moveTo>
                    <a:pt x="0" y="111"/>
                  </a:moveTo>
                  <a:cubicBezTo>
                    <a:pt x="0" y="111"/>
                    <a:pt x="0" y="111"/>
                    <a:pt x="0" y="111"/>
                  </a:cubicBezTo>
                  <a:cubicBezTo>
                    <a:pt x="0" y="111"/>
                    <a:pt x="0" y="111"/>
                    <a:pt x="0" y="111"/>
                  </a:cubicBezTo>
                  <a:moveTo>
                    <a:pt x="1" y="111"/>
                  </a:moveTo>
                  <a:cubicBezTo>
                    <a:pt x="1" y="111"/>
                    <a:pt x="1" y="111"/>
                    <a:pt x="1" y="111"/>
                  </a:cubicBezTo>
                  <a:cubicBezTo>
                    <a:pt x="1" y="111"/>
                    <a:pt x="1" y="111"/>
                    <a:pt x="1" y="111"/>
                  </a:cubicBezTo>
                  <a:moveTo>
                    <a:pt x="1" y="111"/>
                  </a:moveTo>
                  <a:cubicBezTo>
                    <a:pt x="1" y="111"/>
                    <a:pt x="1" y="111"/>
                    <a:pt x="1" y="111"/>
                  </a:cubicBezTo>
                  <a:cubicBezTo>
                    <a:pt x="1" y="111"/>
                    <a:pt x="1" y="111"/>
                    <a:pt x="1" y="111"/>
                  </a:cubicBezTo>
                  <a:moveTo>
                    <a:pt x="1" y="111"/>
                  </a:moveTo>
                  <a:cubicBezTo>
                    <a:pt x="1" y="111"/>
                    <a:pt x="1" y="111"/>
                    <a:pt x="1" y="111"/>
                  </a:cubicBezTo>
                  <a:cubicBezTo>
                    <a:pt x="1" y="111"/>
                    <a:pt x="1" y="111"/>
                    <a:pt x="1" y="111"/>
                  </a:cubicBezTo>
                  <a:moveTo>
                    <a:pt x="1" y="111"/>
                  </a:moveTo>
                  <a:cubicBezTo>
                    <a:pt x="1" y="111"/>
                    <a:pt x="1" y="111"/>
                    <a:pt x="1" y="111"/>
                  </a:cubicBezTo>
                  <a:cubicBezTo>
                    <a:pt x="1" y="111"/>
                    <a:pt x="1" y="111"/>
                    <a:pt x="1" y="111"/>
                  </a:cubicBezTo>
                  <a:moveTo>
                    <a:pt x="1" y="111"/>
                  </a:moveTo>
                  <a:cubicBezTo>
                    <a:pt x="1" y="111"/>
                    <a:pt x="1" y="111"/>
                    <a:pt x="1" y="111"/>
                  </a:cubicBezTo>
                  <a:cubicBezTo>
                    <a:pt x="1" y="111"/>
                    <a:pt x="1" y="111"/>
                    <a:pt x="1" y="111"/>
                  </a:cubicBezTo>
                  <a:moveTo>
                    <a:pt x="2" y="111"/>
                  </a:moveTo>
                  <a:cubicBezTo>
                    <a:pt x="2" y="111"/>
                    <a:pt x="2" y="111"/>
                    <a:pt x="2" y="111"/>
                  </a:cubicBezTo>
                  <a:cubicBezTo>
                    <a:pt x="2" y="111"/>
                    <a:pt x="2" y="111"/>
                    <a:pt x="2" y="111"/>
                  </a:cubicBezTo>
                  <a:moveTo>
                    <a:pt x="2" y="111"/>
                  </a:moveTo>
                  <a:cubicBezTo>
                    <a:pt x="2" y="111"/>
                    <a:pt x="2" y="111"/>
                    <a:pt x="2" y="111"/>
                  </a:cubicBezTo>
                  <a:cubicBezTo>
                    <a:pt x="2" y="111"/>
                    <a:pt x="2" y="111"/>
                    <a:pt x="2" y="111"/>
                  </a:cubicBezTo>
                  <a:moveTo>
                    <a:pt x="2" y="111"/>
                  </a:moveTo>
                  <a:cubicBezTo>
                    <a:pt x="2" y="111"/>
                    <a:pt x="2" y="111"/>
                    <a:pt x="2" y="111"/>
                  </a:cubicBezTo>
                  <a:cubicBezTo>
                    <a:pt x="2" y="111"/>
                    <a:pt x="2" y="111"/>
                    <a:pt x="2" y="111"/>
                  </a:cubicBezTo>
                  <a:moveTo>
                    <a:pt x="2" y="111"/>
                  </a:moveTo>
                  <a:cubicBezTo>
                    <a:pt x="2" y="111"/>
                    <a:pt x="2" y="111"/>
                    <a:pt x="2" y="111"/>
                  </a:cubicBezTo>
                  <a:cubicBezTo>
                    <a:pt x="2" y="111"/>
                    <a:pt x="2" y="111"/>
                    <a:pt x="2" y="111"/>
                  </a:cubicBezTo>
                  <a:moveTo>
                    <a:pt x="2" y="111"/>
                  </a:moveTo>
                  <a:cubicBezTo>
                    <a:pt x="2" y="111"/>
                    <a:pt x="2" y="111"/>
                    <a:pt x="2" y="111"/>
                  </a:cubicBezTo>
                  <a:cubicBezTo>
                    <a:pt x="2" y="111"/>
                    <a:pt x="2" y="111"/>
                    <a:pt x="2" y="111"/>
                  </a:cubicBezTo>
                  <a:moveTo>
                    <a:pt x="3" y="111"/>
                  </a:moveTo>
                  <a:cubicBezTo>
                    <a:pt x="3" y="111"/>
                    <a:pt x="3" y="111"/>
                    <a:pt x="2" y="111"/>
                  </a:cubicBezTo>
                  <a:cubicBezTo>
                    <a:pt x="3" y="111"/>
                    <a:pt x="3" y="111"/>
                    <a:pt x="3" y="111"/>
                  </a:cubicBezTo>
                  <a:moveTo>
                    <a:pt x="3" y="110"/>
                  </a:moveTo>
                  <a:cubicBezTo>
                    <a:pt x="3" y="110"/>
                    <a:pt x="3" y="110"/>
                    <a:pt x="3" y="110"/>
                  </a:cubicBezTo>
                  <a:cubicBezTo>
                    <a:pt x="3" y="110"/>
                    <a:pt x="3" y="110"/>
                    <a:pt x="3" y="110"/>
                  </a:cubicBezTo>
                  <a:moveTo>
                    <a:pt x="3" y="110"/>
                  </a:moveTo>
                  <a:cubicBezTo>
                    <a:pt x="3" y="110"/>
                    <a:pt x="3" y="110"/>
                    <a:pt x="3" y="110"/>
                  </a:cubicBezTo>
                  <a:cubicBezTo>
                    <a:pt x="3" y="110"/>
                    <a:pt x="3" y="110"/>
                    <a:pt x="3" y="110"/>
                  </a:cubicBezTo>
                  <a:moveTo>
                    <a:pt x="3" y="110"/>
                  </a:moveTo>
                  <a:cubicBezTo>
                    <a:pt x="3" y="110"/>
                    <a:pt x="3" y="110"/>
                    <a:pt x="3" y="110"/>
                  </a:cubicBezTo>
                  <a:cubicBezTo>
                    <a:pt x="3" y="110"/>
                    <a:pt x="3" y="110"/>
                    <a:pt x="3" y="110"/>
                  </a:cubicBezTo>
                  <a:moveTo>
                    <a:pt x="3" y="110"/>
                  </a:moveTo>
                  <a:cubicBezTo>
                    <a:pt x="3" y="110"/>
                    <a:pt x="3" y="110"/>
                    <a:pt x="3" y="110"/>
                  </a:cubicBezTo>
                  <a:cubicBezTo>
                    <a:pt x="3" y="110"/>
                    <a:pt x="3" y="110"/>
                    <a:pt x="3" y="110"/>
                  </a:cubicBezTo>
                  <a:moveTo>
                    <a:pt x="4" y="110"/>
                  </a:moveTo>
                  <a:cubicBezTo>
                    <a:pt x="3" y="110"/>
                    <a:pt x="3" y="110"/>
                    <a:pt x="3" y="110"/>
                  </a:cubicBezTo>
                  <a:cubicBezTo>
                    <a:pt x="3" y="110"/>
                    <a:pt x="3" y="110"/>
                    <a:pt x="4" y="110"/>
                  </a:cubicBezTo>
                  <a:moveTo>
                    <a:pt x="4" y="110"/>
                  </a:moveTo>
                  <a:cubicBezTo>
                    <a:pt x="4" y="110"/>
                    <a:pt x="4" y="110"/>
                    <a:pt x="4" y="110"/>
                  </a:cubicBezTo>
                  <a:cubicBezTo>
                    <a:pt x="4" y="110"/>
                    <a:pt x="4" y="110"/>
                    <a:pt x="4" y="110"/>
                  </a:cubicBezTo>
                  <a:moveTo>
                    <a:pt x="88" y="61"/>
                  </a:moveTo>
                  <a:cubicBezTo>
                    <a:pt x="62" y="81"/>
                    <a:pt x="33" y="100"/>
                    <a:pt x="4" y="110"/>
                  </a:cubicBezTo>
                  <a:cubicBezTo>
                    <a:pt x="33" y="100"/>
                    <a:pt x="62" y="81"/>
                    <a:pt x="88" y="61"/>
                  </a:cubicBezTo>
                  <a:cubicBezTo>
                    <a:pt x="88" y="61"/>
                    <a:pt x="88" y="61"/>
                    <a:pt x="88" y="61"/>
                  </a:cubicBezTo>
                  <a:moveTo>
                    <a:pt x="154" y="0"/>
                  </a:moveTo>
                  <a:cubicBezTo>
                    <a:pt x="154" y="0"/>
                    <a:pt x="154" y="0"/>
                    <a:pt x="154" y="0"/>
                  </a:cubicBezTo>
                  <a:cubicBezTo>
                    <a:pt x="140" y="15"/>
                    <a:pt x="119" y="36"/>
                    <a:pt x="94" y="56"/>
                  </a:cubicBezTo>
                  <a:cubicBezTo>
                    <a:pt x="94" y="56"/>
                    <a:pt x="94" y="56"/>
                    <a:pt x="94" y="56"/>
                  </a:cubicBezTo>
                  <a:cubicBezTo>
                    <a:pt x="119" y="36"/>
                    <a:pt x="140" y="15"/>
                    <a:pt x="154" y="0"/>
                  </a:cubicBezTo>
                </a:path>
              </a:pathLst>
            </a:custGeom>
            <a:solidFill>
              <a:srgbClr val="FFEB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20" name="Freeform 11"/>
            <p:cNvSpPr>
              <a:spLocks/>
            </p:cNvSpPr>
            <p:nvPr/>
          </p:nvSpPr>
          <p:spPr bwMode="auto">
            <a:xfrm>
              <a:off x="1335" y="2134"/>
              <a:ext cx="593" cy="263"/>
            </a:xfrm>
            <a:custGeom>
              <a:avLst/>
              <a:gdLst>
                <a:gd name="T0" fmla="*/ 594314 w 250"/>
                <a:gd name="T1" fmla="*/ 0 h 111"/>
                <a:gd name="T2" fmla="*/ 32947 w 250"/>
                <a:gd name="T3" fmla="*/ 117303 h 111"/>
                <a:gd name="T4" fmla="*/ 32947 w 250"/>
                <a:gd name="T5" fmla="*/ 261147 h 111"/>
                <a:gd name="T6" fmla="*/ 0 w 250"/>
                <a:gd name="T7" fmla="*/ 261147 h 111"/>
                <a:gd name="T8" fmla="*/ 0 w 250"/>
                <a:gd name="T9" fmla="*/ 261147 h 111"/>
                <a:gd name="T10" fmla="*/ 228492 w 250"/>
                <a:gd name="T11" fmla="*/ 261147 h 111"/>
                <a:gd name="T12" fmla="*/ 228492 w 250"/>
                <a:gd name="T13" fmla="*/ 261147 h 111"/>
                <a:gd name="T14" fmla="*/ 228492 w 250"/>
                <a:gd name="T15" fmla="*/ 261147 h 111"/>
                <a:gd name="T16" fmla="*/ 230682 w 250"/>
                <a:gd name="T17" fmla="*/ 261147 h 111"/>
                <a:gd name="T18" fmla="*/ 230682 w 250"/>
                <a:gd name="T19" fmla="*/ 261147 h 111"/>
                <a:gd name="T20" fmla="*/ 230682 w 250"/>
                <a:gd name="T21" fmla="*/ 261147 h 111"/>
                <a:gd name="T22" fmla="*/ 230682 w 250"/>
                <a:gd name="T23" fmla="*/ 261147 h 111"/>
                <a:gd name="T24" fmla="*/ 230682 w 250"/>
                <a:gd name="T25" fmla="*/ 261147 h 111"/>
                <a:gd name="T26" fmla="*/ 230682 w 250"/>
                <a:gd name="T27" fmla="*/ 261147 h 111"/>
                <a:gd name="T28" fmla="*/ 230682 w 250"/>
                <a:gd name="T29" fmla="*/ 261147 h 111"/>
                <a:gd name="T30" fmla="*/ 230682 w 250"/>
                <a:gd name="T31" fmla="*/ 261147 h 111"/>
                <a:gd name="T32" fmla="*/ 230682 w 250"/>
                <a:gd name="T33" fmla="*/ 261147 h 111"/>
                <a:gd name="T34" fmla="*/ 230682 w 250"/>
                <a:gd name="T35" fmla="*/ 261147 h 111"/>
                <a:gd name="T36" fmla="*/ 232392 w 250"/>
                <a:gd name="T37" fmla="*/ 261147 h 111"/>
                <a:gd name="T38" fmla="*/ 232392 w 250"/>
                <a:gd name="T39" fmla="*/ 261147 h 111"/>
                <a:gd name="T40" fmla="*/ 232392 w 250"/>
                <a:gd name="T41" fmla="*/ 261147 h 111"/>
                <a:gd name="T42" fmla="*/ 232392 w 250"/>
                <a:gd name="T43" fmla="*/ 261147 h 111"/>
                <a:gd name="T44" fmla="*/ 232392 w 250"/>
                <a:gd name="T45" fmla="*/ 261147 h 111"/>
                <a:gd name="T46" fmla="*/ 232392 w 250"/>
                <a:gd name="T47" fmla="*/ 261147 h 111"/>
                <a:gd name="T48" fmla="*/ 232392 w 250"/>
                <a:gd name="T49" fmla="*/ 261147 h 111"/>
                <a:gd name="T50" fmla="*/ 232392 w 250"/>
                <a:gd name="T51" fmla="*/ 261147 h 111"/>
                <a:gd name="T52" fmla="*/ 232392 w 250"/>
                <a:gd name="T53" fmla="*/ 261147 h 111"/>
                <a:gd name="T54" fmla="*/ 232392 w 250"/>
                <a:gd name="T55" fmla="*/ 261147 h 111"/>
                <a:gd name="T56" fmla="*/ 232392 w 250"/>
                <a:gd name="T57" fmla="*/ 261147 h 111"/>
                <a:gd name="T58" fmla="*/ 235234 w 250"/>
                <a:gd name="T59" fmla="*/ 261147 h 111"/>
                <a:gd name="T60" fmla="*/ 235234 w 250"/>
                <a:gd name="T61" fmla="*/ 259031 h 111"/>
                <a:gd name="T62" fmla="*/ 235234 w 250"/>
                <a:gd name="T63" fmla="*/ 259031 h 111"/>
                <a:gd name="T64" fmla="*/ 235234 w 250"/>
                <a:gd name="T65" fmla="*/ 259031 h 111"/>
                <a:gd name="T66" fmla="*/ 235234 w 250"/>
                <a:gd name="T67" fmla="*/ 259031 h 111"/>
                <a:gd name="T68" fmla="*/ 235234 w 250"/>
                <a:gd name="T69" fmla="*/ 259031 h 111"/>
                <a:gd name="T70" fmla="*/ 235234 w 250"/>
                <a:gd name="T71" fmla="*/ 259031 h 111"/>
                <a:gd name="T72" fmla="*/ 235234 w 250"/>
                <a:gd name="T73" fmla="*/ 259031 h 111"/>
                <a:gd name="T74" fmla="*/ 235234 w 250"/>
                <a:gd name="T75" fmla="*/ 259031 h 111"/>
                <a:gd name="T76" fmla="*/ 235234 w 250"/>
                <a:gd name="T77" fmla="*/ 259031 h 111"/>
                <a:gd name="T78" fmla="*/ 237423 w 250"/>
                <a:gd name="T79" fmla="*/ 259031 h 111"/>
                <a:gd name="T80" fmla="*/ 237423 w 250"/>
                <a:gd name="T81" fmla="*/ 259031 h 111"/>
                <a:gd name="T82" fmla="*/ 237423 w 250"/>
                <a:gd name="T83" fmla="*/ 259031 h 111"/>
                <a:gd name="T84" fmla="*/ 237423 w 250"/>
                <a:gd name="T85" fmla="*/ 259031 h 111"/>
                <a:gd name="T86" fmla="*/ 436956 w 250"/>
                <a:gd name="T87" fmla="*/ 144188 h 111"/>
                <a:gd name="T88" fmla="*/ 436956 w 250"/>
                <a:gd name="T89" fmla="*/ 144188 h 111"/>
                <a:gd name="T90" fmla="*/ 452023 w 250"/>
                <a:gd name="T91" fmla="*/ 132017 h 111"/>
                <a:gd name="T92" fmla="*/ 452023 w 250"/>
                <a:gd name="T93" fmla="*/ 132017 h 111"/>
                <a:gd name="T94" fmla="*/ 452023 w 250"/>
                <a:gd name="T95" fmla="*/ 132017 h 111"/>
                <a:gd name="T96" fmla="*/ 594314 w 250"/>
                <a:gd name="T97" fmla="*/ 0 h 1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0"/>
                <a:gd name="T148" fmla="*/ 0 h 111"/>
                <a:gd name="T149" fmla="*/ 250 w 250"/>
                <a:gd name="T150" fmla="*/ 111 h 1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0" h="111">
                  <a:moveTo>
                    <a:pt x="250" y="0"/>
                  </a:moveTo>
                  <a:cubicBezTo>
                    <a:pt x="14" y="50"/>
                    <a:pt x="14" y="50"/>
                    <a:pt x="14" y="50"/>
                  </a:cubicBezTo>
                  <a:cubicBezTo>
                    <a:pt x="14" y="111"/>
                    <a:pt x="14" y="111"/>
                    <a:pt x="14" y="111"/>
                  </a:cubicBezTo>
                  <a:cubicBezTo>
                    <a:pt x="0" y="111"/>
                    <a:pt x="0" y="111"/>
                    <a:pt x="0" y="111"/>
                  </a:cubicBezTo>
                  <a:cubicBezTo>
                    <a:pt x="0" y="111"/>
                    <a:pt x="0" y="111"/>
                    <a:pt x="0" y="111"/>
                  </a:cubicBezTo>
                  <a:cubicBezTo>
                    <a:pt x="96" y="111"/>
                    <a:pt x="96" y="111"/>
                    <a:pt x="96" y="111"/>
                  </a:cubicBezTo>
                  <a:cubicBezTo>
                    <a:pt x="96" y="111"/>
                    <a:pt x="96" y="111"/>
                    <a:pt x="96" y="111"/>
                  </a:cubicBezTo>
                  <a:cubicBezTo>
                    <a:pt x="96" y="111"/>
                    <a:pt x="96" y="111"/>
                    <a:pt x="96" y="111"/>
                  </a:cubicBezTo>
                  <a:cubicBezTo>
                    <a:pt x="96" y="111"/>
                    <a:pt x="97" y="111"/>
                    <a:pt x="97" y="111"/>
                  </a:cubicBezTo>
                  <a:cubicBezTo>
                    <a:pt x="97" y="111"/>
                    <a:pt x="97" y="111"/>
                    <a:pt x="97" y="111"/>
                  </a:cubicBezTo>
                  <a:cubicBezTo>
                    <a:pt x="97" y="111"/>
                    <a:pt x="97" y="111"/>
                    <a:pt x="97" y="111"/>
                  </a:cubicBezTo>
                  <a:cubicBezTo>
                    <a:pt x="97" y="111"/>
                    <a:pt x="97" y="111"/>
                    <a:pt x="97" y="111"/>
                  </a:cubicBezTo>
                  <a:cubicBezTo>
                    <a:pt x="97" y="111"/>
                    <a:pt x="97" y="111"/>
                    <a:pt x="97" y="111"/>
                  </a:cubicBezTo>
                  <a:cubicBezTo>
                    <a:pt x="97" y="111"/>
                    <a:pt x="97" y="111"/>
                    <a:pt x="97" y="111"/>
                  </a:cubicBezTo>
                  <a:cubicBezTo>
                    <a:pt x="97" y="111"/>
                    <a:pt x="97" y="111"/>
                    <a:pt x="97" y="111"/>
                  </a:cubicBezTo>
                  <a:cubicBezTo>
                    <a:pt x="97" y="111"/>
                    <a:pt x="97" y="111"/>
                    <a:pt x="97" y="111"/>
                  </a:cubicBezTo>
                  <a:cubicBezTo>
                    <a:pt x="97" y="111"/>
                    <a:pt x="97" y="111"/>
                    <a:pt x="97" y="111"/>
                  </a:cubicBezTo>
                  <a:cubicBezTo>
                    <a:pt x="97" y="111"/>
                    <a:pt x="97" y="111"/>
                    <a:pt x="97" y="111"/>
                  </a:cubicBezTo>
                  <a:cubicBezTo>
                    <a:pt x="97" y="111"/>
                    <a:pt x="98" y="111"/>
                    <a:pt x="98" y="111"/>
                  </a:cubicBezTo>
                  <a:cubicBezTo>
                    <a:pt x="98" y="111"/>
                    <a:pt x="98" y="111"/>
                    <a:pt x="98" y="111"/>
                  </a:cubicBezTo>
                  <a:cubicBezTo>
                    <a:pt x="98" y="111"/>
                    <a:pt x="98" y="111"/>
                    <a:pt x="98" y="111"/>
                  </a:cubicBezTo>
                  <a:cubicBezTo>
                    <a:pt x="98" y="111"/>
                    <a:pt x="98" y="111"/>
                    <a:pt x="98" y="111"/>
                  </a:cubicBezTo>
                  <a:cubicBezTo>
                    <a:pt x="98" y="111"/>
                    <a:pt x="98" y="111"/>
                    <a:pt x="98" y="111"/>
                  </a:cubicBezTo>
                  <a:cubicBezTo>
                    <a:pt x="98" y="111"/>
                    <a:pt x="98" y="111"/>
                    <a:pt x="98" y="111"/>
                  </a:cubicBezTo>
                  <a:cubicBezTo>
                    <a:pt x="98" y="111"/>
                    <a:pt x="98" y="111"/>
                    <a:pt x="98" y="111"/>
                  </a:cubicBezTo>
                  <a:cubicBezTo>
                    <a:pt x="98" y="111"/>
                    <a:pt x="98" y="111"/>
                    <a:pt x="98" y="111"/>
                  </a:cubicBezTo>
                  <a:cubicBezTo>
                    <a:pt x="98" y="111"/>
                    <a:pt x="98" y="111"/>
                    <a:pt x="98" y="111"/>
                  </a:cubicBezTo>
                  <a:cubicBezTo>
                    <a:pt x="98" y="111"/>
                    <a:pt x="98" y="111"/>
                    <a:pt x="98" y="111"/>
                  </a:cubicBezTo>
                  <a:cubicBezTo>
                    <a:pt x="98" y="111"/>
                    <a:pt x="98" y="111"/>
                    <a:pt x="98" y="111"/>
                  </a:cubicBezTo>
                  <a:cubicBezTo>
                    <a:pt x="99" y="111"/>
                    <a:pt x="99" y="111"/>
                    <a:pt x="99" y="111"/>
                  </a:cubicBezTo>
                  <a:cubicBezTo>
                    <a:pt x="99" y="111"/>
                    <a:pt x="99" y="111"/>
                    <a:pt x="99" y="110"/>
                  </a:cubicBezTo>
                  <a:cubicBezTo>
                    <a:pt x="99" y="110"/>
                    <a:pt x="99" y="110"/>
                    <a:pt x="99" y="110"/>
                  </a:cubicBezTo>
                  <a:cubicBezTo>
                    <a:pt x="99" y="110"/>
                    <a:pt x="99" y="110"/>
                    <a:pt x="99" y="110"/>
                  </a:cubicBezTo>
                  <a:cubicBezTo>
                    <a:pt x="99" y="110"/>
                    <a:pt x="99" y="110"/>
                    <a:pt x="99" y="110"/>
                  </a:cubicBezTo>
                  <a:cubicBezTo>
                    <a:pt x="99" y="110"/>
                    <a:pt x="99" y="110"/>
                    <a:pt x="99" y="110"/>
                  </a:cubicBezTo>
                  <a:cubicBezTo>
                    <a:pt x="99" y="110"/>
                    <a:pt x="99" y="110"/>
                    <a:pt x="99" y="110"/>
                  </a:cubicBezTo>
                  <a:cubicBezTo>
                    <a:pt x="99" y="110"/>
                    <a:pt x="99" y="110"/>
                    <a:pt x="99" y="110"/>
                  </a:cubicBezTo>
                  <a:cubicBezTo>
                    <a:pt x="99" y="110"/>
                    <a:pt x="99" y="110"/>
                    <a:pt x="99" y="110"/>
                  </a:cubicBezTo>
                  <a:cubicBezTo>
                    <a:pt x="99" y="110"/>
                    <a:pt x="99" y="110"/>
                    <a:pt x="99" y="110"/>
                  </a:cubicBezTo>
                  <a:cubicBezTo>
                    <a:pt x="99" y="110"/>
                    <a:pt x="99" y="110"/>
                    <a:pt x="100" y="110"/>
                  </a:cubicBezTo>
                  <a:cubicBezTo>
                    <a:pt x="100" y="110"/>
                    <a:pt x="100" y="110"/>
                    <a:pt x="100" y="110"/>
                  </a:cubicBezTo>
                  <a:cubicBezTo>
                    <a:pt x="100" y="110"/>
                    <a:pt x="100" y="110"/>
                    <a:pt x="100" y="110"/>
                  </a:cubicBezTo>
                  <a:cubicBezTo>
                    <a:pt x="100" y="110"/>
                    <a:pt x="100" y="110"/>
                    <a:pt x="100" y="110"/>
                  </a:cubicBezTo>
                  <a:cubicBezTo>
                    <a:pt x="129" y="100"/>
                    <a:pt x="158" y="81"/>
                    <a:pt x="184" y="61"/>
                  </a:cubicBezTo>
                  <a:cubicBezTo>
                    <a:pt x="184" y="61"/>
                    <a:pt x="184" y="61"/>
                    <a:pt x="184" y="61"/>
                  </a:cubicBezTo>
                  <a:cubicBezTo>
                    <a:pt x="186" y="59"/>
                    <a:pt x="188" y="57"/>
                    <a:pt x="190" y="56"/>
                  </a:cubicBezTo>
                  <a:cubicBezTo>
                    <a:pt x="190" y="56"/>
                    <a:pt x="190" y="56"/>
                    <a:pt x="190" y="56"/>
                  </a:cubicBezTo>
                  <a:cubicBezTo>
                    <a:pt x="190" y="56"/>
                    <a:pt x="190" y="56"/>
                    <a:pt x="190" y="56"/>
                  </a:cubicBezTo>
                  <a:cubicBezTo>
                    <a:pt x="215" y="36"/>
                    <a:pt x="236" y="15"/>
                    <a:pt x="250" y="0"/>
                  </a:cubicBezTo>
                </a:path>
              </a:pathLst>
            </a:custGeom>
            <a:solidFill>
              <a:srgbClr val="FEA9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21" name="Freeform 12"/>
            <p:cNvSpPr>
              <a:spLocks/>
            </p:cNvSpPr>
            <p:nvPr/>
          </p:nvSpPr>
          <p:spPr bwMode="auto">
            <a:xfrm>
              <a:off x="1335" y="1657"/>
              <a:ext cx="33" cy="531"/>
            </a:xfrm>
            <a:custGeom>
              <a:avLst/>
              <a:gdLst>
                <a:gd name="T0" fmla="*/ 33 w 33"/>
                <a:gd name="T1" fmla="*/ 0 h 531"/>
                <a:gd name="T2" fmla="*/ 0 w 33"/>
                <a:gd name="T3" fmla="*/ 0 h 531"/>
                <a:gd name="T4" fmla="*/ 0 w 33"/>
                <a:gd name="T5" fmla="*/ 531 h 531"/>
                <a:gd name="T6" fmla="*/ 33 w 33"/>
                <a:gd name="T7" fmla="*/ 522 h 531"/>
                <a:gd name="T8" fmla="*/ 33 w 33"/>
                <a:gd name="T9" fmla="*/ 0 h 531"/>
                <a:gd name="T10" fmla="*/ 0 60000 65536"/>
                <a:gd name="T11" fmla="*/ 0 60000 65536"/>
                <a:gd name="T12" fmla="*/ 0 60000 65536"/>
                <a:gd name="T13" fmla="*/ 0 60000 65536"/>
                <a:gd name="T14" fmla="*/ 0 60000 65536"/>
                <a:gd name="T15" fmla="*/ 0 w 33"/>
                <a:gd name="T16" fmla="*/ 0 h 531"/>
                <a:gd name="T17" fmla="*/ 33 w 33"/>
                <a:gd name="T18" fmla="*/ 531 h 531"/>
              </a:gdLst>
              <a:ahLst/>
              <a:cxnLst>
                <a:cxn ang="T10">
                  <a:pos x="T0" y="T1"/>
                </a:cxn>
                <a:cxn ang="T11">
                  <a:pos x="T2" y="T3"/>
                </a:cxn>
                <a:cxn ang="T12">
                  <a:pos x="T4" y="T5"/>
                </a:cxn>
                <a:cxn ang="T13">
                  <a:pos x="T6" y="T7"/>
                </a:cxn>
                <a:cxn ang="T14">
                  <a:pos x="T8" y="T9"/>
                </a:cxn>
              </a:cxnLst>
              <a:rect l="T15" t="T16" r="T17" b="T18"/>
              <a:pathLst>
                <a:path w="33" h="531">
                  <a:moveTo>
                    <a:pt x="33" y="0"/>
                  </a:moveTo>
                  <a:lnTo>
                    <a:pt x="0" y="0"/>
                  </a:lnTo>
                  <a:lnTo>
                    <a:pt x="0" y="531"/>
                  </a:lnTo>
                  <a:lnTo>
                    <a:pt x="33" y="522"/>
                  </a:lnTo>
                  <a:lnTo>
                    <a:pt x="33" y="0"/>
                  </a:lnTo>
                  <a:close/>
                </a:path>
              </a:pathLst>
            </a:custGeom>
            <a:solidFill>
              <a:srgbClr val="FEB7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22" name="Freeform 13"/>
            <p:cNvSpPr>
              <a:spLocks/>
            </p:cNvSpPr>
            <p:nvPr/>
          </p:nvSpPr>
          <p:spPr bwMode="auto">
            <a:xfrm>
              <a:off x="1335" y="1657"/>
              <a:ext cx="33" cy="531"/>
            </a:xfrm>
            <a:custGeom>
              <a:avLst/>
              <a:gdLst>
                <a:gd name="T0" fmla="*/ 33 w 33"/>
                <a:gd name="T1" fmla="*/ 0 h 531"/>
                <a:gd name="T2" fmla="*/ 0 w 33"/>
                <a:gd name="T3" fmla="*/ 0 h 531"/>
                <a:gd name="T4" fmla="*/ 0 w 33"/>
                <a:gd name="T5" fmla="*/ 531 h 531"/>
                <a:gd name="T6" fmla="*/ 33 w 33"/>
                <a:gd name="T7" fmla="*/ 522 h 531"/>
                <a:gd name="T8" fmla="*/ 33 w 33"/>
                <a:gd name="T9" fmla="*/ 0 h 531"/>
                <a:gd name="T10" fmla="*/ 0 60000 65536"/>
                <a:gd name="T11" fmla="*/ 0 60000 65536"/>
                <a:gd name="T12" fmla="*/ 0 60000 65536"/>
                <a:gd name="T13" fmla="*/ 0 60000 65536"/>
                <a:gd name="T14" fmla="*/ 0 60000 65536"/>
                <a:gd name="T15" fmla="*/ 0 w 33"/>
                <a:gd name="T16" fmla="*/ 0 h 531"/>
                <a:gd name="T17" fmla="*/ 33 w 33"/>
                <a:gd name="T18" fmla="*/ 531 h 531"/>
              </a:gdLst>
              <a:ahLst/>
              <a:cxnLst>
                <a:cxn ang="T10">
                  <a:pos x="T0" y="T1"/>
                </a:cxn>
                <a:cxn ang="T11">
                  <a:pos x="T2" y="T3"/>
                </a:cxn>
                <a:cxn ang="T12">
                  <a:pos x="T4" y="T5"/>
                </a:cxn>
                <a:cxn ang="T13">
                  <a:pos x="T6" y="T7"/>
                </a:cxn>
                <a:cxn ang="T14">
                  <a:pos x="T8" y="T9"/>
                </a:cxn>
              </a:cxnLst>
              <a:rect l="T15" t="T16" r="T17" b="T18"/>
              <a:pathLst>
                <a:path w="33" h="531">
                  <a:moveTo>
                    <a:pt x="33" y="0"/>
                  </a:moveTo>
                  <a:lnTo>
                    <a:pt x="0" y="0"/>
                  </a:lnTo>
                  <a:lnTo>
                    <a:pt x="0" y="531"/>
                  </a:lnTo>
                  <a:lnTo>
                    <a:pt x="33" y="522"/>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23" name="Freeform 14"/>
            <p:cNvSpPr>
              <a:spLocks/>
            </p:cNvSpPr>
            <p:nvPr/>
          </p:nvSpPr>
          <p:spPr bwMode="auto">
            <a:xfrm>
              <a:off x="1335" y="2179"/>
              <a:ext cx="33" cy="80"/>
            </a:xfrm>
            <a:custGeom>
              <a:avLst/>
              <a:gdLst>
                <a:gd name="T0" fmla="*/ 33 w 33"/>
                <a:gd name="T1" fmla="*/ 0 h 80"/>
                <a:gd name="T2" fmla="*/ 0 w 33"/>
                <a:gd name="T3" fmla="*/ 9 h 80"/>
                <a:gd name="T4" fmla="*/ 0 w 33"/>
                <a:gd name="T5" fmla="*/ 80 h 80"/>
                <a:gd name="T6" fmla="*/ 33 w 33"/>
                <a:gd name="T7" fmla="*/ 73 h 80"/>
                <a:gd name="T8" fmla="*/ 33 w 33"/>
                <a:gd name="T9" fmla="*/ 0 h 80"/>
                <a:gd name="T10" fmla="*/ 0 60000 65536"/>
                <a:gd name="T11" fmla="*/ 0 60000 65536"/>
                <a:gd name="T12" fmla="*/ 0 60000 65536"/>
                <a:gd name="T13" fmla="*/ 0 60000 65536"/>
                <a:gd name="T14" fmla="*/ 0 60000 65536"/>
                <a:gd name="T15" fmla="*/ 0 w 33"/>
                <a:gd name="T16" fmla="*/ 0 h 80"/>
                <a:gd name="T17" fmla="*/ 33 w 33"/>
                <a:gd name="T18" fmla="*/ 80 h 80"/>
              </a:gdLst>
              <a:ahLst/>
              <a:cxnLst>
                <a:cxn ang="T10">
                  <a:pos x="T0" y="T1"/>
                </a:cxn>
                <a:cxn ang="T11">
                  <a:pos x="T2" y="T3"/>
                </a:cxn>
                <a:cxn ang="T12">
                  <a:pos x="T4" y="T5"/>
                </a:cxn>
                <a:cxn ang="T13">
                  <a:pos x="T6" y="T7"/>
                </a:cxn>
                <a:cxn ang="T14">
                  <a:pos x="T8" y="T9"/>
                </a:cxn>
              </a:cxnLst>
              <a:rect l="T15" t="T16" r="T17" b="T18"/>
              <a:pathLst>
                <a:path w="33" h="80">
                  <a:moveTo>
                    <a:pt x="33" y="0"/>
                  </a:moveTo>
                  <a:lnTo>
                    <a:pt x="0" y="9"/>
                  </a:lnTo>
                  <a:lnTo>
                    <a:pt x="0" y="80"/>
                  </a:lnTo>
                  <a:lnTo>
                    <a:pt x="33" y="73"/>
                  </a:lnTo>
                  <a:lnTo>
                    <a:pt x="33" y="0"/>
                  </a:lnTo>
                  <a:close/>
                </a:path>
              </a:pathLst>
            </a:custGeom>
            <a:solidFill>
              <a:srgbClr val="FEA9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24" name="Freeform 15"/>
            <p:cNvSpPr>
              <a:spLocks/>
            </p:cNvSpPr>
            <p:nvPr/>
          </p:nvSpPr>
          <p:spPr bwMode="auto">
            <a:xfrm>
              <a:off x="1335" y="2179"/>
              <a:ext cx="33" cy="80"/>
            </a:xfrm>
            <a:custGeom>
              <a:avLst/>
              <a:gdLst>
                <a:gd name="T0" fmla="*/ 33 w 33"/>
                <a:gd name="T1" fmla="*/ 0 h 80"/>
                <a:gd name="T2" fmla="*/ 0 w 33"/>
                <a:gd name="T3" fmla="*/ 9 h 80"/>
                <a:gd name="T4" fmla="*/ 0 w 33"/>
                <a:gd name="T5" fmla="*/ 80 h 80"/>
                <a:gd name="T6" fmla="*/ 33 w 33"/>
                <a:gd name="T7" fmla="*/ 73 h 80"/>
                <a:gd name="T8" fmla="*/ 33 w 33"/>
                <a:gd name="T9" fmla="*/ 0 h 80"/>
                <a:gd name="T10" fmla="*/ 0 60000 65536"/>
                <a:gd name="T11" fmla="*/ 0 60000 65536"/>
                <a:gd name="T12" fmla="*/ 0 60000 65536"/>
                <a:gd name="T13" fmla="*/ 0 60000 65536"/>
                <a:gd name="T14" fmla="*/ 0 60000 65536"/>
                <a:gd name="T15" fmla="*/ 0 w 33"/>
                <a:gd name="T16" fmla="*/ 0 h 80"/>
                <a:gd name="T17" fmla="*/ 33 w 33"/>
                <a:gd name="T18" fmla="*/ 80 h 80"/>
              </a:gdLst>
              <a:ahLst/>
              <a:cxnLst>
                <a:cxn ang="T10">
                  <a:pos x="T0" y="T1"/>
                </a:cxn>
                <a:cxn ang="T11">
                  <a:pos x="T2" y="T3"/>
                </a:cxn>
                <a:cxn ang="T12">
                  <a:pos x="T4" y="T5"/>
                </a:cxn>
                <a:cxn ang="T13">
                  <a:pos x="T6" y="T7"/>
                </a:cxn>
                <a:cxn ang="T14">
                  <a:pos x="T8" y="T9"/>
                </a:cxn>
              </a:cxnLst>
              <a:rect l="T15" t="T16" r="T17" b="T18"/>
              <a:pathLst>
                <a:path w="33" h="80">
                  <a:moveTo>
                    <a:pt x="33" y="0"/>
                  </a:moveTo>
                  <a:lnTo>
                    <a:pt x="0" y="9"/>
                  </a:lnTo>
                  <a:lnTo>
                    <a:pt x="0" y="80"/>
                  </a:lnTo>
                  <a:lnTo>
                    <a:pt x="33" y="73"/>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25" name="Freeform 16"/>
            <p:cNvSpPr>
              <a:spLocks/>
            </p:cNvSpPr>
            <p:nvPr/>
          </p:nvSpPr>
          <p:spPr bwMode="auto">
            <a:xfrm>
              <a:off x="1335" y="2252"/>
              <a:ext cx="33" cy="145"/>
            </a:xfrm>
            <a:custGeom>
              <a:avLst/>
              <a:gdLst>
                <a:gd name="T0" fmla="*/ 33 w 33"/>
                <a:gd name="T1" fmla="*/ 0 h 145"/>
                <a:gd name="T2" fmla="*/ 0 w 33"/>
                <a:gd name="T3" fmla="*/ 7 h 145"/>
                <a:gd name="T4" fmla="*/ 0 w 33"/>
                <a:gd name="T5" fmla="*/ 145 h 145"/>
                <a:gd name="T6" fmla="*/ 33 w 33"/>
                <a:gd name="T7" fmla="*/ 145 h 145"/>
                <a:gd name="T8" fmla="*/ 33 w 33"/>
                <a:gd name="T9" fmla="*/ 0 h 145"/>
                <a:gd name="T10" fmla="*/ 0 60000 65536"/>
                <a:gd name="T11" fmla="*/ 0 60000 65536"/>
                <a:gd name="T12" fmla="*/ 0 60000 65536"/>
                <a:gd name="T13" fmla="*/ 0 60000 65536"/>
                <a:gd name="T14" fmla="*/ 0 60000 65536"/>
                <a:gd name="T15" fmla="*/ 0 w 33"/>
                <a:gd name="T16" fmla="*/ 0 h 145"/>
                <a:gd name="T17" fmla="*/ 33 w 33"/>
                <a:gd name="T18" fmla="*/ 145 h 145"/>
              </a:gdLst>
              <a:ahLst/>
              <a:cxnLst>
                <a:cxn ang="T10">
                  <a:pos x="T0" y="T1"/>
                </a:cxn>
                <a:cxn ang="T11">
                  <a:pos x="T2" y="T3"/>
                </a:cxn>
                <a:cxn ang="T12">
                  <a:pos x="T4" y="T5"/>
                </a:cxn>
                <a:cxn ang="T13">
                  <a:pos x="T6" y="T7"/>
                </a:cxn>
                <a:cxn ang="T14">
                  <a:pos x="T8" y="T9"/>
                </a:cxn>
              </a:cxnLst>
              <a:rect l="T15" t="T16" r="T17" b="T18"/>
              <a:pathLst>
                <a:path w="33" h="145">
                  <a:moveTo>
                    <a:pt x="33" y="0"/>
                  </a:moveTo>
                  <a:lnTo>
                    <a:pt x="0" y="7"/>
                  </a:lnTo>
                  <a:lnTo>
                    <a:pt x="0" y="145"/>
                  </a:lnTo>
                  <a:lnTo>
                    <a:pt x="33" y="145"/>
                  </a:lnTo>
                  <a:lnTo>
                    <a:pt x="33" y="0"/>
                  </a:lnTo>
                  <a:close/>
                </a:path>
              </a:pathLst>
            </a:custGeom>
            <a:solidFill>
              <a:srgbClr val="FE9C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26" name="Freeform 17"/>
            <p:cNvSpPr>
              <a:spLocks/>
            </p:cNvSpPr>
            <p:nvPr/>
          </p:nvSpPr>
          <p:spPr bwMode="auto">
            <a:xfrm>
              <a:off x="1335" y="2252"/>
              <a:ext cx="33" cy="145"/>
            </a:xfrm>
            <a:custGeom>
              <a:avLst/>
              <a:gdLst>
                <a:gd name="T0" fmla="*/ 33 w 33"/>
                <a:gd name="T1" fmla="*/ 0 h 145"/>
                <a:gd name="T2" fmla="*/ 0 w 33"/>
                <a:gd name="T3" fmla="*/ 7 h 145"/>
                <a:gd name="T4" fmla="*/ 0 w 33"/>
                <a:gd name="T5" fmla="*/ 145 h 145"/>
                <a:gd name="T6" fmla="*/ 33 w 33"/>
                <a:gd name="T7" fmla="*/ 145 h 145"/>
                <a:gd name="T8" fmla="*/ 33 w 33"/>
                <a:gd name="T9" fmla="*/ 0 h 145"/>
                <a:gd name="T10" fmla="*/ 0 60000 65536"/>
                <a:gd name="T11" fmla="*/ 0 60000 65536"/>
                <a:gd name="T12" fmla="*/ 0 60000 65536"/>
                <a:gd name="T13" fmla="*/ 0 60000 65536"/>
                <a:gd name="T14" fmla="*/ 0 60000 65536"/>
                <a:gd name="T15" fmla="*/ 0 w 33"/>
                <a:gd name="T16" fmla="*/ 0 h 145"/>
                <a:gd name="T17" fmla="*/ 33 w 33"/>
                <a:gd name="T18" fmla="*/ 145 h 145"/>
              </a:gdLst>
              <a:ahLst/>
              <a:cxnLst>
                <a:cxn ang="T10">
                  <a:pos x="T0" y="T1"/>
                </a:cxn>
                <a:cxn ang="T11">
                  <a:pos x="T2" y="T3"/>
                </a:cxn>
                <a:cxn ang="T12">
                  <a:pos x="T4" y="T5"/>
                </a:cxn>
                <a:cxn ang="T13">
                  <a:pos x="T6" y="T7"/>
                </a:cxn>
                <a:cxn ang="T14">
                  <a:pos x="T8" y="T9"/>
                </a:cxn>
              </a:cxnLst>
              <a:rect l="T15" t="T16" r="T17" b="T18"/>
              <a:pathLst>
                <a:path w="33" h="145">
                  <a:moveTo>
                    <a:pt x="33" y="0"/>
                  </a:moveTo>
                  <a:lnTo>
                    <a:pt x="0" y="7"/>
                  </a:lnTo>
                  <a:lnTo>
                    <a:pt x="0" y="145"/>
                  </a:lnTo>
                  <a:lnTo>
                    <a:pt x="33" y="145"/>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27" name="Freeform 18"/>
            <p:cNvSpPr>
              <a:spLocks/>
            </p:cNvSpPr>
            <p:nvPr/>
          </p:nvSpPr>
          <p:spPr bwMode="auto">
            <a:xfrm>
              <a:off x="2167" y="1283"/>
              <a:ext cx="500" cy="346"/>
            </a:xfrm>
            <a:custGeom>
              <a:avLst/>
              <a:gdLst>
                <a:gd name="T0" fmla="*/ 468998 w 211"/>
                <a:gd name="T1" fmla="*/ 82732 h 146"/>
                <a:gd name="T2" fmla="*/ 379803 w 211"/>
                <a:gd name="T3" fmla="*/ 20950 h 146"/>
                <a:gd name="T4" fmla="*/ 306367 w 211"/>
                <a:gd name="T5" fmla="*/ 0 h 146"/>
                <a:gd name="T6" fmla="*/ 11668 w 211"/>
                <a:gd name="T7" fmla="*/ 2078 h 146"/>
                <a:gd name="T8" fmla="*/ 13813 w 211"/>
                <a:gd name="T9" fmla="*/ 139417 h 146"/>
                <a:gd name="T10" fmla="*/ 2078 w 211"/>
                <a:gd name="T11" fmla="*/ 316559 h 146"/>
                <a:gd name="T12" fmla="*/ 32732 w 211"/>
                <a:gd name="T13" fmla="*/ 344215 h 146"/>
                <a:gd name="T14" fmla="*/ 235832 w 211"/>
                <a:gd name="T15" fmla="*/ 323306 h 146"/>
                <a:gd name="T16" fmla="*/ 233716 w 211"/>
                <a:gd name="T17" fmla="*/ 316559 h 146"/>
                <a:gd name="T18" fmla="*/ 225730 w 211"/>
                <a:gd name="T19" fmla="*/ 306468 h 146"/>
                <a:gd name="T20" fmla="*/ 223630 w 211"/>
                <a:gd name="T21" fmla="*/ 306468 h 146"/>
                <a:gd name="T22" fmla="*/ 204678 w 211"/>
                <a:gd name="T23" fmla="*/ 273662 h 146"/>
                <a:gd name="T24" fmla="*/ 211893 w 211"/>
                <a:gd name="T25" fmla="*/ 244807 h 146"/>
                <a:gd name="T26" fmla="*/ 240460 w 211"/>
                <a:gd name="T27" fmla="*/ 230834 h 146"/>
                <a:gd name="T28" fmla="*/ 259199 w 211"/>
                <a:gd name="T29" fmla="*/ 228903 h 146"/>
                <a:gd name="T30" fmla="*/ 287382 w 211"/>
                <a:gd name="T31" fmla="*/ 237538 h 146"/>
                <a:gd name="T32" fmla="*/ 301190 w 211"/>
                <a:gd name="T33" fmla="*/ 263571 h 146"/>
                <a:gd name="T34" fmla="*/ 287382 w 211"/>
                <a:gd name="T35" fmla="*/ 299363 h 146"/>
                <a:gd name="T36" fmla="*/ 280289 w 211"/>
                <a:gd name="T37" fmla="*/ 308573 h 146"/>
                <a:gd name="T38" fmla="*/ 280289 w 211"/>
                <a:gd name="T39" fmla="*/ 316559 h 146"/>
                <a:gd name="T40" fmla="*/ 454374 w 211"/>
                <a:gd name="T41" fmla="*/ 287479 h 146"/>
                <a:gd name="T42" fmla="*/ 492244 w 211"/>
                <a:gd name="T43" fmla="*/ 226734 h 146"/>
                <a:gd name="T44" fmla="*/ 468998 w 211"/>
                <a:gd name="T45" fmla="*/ 82732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1"/>
                <a:gd name="T70" fmla="*/ 0 h 146"/>
                <a:gd name="T71" fmla="*/ 211 w 211"/>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1" h="146">
                  <a:moveTo>
                    <a:pt x="199" y="35"/>
                  </a:moveTo>
                  <a:cubicBezTo>
                    <a:pt x="161" y="9"/>
                    <a:pt x="161" y="9"/>
                    <a:pt x="161" y="9"/>
                  </a:cubicBezTo>
                  <a:cubicBezTo>
                    <a:pt x="130" y="0"/>
                    <a:pt x="130" y="0"/>
                    <a:pt x="130" y="0"/>
                  </a:cubicBezTo>
                  <a:cubicBezTo>
                    <a:pt x="5" y="1"/>
                    <a:pt x="5" y="1"/>
                    <a:pt x="5" y="1"/>
                  </a:cubicBezTo>
                  <a:cubicBezTo>
                    <a:pt x="5" y="1"/>
                    <a:pt x="2" y="37"/>
                    <a:pt x="6" y="59"/>
                  </a:cubicBezTo>
                  <a:cubicBezTo>
                    <a:pt x="7" y="66"/>
                    <a:pt x="6" y="96"/>
                    <a:pt x="1" y="134"/>
                  </a:cubicBezTo>
                  <a:cubicBezTo>
                    <a:pt x="1" y="134"/>
                    <a:pt x="0" y="146"/>
                    <a:pt x="14" y="146"/>
                  </a:cubicBezTo>
                  <a:cubicBezTo>
                    <a:pt x="38" y="145"/>
                    <a:pt x="69" y="141"/>
                    <a:pt x="100" y="137"/>
                  </a:cubicBezTo>
                  <a:cubicBezTo>
                    <a:pt x="99" y="134"/>
                    <a:pt x="99" y="134"/>
                    <a:pt x="99" y="134"/>
                  </a:cubicBezTo>
                  <a:cubicBezTo>
                    <a:pt x="99" y="133"/>
                    <a:pt x="99" y="131"/>
                    <a:pt x="96" y="130"/>
                  </a:cubicBezTo>
                  <a:cubicBezTo>
                    <a:pt x="95" y="130"/>
                    <a:pt x="95" y="130"/>
                    <a:pt x="95" y="130"/>
                  </a:cubicBezTo>
                  <a:cubicBezTo>
                    <a:pt x="90" y="127"/>
                    <a:pt x="87" y="122"/>
                    <a:pt x="87" y="116"/>
                  </a:cubicBezTo>
                  <a:cubicBezTo>
                    <a:pt x="86" y="112"/>
                    <a:pt x="87" y="108"/>
                    <a:pt x="90" y="104"/>
                  </a:cubicBezTo>
                  <a:cubicBezTo>
                    <a:pt x="93" y="101"/>
                    <a:pt x="97" y="99"/>
                    <a:pt x="102" y="98"/>
                  </a:cubicBezTo>
                  <a:cubicBezTo>
                    <a:pt x="110" y="97"/>
                    <a:pt x="110" y="97"/>
                    <a:pt x="110" y="97"/>
                  </a:cubicBezTo>
                  <a:cubicBezTo>
                    <a:pt x="114" y="97"/>
                    <a:pt x="119" y="98"/>
                    <a:pt x="122" y="101"/>
                  </a:cubicBezTo>
                  <a:cubicBezTo>
                    <a:pt x="126" y="104"/>
                    <a:pt x="128" y="108"/>
                    <a:pt x="128" y="112"/>
                  </a:cubicBezTo>
                  <a:cubicBezTo>
                    <a:pt x="129" y="118"/>
                    <a:pt x="127" y="124"/>
                    <a:pt x="122" y="127"/>
                  </a:cubicBezTo>
                  <a:cubicBezTo>
                    <a:pt x="120" y="129"/>
                    <a:pt x="119" y="131"/>
                    <a:pt x="119" y="131"/>
                  </a:cubicBezTo>
                  <a:cubicBezTo>
                    <a:pt x="119" y="134"/>
                    <a:pt x="119" y="134"/>
                    <a:pt x="119" y="134"/>
                  </a:cubicBezTo>
                  <a:cubicBezTo>
                    <a:pt x="149" y="130"/>
                    <a:pt x="176" y="125"/>
                    <a:pt x="193" y="122"/>
                  </a:cubicBezTo>
                  <a:cubicBezTo>
                    <a:pt x="209" y="96"/>
                    <a:pt x="209" y="96"/>
                    <a:pt x="209" y="96"/>
                  </a:cubicBezTo>
                  <a:cubicBezTo>
                    <a:pt x="209" y="96"/>
                    <a:pt x="211" y="49"/>
                    <a:pt x="199" y="35"/>
                  </a:cubicBezTo>
                </a:path>
              </a:pathLst>
            </a:custGeom>
            <a:solidFill>
              <a:srgbClr val="F4A9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28" name="Freeform 19"/>
            <p:cNvSpPr>
              <a:spLocks/>
            </p:cNvSpPr>
            <p:nvPr/>
          </p:nvSpPr>
          <p:spPr bwMode="auto">
            <a:xfrm>
              <a:off x="2106" y="1527"/>
              <a:ext cx="621" cy="370"/>
            </a:xfrm>
            <a:custGeom>
              <a:avLst/>
              <a:gdLst>
                <a:gd name="T0" fmla="*/ 609777 w 262"/>
                <a:gd name="T1" fmla="*/ 128354 h 156"/>
                <a:gd name="T2" fmla="*/ 524112 w 262"/>
                <a:gd name="T3" fmla="*/ 64242 h 156"/>
                <a:gd name="T4" fmla="*/ 330647 w 262"/>
                <a:gd name="T5" fmla="*/ 95092 h 156"/>
                <a:gd name="T6" fmla="*/ 327893 w 262"/>
                <a:gd name="T7" fmla="*/ 69271 h 156"/>
                <a:gd name="T8" fmla="*/ 339540 w 262"/>
                <a:gd name="T9" fmla="*/ 46831 h 156"/>
                <a:gd name="T10" fmla="*/ 349635 w 262"/>
                <a:gd name="T11" fmla="*/ 24014 h 156"/>
                <a:gd name="T12" fmla="*/ 323629 w 262"/>
                <a:gd name="T13" fmla="*/ 0 h 156"/>
                <a:gd name="T14" fmla="*/ 301792 w 262"/>
                <a:gd name="T15" fmla="*/ 2092 h 156"/>
                <a:gd name="T16" fmla="*/ 279102 w 262"/>
                <a:gd name="T17" fmla="*/ 31301 h 156"/>
                <a:gd name="T18" fmla="*/ 292951 w 262"/>
                <a:gd name="T19" fmla="*/ 50218 h 156"/>
                <a:gd name="T20" fmla="*/ 295039 w 262"/>
                <a:gd name="T21" fmla="*/ 52023 h 156"/>
                <a:gd name="T22" fmla="*/ 309782 w 262"/>
                <a:gd name="T23" fmla="*/ 70846 h 156"/>
                <a:gd name="T24" fmla="*/ 309782 w 262"/>
                <a:gd name="T25" fmla="*/ 70846 h 156"/>
                <a:gd name="T26" fmla="*/ 311861 w 262"/>
                <a:gd name="T27" fmla="*/ 97184 h 156"/>
                <a:gd name="T28" fmla="*/ 80640 w 262"/>
                <a:gd name="T29" fmla="*/ 121199 h 156"/>
                <a:gd name="T30" fmla="*/ 51759 w 262"/>
                <a:gd name="T31" fmla="*/ 145220 h 156"/>
                <a:gd name="T32" fmla="*/ 11680 w 262"/>
                <a:gd name="T33" fmla="*/ 318319 h 156"/>
                <a:gd name="T34" fmla="*/ 42956 w 262"/>
                <a:gd name="T35" fmla="*/ 356357 h 156"/>
                <a:gd name="T36" fmla="*/ 295039 w 262"/>
                <a:gd name="T37" fmla="*/ 365657 h 156"/>
                <a:gd name="T38" fmla="*/ 295039 w 262"/>
                <a:gd name="T39" fmla="*/ 358535 h 156"/>
                <a:gd name="T40" fmla="*/ 285854 w 262"/>
                <a:gd name="T41" fmla="*/ 349624 h 156"/>
                <a:gd name="T42" fmla="*/ 285854 w 262"/>
                <a:gd name="T43" fmla="*/ 349624 h 156"/>
                <a:gd name="T44" fmla="*/ 266850 w 262"/>
                <a:gd name="T45" fmla="*/ 315468 h 156"/>
                <a:gd name="T46" fmla="*/ 276039 w 262"/>
                <a:gd name="T47" fmla="*/ 287459 h 156"/>
                <a:gd name="T48" fmla="*/ 304629 w 262"/>
                <a:gd name="T49" fmla="*/ 275223 h 156"/>
                <a:gd name="T50" fmla="*/ 323629 w 262"/>
                <a:gd name="T51" fmla="*/ 273570 h 156"/>
                <a:gd name="T52" fmla="*/ 351820 w 262"/>
                <a:gd name="T53" fmla="*/ 285377 h 156"/>
                <a:gd name="T54" fmla="*/ 365575 w 262"/>
                <a:gd name="T55" fmla="*/ 311540 h 156"/>
                <a:gd name="T56" fmla="*/ 349635 w 262"/>
                <a:gd name="T57" fmla="*/ 346605 h 156"/>
                <a:gd name="T58" fmla="*/ 342541 w 262"/>
                <a:gd name="T59" fmla="*/ 356357 h 156"/>
                <a:gd name="T60" fmla="*/ 342541 w 262"/>
                <a:gd name="T61" fmla="*/ 363513 h 156"/>
                <a:gd name="T62" fmla="*/ 535861 w 262"/>
                <a:gd name="T63" fmla="*/ 339494 h 156"/>
                <a:gd name="T64" fmla="*/ 537940 w 262"/>
                <a:gd name="T65" fmla="*/ 339494 h 156"/>
                <a:gd name="T66" fmla="*/ 537940 w 262"/>
                <a:gd name="T67" fmla="*/ 337374 h 156"/>
                <a:gd name="T68" fmla="*/ 616501 w 262"/>
                <a:gd name="T69" fmla="*/ 261362 h 156"/>
                <a:gd name="T70" fmla="*/ 609777 w 262"/>
                <a:gd name="T71" fmla="*/ 128354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2"/>
                <a:gd name="T109" fmla="*/ 0 h 156"/>
                <a:gd name="T110" fmla="*/ 262 w 262"/>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2" h="156">
                  <a:moveTo>
                    <a:pt x="258" y="54"/>
                  </a:moveTo>
                  <a:cubicBezTo>
                    <a:pt x="255" y="48"/>
                    <a:pt x="233" y="33"/>
                    <a:pt x="222" y="27"/>
                  </a:cubicBezTo>
                  <a:cubicBezTo>
                    <a:pt x="204" y="30"/>
                    <a:pt x="173" y="35"/>
                    <a:pt x="140" y="40"/>
                  </a:cubicBezTo>
                  <a:cubicBezTo>
                    <a:pt x="139" y="29"/>
                    <a:pt x="139" y="29"/>
                    <a:pt x="139" y="29"/>
                  </a:cubicBezTo>
                  <a:cubicBezTo>
                    <a:pt x="139" y="26"/>
                    <a:pt x="140" y="23"/>
                    <a:pt x="144" y="20"/>
                  </a:cubicBezTo>
                  <a:cubicBezTo>
                    <a:pt x="147" y="17"/>
                    <a:pt x="149" y="14"/>
                    <a:pt x="148" y="10"/>
                  </a:cubicBezTo>
                  <a:cubicBezTo>
                    <a:pt x="148" y="4"/>
                    <a:pt x="143" y="0"/>
                    <a:pt x="137" y="0"/>
                  </a:cubicBezTo>
                  <a:cubicBezTo>
                    <a:pt x="128" y="1"/>
                    <a:pt x="128" y="1"/>
                    <a:pt x="128" y="1"/>
                  </a:cubicBezTo>
                  <a:cubicBezTo>
                    <a:pt x="122" y="2"/>
                    <a:pt x="118" y="7"/>
                    <a:pt x="118" y="13"/>
                  </a:cubicBezTo>
                  <a:cubicBezTo>
                    <a:pt x="119" y="16"/>
                    <a:pt x="121" y="20"/>
                    <a:pt x="124" y="21"/>
                  </a:cubicBezTo>
                  <a:cubicBezTo>
                    <a:pt x="125" y="22"/>
                    <a:pt x="125" y="22"/>
                    <a:pt x="125" y="22"/>
                  </a:cubicBezTo>
                  <a:cubicBezTo>
                    <a:pt x="130" y="24"/>
                    <a:pt x="131" y="28"/>
                    <a:pt x="131" y="30"/>
                  </a:cubicBezTo>
                  <a:cubicBezTo>
                    <a:pt x="131" y="30"/>
                    <a:pt x="131" y="30"/>
                    <a:pt x="131" y="30"/>
                  </a:cubicBezTo>
                  <a:cubicBezTo>
                    <a:pt x="132" y="41"/>
                    <a:pt x="132" y="41"/>
                    <a:pt x="132" y="41"/>
                  </a:cubicBezTo>
                  <a:cubicBezTo>
                    <a:pt x="97" y="46"/>
                    <a:pt x="61" y="50"/>
                    <a:pt x="34" y="51"/>
                  </a:cubicBezTo>
                  <a:cubicBezTo>
                    <a:pt x="34" y="51"/>
                    <a:pt x="24" y="51"/>
                    <a:pt x="22" y="61"/>
                  </a:cubicBezTo>
                  <a:cubicBezTo>
                    <a:pt x="18" y="85"/>
                    <a:pt x="12" y="110"/>
                    <a:pt x="5" y="134"/>
                  </a:cubicBezTo>
                  <a:cubicBezTo>
                    <a:pt x="5" y="134"/>
                    <a:pt x="0" y="148"/>
                    <a:pt x="18" y="150"/>
                  </a:cubicBezTo>
                  <a:cubicBezTo>
                    <a:pt x="55" y="155"/>
                    <a:pt x="92" y="156"/>
                    <a:pt x="125" y="154"/>
                  </a:cubicBezTo>
                  <a:cubicBezTo>
                    <a:pt x="125" y="151"/>
                    <a:pt x="125" y="151"/>
                    <a:pt x="125" y="151"/>
                  </a:cubicBezTo>
                  <a:cubicBezTo>
                    <a:pt x="125" y="151"/>
                    <a:pt x="124" y="149"/>
                    <a:pt x="121" y="147"/>
                  </a:cubicBezTo>
                  <a:cubicBezTo>
                    <a:pt x="121" y="147"/>
                    <a:pt x="121" y="147"/>
                    <a:pt x="121" y="147"/>
                  </a:cubicBezTo>
                  <a:cubicBezTo>
                    <a:pt x="116" y="144"/>
                    <a:pt x="113" y="139"/>
                    <a:pt x="113" y="133"/>
                  </a:cubicBezTo>
                  <a:cubicBezTo>
                    <a:pt x="113" y="129"/>
                    <a:pt x="114" y="125"/>
                    <a:pt x="117" y="121"/>
                  </a:cubicBezTo>
                  <a:cubicBezTo>
                    <a:pt x="120" y="118"/>
                    <a:pt x="124" y="116"/>
                    <a:pt x="129" y="116"/>
                  </a:cubicBezTo>
                  <a:cubicBezTo>
                    <a:pt x="137" y="115"/>
                    <a:pt x="137" y="115"/>
                    <a:pt x="137" y="115"/>
                  </a:cubicBezTo>
                  <a:cubicBezTo>
                    <a:pt x="142" y="115"/>
                    <a:pt x="146" y="117"/>
                    <a:pt x="149" y="120"/>
                  </a:cubicBezTo>
                  <a:cubicBezTo>
                    <a:pt x="153" y="123"/>
                    <a:pt x="155" y="127"/>
                    <a:pt x="155" y="131"/>
                  </a:cubicBezTo>
                  <a:cubicBezTo>
                    <a:pt x="155" y="137"/>
                    <a:pt x="152" y="143"/>
                    <a:pt x="148" y="146"/>
                  </a:cubicBezTo>
                  <a:cubicBezTo>
                    <a:pt x="145" y="148"/>
                    <a:pt x="145" y="149"/>
                    <a:pt x="145" y="150"/>
                  </a:cubicBezTo>
                  <a:cubicBezTo>
                    <a:pt x="145" y="153"/>
                    <a:pt x="145" y="153"/>
                    <a:pt x="145" y="153"/>
                  </a:cubicBezTo>
                  <a:cubicBezTo>
                    <a:pt x="193" y="150"/>
                    <a:pt x="227" y="143"/>
                    <a:pt x="227" y="143"/>
                  </a:cubicBezTo>
                  <a:cubicBezTo>
                    <a:pt x="228" y="143"/>
                    <a:pt x="228" y="143"/>
                    <a:pt x="228" y="143"/>
                  </a:cubicBezTo>
                  <a:cubicBezTo>
                    <a:pt x="228" y="142"/>
                    <a:pt x="228" y="142"/>
                    <a:pt x="228" y="142"/>
                  </a:cubicBezTo>
                  <a:cubicBezTo>
                    <a:pt x="235" y="136"/>
                    <a:pt x="261" y="120"/>
                    <a:pt x="261" y="110"/>
                  </a:cubicBezTo>
                  <a:cubicBezTo>
                    <a:pt x="261" y="99"/>
                    <a:pt x="262" y="63"/>
                    <a:pt x="258" y="54"/>
                  </a:cubicBezTo>
                </a:path>
              </a:pathLst>
            </a:custGeom>
            <a:solidFill>
              <a:srgbClr val="E884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29" name="Freeform 20"/>
            <p:cNvSpPr>
              <a:spLocks/>
            </p:cNvSpPr>
            <p:nvPr/>
          </p:nvSpPr>
          <p:spPr bwMode="auto">
            <a:xfrm>
              <a:off x="2018" y="1814"/>
              <a:ext cx="676" cy="336"/>
            </a:xfrm>
            <a:custGeom>
              <a:avLst/>
              <a:gdLst>
                <a:gd name="T0" fmla="*/ 677051 w 285"/>
                <a:gd name="T1" fmla="*/ 176885 h 142"/>
                <a:gd name="T2" fmla="*/ 632385 w 285"/>
                <a:gd name="T3" fmla="*/ 90561 h 142"/>
                <a:gd name="T4" fmla="*/ 617949 w 285"/>
                <a:gd name="T5" fmla="*/ 71788 h 142"/>
                <a:gd name="T6" fmla="*/ 417808 w 285"/>
                <a:gd name="T7" fmla="*/ 95450 h 142"/>
                <a:gd name="T8" fmla="*/ 417808 w 285"/>
                <a:gd name="T9" fmla="*/ 67713 h 142"/>
                <a:gd name="T10" fmla="*/ 430026 w 285"/>
                <a:gd name="T11" fmla="*/ 46141 h 142"/>
                <a:gd name="T12" fmla="*/ 441843 w 285"/>
                <a:gd name="T13" fmla="*/ 25794 h 142"/>
                <a:gd name="T14" fmla="*/ 415631 w 285"/>
                <a:gd name="T15" fmla="*/ 0 h 142"/>
                <a:gd name="T16" fmla="*/ 394988 w 285"/>
                <a:gd name="T17" fmla="*/ 2066 h 142"/>
                <a:gd name="T18" fmla="*/ 370965 w 285"/>
                <a:gd name="T19" fmla="*/ 27372 h 142"/>
                <a:gd name="T20" fmla="*/ 382685 w 285"/>
                <a:gd name="T21" fmla="*/ 48961 h 142"/>
                <a:gd name="T22" fmla="*/ 384855 w 285"/>
                <a:gd name="T23" fmla="*/ 48961 h 142"/>
                <a:gd name="T24" fmla="*/ 398724 w 285"/>
                <a:gd name="T25" fmla="*/ 69869 h 142"/>
                <a:gd name="T26" fmla="*/ 398724 w 285"/>
                <a:gd name="T27" fmla="*/ 69869 h 142"/>
                <a:gd name="T28" fmla="*/ 398724 w 285"/>
                <a:gd name="T29" fmla="*/ 95450 h 142"/>
                <a:gd name="T30" fmla="*/ 318389 w 285"/>
                <a:gd name="T31" fmla="*/ 97241 h 142"/>
                <a:gd name="T32" fmla="*/ 102180 w 285"/>
                <a:gd name="T33" fmla="*/ 81435 h 142"/>
                <a:gd name="T34" fmla="*/ 78146 w 285"/>
                <a:gd name="T35" fmla="*/ 95450 h 142"/>
                <a:gd name="T36" fmla="*/ 8928 w 285"/>
                <a:gd name="T37" fmla="*/ 220965 h 142"/>
                <a:gd name="T38" fmla="*/ 13890 w 285"/>
                <a:gd name="T39" fmla="*/ 239594 h 142"/>
                <a:gd name="T40" fmla="*/ 301641 w 285"/>
                <a:gd name="T41" fmla="*/ 306427 h 142"/>
                <a:gd name="T42" fmla="*/ 304520 w 285"/>
                <a:gd name="T43" fmla="*/ 299752 h 142"/>
                <a:gd name="T44" fmla="*/ 296494 w 285"/>
                <a:gd name="T45" fmla="*/ 287867 h 142"/>
                <a:gd name="T46" fmla="*/ 296494 w 285"/>
                <a:gd name="T47" fmla="*/ 286080 h 142"/>
                <a:gd name="T48" fmla="*/ 282596 w 285"/>
                <a:gd name="T49" fmla="*/ 253221 h 142"/>
                <a:gd name="T50" fmla="*/ 299558 w 285"/>
                <a:gd name="T51" fmla="*/ 228026 h 142"/>
                <a:gd name="T52" fmla="*/ 327853 w 285"/>
                <a:gd name="T53" fmla="*/ 217998 h 142"/>
                <a:gd name="T54" fmla="*/ 346717 w 285"/>
                <a:gd name="T55" fmla="*/ 220965 h 142"/>
                <a:gd name="T56" fmla="*/ 372557 w 285"/>
                <a:gd name="T57" fmla="*/ 236771 h 142"/>
                <a:gd name="T58" fmla="*/ 382685 w 285"/>
                <a:gd name="T59" fmla="*/ 265388 h 142"/>
                <a:gd name="T60" fmla="*/ 358650 w 285"/>
                <a:gd name="T61" fmla="*/ 295739 h 142"/>
                <a:gd name="T62" fmla="*/ 351881 w 285"/>
                <a:gd name="T63" fmla="*/ 304854 h 142"/>
                <a:gd name="T64" fmla="*/ 349694 w 285"/>
                <a:gd name="T65" fmla="*/ 313476 h 142"/>
                <a:gd name="T66" fmla="*/ 555793 w 285"/>
                <a:gd name="T67" fmla="*/ 330155 h 142"/>
                <a:gd name="T68" fmla="*/ 646282 w 285"/>
                <a:gd name="T69" fmla="*/ 281194 h 142"/>
                <a:gd name="T70" fmla="*/ 677051 w 285"/>
                <a:gd name="T71" fmla="*/ 176885 h 1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5"/>
                <a:gd name="T109" fmla="*/ 0 h 142"/>
                <a:gd name="T110" fmla="*/ 285 w 285"/>
                <a:gd name="T111" fmla="*/ 142 h 1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5" h="142">
                  <a:moveTo>
                    <a:pt x="285" y="76"/>
                  </a:moveTo>
                  <a:cubicBezTo>
                    <a:pt x="285" y="65"/>
                    <a:pt x="280" y="57"/>
                    <a:pt x="266" y="39"/>
                  </a:cubicBezTo>
                  <a:cubicBezTo>
                    <a:pt x="263" y="35"/>
                    <a:pt x="261" y="33"/>
                    <a:pt x="260" y="31"/>
                  </a:cubicBezTo>
                  <a:cubicBezTo>
                    <a:pt x="248" y="33"/>
                    <a:pt x="216" y="38"/>
                    <a:pt x="176" y="41"/>
                  </a:cubicBezTo>
                  <a:cubicBezTo>
                    <a:pt x="176" y="29"/>
                    <a:pt x="176" y="29"/>
                    <a:pt x="176" y="29"/>
                  </a:cubicBezTo>
                  <a:cubicBezTo>
                    <a:pt x="176" y="27"/>
                    <a:pt x="177" y="23"/>
                    <a:pt x="181" y="20"/>
                  </a:cubicBezTo>
                  <a:cubicBezTo>
                    <a:pt x="184" y="18"/>
                    <a:pt x="186" y="14"/>
                    <a:pt x="186" y="11"/>
                  </a:cubicBezTo>
                  <a:cubicBezTo>
                    <a:pt x="186" y="5"/>
                    <a:pt x="181" y="0"/>
                    <a:pt x="175" y="0"/>
                  </a:cubicBezTo>
                  <a:cubicBezTo>
                    <a:pt x="166" y="1"/>
                    <a:pt x="166" y="1"/>
                    <a:pt x="166" y="1"/>
                  </a:cubicBezTo>
                  <a:cubicBezTo>
                    <a:pt x="160" y="1"/>
                    <a:pt x="156" y="6"/>
                    <a:pt x="156" y="12"/>
                  </a:cubicBezTo>
                  <a:cubicBezTo>
                    <a:pt x="156" y="16"/>
                    <a:pt x="158" y="19"/>
                    <a:pt x="161" y="21"/>
                  </a:cubicBezTo>
                  <a:cubicBezTo>
                    <a:pt x="162" y="21"/>
                    <a:pt x="162" y="21"/>
                    <a:pt x="162" y="21"/>
                  </a:cubicBezTo>
                  <a:cubicBezTo>
                    <a:pt x="166" y="24"/>
                    <a:pt x="167" y="28"/>
                    <a:pt x="168" y="30"/>
                  </a:cubicBezTo>
                  <a:cubicBezTo>
                    <a:pt x="168" y="30"/>
                    <a:pt x="168" y="30"/>
                    <a:pt x="168" y="30"/>
                  </a:cubicBezTo>
                  <a:cubicBezTo>
                    <a:pt x="168" y="41"/>
                    <a:pt x="168" y="41"/>
                    <a:pt x="168" y="41"/>
                  </a:cubicBezTo>
                  <a:cubicBezTo>
                    <a:pt x="157" y="42"/>
                    <a:pt x="146" y="42"/>
                    <a:pt x="134" y="42"/>
                  </a:cubicBezTo>
                  <a:cubicBezTo>
                    <a:pt x="105" y="42"/>
                    <a:pt x="74" y="40"/>
                    <a:pt x="43" y="35"/>
                  </a:cubicBezTo>
                  <a:cubicBezTo>
                    <a:pt x="35" y="34"/>
                    <a:pt x="33" y="41"/>
                    <a:pt x="33" y="41"/>
                  </a:cubicBezTo>
                  <a:cubicBezTo>
                    <a:pt x="25" y="61"/>
                    <a:pt x="15" y="80"/>
                    <a:pt x="4" y="95"/>
                  </a:cubicBezTo>
                  <a:cubicBezTo>
                    <a:pt x="4" y="95"/>
                    <a:pt x="0" y="101"/>
                    <a:pt x="6" y="103"/>
                  </a:cubicBezTo>
                  <a:cubicBezTo>
                    <a:pt x="46" y="117"/>
                    <a:pt x="89" y="126"/>
                    <a:pt x="127" y="132"/>
                  </a:cubicBezTo>
                  <a:cubicBezTo>
                    <a:pt x="128" y="129"/>
                    <a:pt x="128" y="129"/>
                    <a:pt x="128" y="129"/>
                  </a:cubicBezTo>
                  <a:cubicBezTo>
                    <a:pt x="128" y="128"/>
                    <a:pt x="128" y="126"/>
                    <a:pt x="125" y="124"/>
                  </a:cubicBezTo>
                  <a:cubicBezTo>
                    <a:pt x="125" y="123"/>
                    <a:pt x="125" y="123"/>
                    <a:pt x="125" y="123"/>
                  </a:cubicBezTo>
                  <a:cubicBezTo>
                    <a:pt x="121" y="120"/>
                    <a:pt x="118" y="114"/>
                    <a:pt x="119" y="109"/>
                  </a:cubicBezTo>
                  <a:cubicBezTo>
                    <a:pt x="120" y="104"/>
                    <a:pt x="122" y="100"/>
                    <a:pt x="126" y="98"/>
                  </a:cubicBezTo>
                  <a:cubicBezTo>
                    <a:pt x="129" y="95"/>
                    <a:pt x="134" y="94"/>
                    <a:pt x="138" y="94"/>
                  </a:cubicBezTo>
                  <a:cubicBezTo>
                    <a:pt x="146" y="95"/>
                    <a:pt x="146" y="95"/>
                    <a:pt x="146" y="95"/>
                  </a:cubicBezTo>
                  <a:cubicBezTo>
                    <a:pt x="151" y="96"/>
                    <a:pt x="155" y="98"/>
                    <a:pt x="157" y="102"/>
                  </a:cubicBezTo>
                  <a:cubicBezTo>
                    <a:pt x="160" y="105"/>
                    <a:pt x="161" y="110"/>
                    <a:pt x="161" y="114"/>
                  </a:cubicBezTo>
                  <a:cubicBezTo>
                    <a:pt x="160" y="120"/>
                    <a:pt x="157" y="125"/>
                    <a:pt x="151" y="127"/>
                  </a:cubicBezTo>
                  <a:cubicBezTo>
                    <a:pt x="149" y="129"/>
                    <a:pt x="148" y="130"/>
                    <a:pt x="148" y="131"/>
                  </a:cubicBezTo>
                  <a:cubicBezTo>
                    <a:pt x="147" y="135"/>
                    <a:pt x="147" y="135"/>
                    <a:pt x="147" y="135"/>
                  </a:cubicBezTo>
                  <a:cubicBezTo>
                    <a:pt x="190" y="140"/>
                    <a:pt x="223" y="142"/>
                    <a:pt x="234" y="142"/>
                  </a:cubicBezTo>
                  <a:cubicBezTo>
                    <a:pt x="241" y="139"/>
                    <a:pt x="266" y="129"/>
                    <a:pt x="272" y="121"/>
                  </a:cubicBezTo>
                  <a:cubicBezTo>
                    <a:pt x="285" y="106"/>
                    <a:pt x="285" y="86"/>
                    <a:pt x="285" y="76"/>
                  </a:cubicBezTo>
                </a:path>
              </a:pathLst>
            </a:custGeom>
            <a:solidFill>
              <a:srgbClr val="DD5E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30" name="Freeform 21"/>
            <p:cNvSpPr>
              <a:spLocks/>
            </p:cNvSpPr>
            <p:nvPr/>
          </p:nvSpPr>
          <p:spPr bwMode="auto">
            <a:xfrm>
              <a:off x="1928" y="2048"/>
              <a:ext cx="635" cy="292"/>
            </a:xfrm>
            <a:custGeom>
              <a:avLst/>
              <a:gdLst>
                <a:gd name="T0" fmla="*/ 628877 w 268"/>
                <a:gd name="T1" fmla="*/ 121937 h 123"/>
                <a:gd name="T2" fmla="*/ 419157 w 268"/>
                <a:gd name="T3" fmla="*/ 102915 h 123"/>
                <a:gd name="T4" fmla="*/ 423055 w 268"/>
                <a:gd name="T5" fmla="*/ 71777 h 123"/>
                <a:gd name="T6" fmla="*/ 440245 w 268"/>
                <a:gd name="T7" fmla="*/ 55641 h 123"/>
                <a:gd name="T8" fmla="*/ 454049 w 268"/>
                <a:gd name="T9" fmla="*/ 33098 h 123"/>
                <a:gd name="T10" fmla="*/ 433153 w 268"/>
                <a:gd name="T11" fmla="*/ 4988 h 123"/>
                <a:gd name="T12" fmla="*/ 412068 w 268"/>
                <a:gd name="T13" fmla="*/ 2101 h 123"/>
                <a:gd name="T14" fmla="*/ 383632 w 268"/>
                <a:gd name="T15" fmla="*/ 24139 h 123"/>
                <a:gd name="T16" fmla="*/ 393337 w 268"/>
                <a:gd name="T17" fmla="*/ 47577 h 123"/>
                <a:gd name="T18" fmla="*/ 393337 w 268"/>
                <a:gd name="T19" fmla="*/ 47577 h 123"/>
                <a:gd name="T20" fmla="*/ 405353 w 268"/>
                <a:gd name="T21" fmla="*/ 71777 h 123"/>
                <a:gd name="T22" fmla="*/ 405353 w 268"/>
                <a:gd name="T23" fmla="*/ 71777 h 123"/>
                <a:gd name="T24" fmla="*/ 400429 w 268"/>
                <a:gd name="T25" fmla="*/ 100814 h 123"/>
                <a:gd name="T26" fmla="*/ 89388 w 268"/>
                <a:gd name="T27" fmla="*/ 26330 h 123"/>
                <a:gd name="T28" fmla="*/ 68334 w 268"/>
                <a:gd name="T29" fmla="*/ 31510 h 123"/>
                <a:gd name="T30" fmla="*/ 103131 w 268"/>
                <a:gd name="T31" fmla="*/ 200635 h 123"/>
                <a:gd name="T32" fmla="*/ 199596 w 268"/>
                <a:gd name="T33" fmla="*/ 229828 h 123"/>
                <a:gd name="T34" fmla="*/ 202444 w 268"/>
                <a:gd name="T35" fmla="*/ 224840 h 123"/>
                <a:gd name="T36" fmla="*/ 197840 w 268"/>
                <a:gd name="T37" fmla="*/ 212863 h 123"/>
                <a:gd name="T38" fmla="*/ 197840 w 268"/>
                <a:gd name="T39" fmla="*/ 210684 h 123"/>
                <a:gd name="T40" fmla="*/ 188638 w 268"/>
                <a:gd name="T41" fmla="*/ 174720 h 123"/>
                <a:gd name="T42" fmla="*/ 207553 w 268"/>
                <a:gd name="T43" fmla="*/ 151254 h 123"/>
                <a:gd name="T44" fmla="*/ 237267 w 268"/>
                <a:gd name="T45" fmla="*/ 146306 h 123"/>
                <a:gd name="T46" fmla="*/ 256208 w 268"/>
                <a:gd name="T47" fmla="*/ 153445 h 123"/>
                <a:gd name="T48" fmla="*/ 280125 w 268"/>
                <a:gd name="T49" fmla="*/ 170397 h 123"/>
                <a:gd name="T50" fmla="*/ 285049 w 268"/>
                <a:gd name="T51" fmla="*/ 200635 h 123"/>
                <a:gd name="T52" fmla="*/ 256208 w 268"/>
                <a:gd name="T53" fmla="*/ 229828 h 123"/>
                <a:gd name="T54" fmla="*/ 247323 w 268"/>
                <a:gd name="T55" fmla="*/ 237227 h 123"/>
                <a:gd name="T56" fmla="*/ 247323 w 268"/>
                <a:gd name="T57" fmla="*/ 242194 h 123"/>
                <a:gd name="T58" fmla="*/ 254441 w 268"/>
                <a:gd name="T59" fmla="*/ 244319 h 123"/>
                <a:gd name="T60" fmla="*/ 425905 w 268"/>
                <a:gd name="T61" fmla="*/ 282680 h 123"/>
                <a:gd name="T62" fmla="*/ 588147 w 268"/>
                <a:gd name="T63" fmla="*/ 270328 h 123"/>
                <a:gd name="T64" fmla="*/ 623930 w 268"/>
                <a:gd name="T65" fmla="*/ 160242 h 123"/>
                <a:gd name="T66" fmla="*/ 628877 w 268"/>
                <a:gd name="T67" fmla="*/ 121937 h 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8"/>
                <a:gd name="T103" fmla="*/ 0 h 123"/>
                <a:gd name="T104" fmla="*/ 268 w 268"/>
                <a:gd name="T105" fmla="*/ 123 h 1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8" h="123">
                  <a:moveTo>
                    <a:pt x="267" y="51"/>
                  </a:moveTo>
                  <a:cubicBezTo>
                    <a:pt x="252" y="50"/>
                    <a:pt x="219" y="48"/>
                    <a:pt x="178" y="43"/>
                  </a:cubicBezTo>
                  <a:cubicBezTo>
                    <a:pt x="180" y="30"/>
                    <a:pt x="180" y="30"/>
                    <a:pt x="180" y="30"/>
                  </a:cubicBezTo>
                  <a:cubicBezTo>
                    <a:pt x="180" y="28"/>
                    <a:pt x="182" y="25"/>
                    <a:pt x="187" y="23"/>
                  </a:cubicBezTo>
                  <a:cubicBezTo>
                    <a:pt x="190" y="21"/>
                    <a:pt x="192" y="18"/>
                    <a:pt x="193" y="14"/>
                  </a:cubicBezTo>
                  <a:cubicBezTo>
                    <a:pt x="194" y="8"/>
                    <a:pt x="189" y="3"/>
                    <a:pt x="184" y="2"/>
                  </a:cubicBezTo>
                  <a:cubicBezTo>
                    <a:pt x="175" y="1"/>
                    <a:pt x="175" y="1"/>
                    <a:pt x="175" y="1"/>
                  </a:cubicBezTo>
                  <a:cubicBezTo>
                    <a:pt x="169" y="0"/>
                    <a:pt x="164" y="5"/>
                    <a:pt x="163" y="10"/>
                  </a:cubicBezTo>
                  <a:cubicBezTo>
                    <a:pt x="163" y="14"/>
                    <a:pt x="164" y="18"/>
                    <a:pt x="167" y="20"/>
                  </a:cubicBezTo>
                  <a:cubicBezTo>
                    <a:pt x="167" y="20"/>
                    <a:pt x="167" y="20"/>
                    <a:pt x="167" y="20"/>
                  </a:cubicBezTo>
                  <a:cubicBezTo>
                    <a:pt x="171" y="24"/>
                    <a:pt x="172" y="28"/>
                    <a:pt x="172" y="30"/>
                  </a:cubicBezTo>
                  <a:cubicBezTo>
                    <a:pt x="172" y="30"/>
                    <a:pt x="172" y="30"/>
                    <a:pt x="172" y="30"/>
                  </a:cubicBezTo>
                  <a:cubicBezTo>
                    <a:pt x="170" y="42"/>
                    <a:pt x="170" y="42"/>
                    <a:pt x="170" y="42"/>
                  </a:cubicBezTo>
                  <a:cubicBezTo>
                    <a:pt x="129" y="35"/>
                    <a:pt x="82" y="26"/>
                    <a:pt x="38" y="11"/>
                  </a:cubicBezTo>
                  <a:cubicBezTo>
                    <a:pt x="32" y="9"/>
                    <a:pt x="29" y="13"/>
                    <a:pt x="29" y="13"/>
                  </a:cubicBezTo>
                  <a:cubicBezTo>
                    <a:pt x="21" y="25"/>
                    <a:pt x="0" y="63"/>
                    <a:pt x="44" y="84"/>
                  </a:cubicBezTo>
                  <a:cubicBezTo>
                    <a:pt x="44" y="84"/>
                    <a:pt x="53" y="88"/>
                    <a:pt x="85" y="96"/>
                  </a:cubicBezTo>
                  <a:cubicBezTo>
                    <a:pt x="86" y="94"/>
                    <a:pt x="86" y="94"/>
                    <a:pt x="86" y="94"/>
                  </a:cubicBezTo>
                  <a:cubicBezTo>
                    <a:pt x="86" y="93"/>
                    <a:pt x="86" y="91"/>
                    <a:pt x="84" y="89"/>
                  </a:cubicBezTo>
                  <a:cubicBezTo>
                    <a:pt x="84" y="88"/>
                    <a:pt x="84" y="88"/>
                    <a:pt x="84" y="88"/>
                  </a:cubicBezTo>
                  <a:cubicBezTo>
                    <a:pt x="80" y="84"/>
                    <a:pt x="79" y="79"/>
                    <a:pt x="80" y="73"/>
                  </a:cubicBezTo>
                  <a:cubicBezTo>
                    <a:pt x="81" y="69"/>
                    <a:pt x="84" y="65"/>
                    <a:pt x="88" y="63"/>
                  </a:cubicBezTo>
                  <a:cubicBezTo>
                    <a:pt x="92" y="61"/>
                    <a:pt x="97" y="60"/>
                    <a:pt x="101" y="61"/>
                  </a:cubicBezTo>
                  <a:cubicBezTo>
                    <a:pt x="109" y="64"/>
                    <a:pt x="109" y="64"/>
                    <a:pt x="109" y="64"/>
                  </a:cubicBezTo>
                  <a:cubicBezTo>
                    <a:pt x="113" y="65"/>
                    <a:pt x="117" y="68"/>
                    <a:pt x="119" y="71"/>
                  </a:cubicBezTo>
                  <a:cubicBezTo>
                    <a:pt x="121" y="75"/>
                    <a:pt x="122" y="80"/>
                    <a:pt x="121" y="84"/>
                  </a:cubicBezTo>
                  <a:cubicBezTo>
                    <a:pt x="119" y="90"/>
                    <a:pt x="115" y="94"/>
                    <a:pt x="109" y="96"/>
                  </a:cubicBezTo>
                  <a:cubicBezTo>
                    <a:pt x="107" y="97"/>
                    <a:pt x="106" y="98"/>
                    <a:pt x="105" y="99"/>
                  </a:cubicBezTo>
                  <a:cubicBezTo>
                    <a:pt x="105" y="101"/>
                    <a:pt x="105" y="101"/>
                    <a:pt x="105" y="101"/>
                  </a:cubicBezTo>
                  <a:cubicBezTo>
                    <a:pt x="106" y="102"/>
                    <a:pt x="107" y="102"/>
                    <a:pt x="108" y="102"/>
                  </a:cubicBezTo>
                  <a:cubicBezTo>
                    <a:pt x="162" y="115"/>
                    <a:pt x="181" y="118"/>
                    <a:pt x="181" y="118"/>
                  </a:cubicBezTo>
                  <a:cubicBezTo>
                    <a:pt x="192" y="118"/>
                    <a:pt x="233" y="123"/>
                    <a:pt x="250" y="113"/>
                  </a:cubicBezTo>
                  <a:cubicBezTo>
                    <a:pt x="267" y="102"/>
                    <a:pt x="268" y="78"/>
                    <a:pt x="265" y="67"/>
                  </a:cubicBezTo>
                  <a:cubicBezTo>
                    <a:pt x="264" y="62"/>
                    <a:pt x="266" y="56"/>
                    <a:pt x="267" y="51"/>
                  </a:cubicBezTo>
                </a:path>
              </a:pathLst>
            </a:custGeom>
            <a:solidFill>
              <a:srgbClr val="C839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31" name="Freeform 22"/>
            <p:cNvSpPr>
              <a:spLocks/>
            </p:cNvSpPr>
            <p:nvPr/>
          </p:nvSpPr>
          <p:spPr bwMode="auto">
            <a:xfrm>
              <a:off x="1610" y="2143"/>
              <a:ext cx="723" cy="289"/>
            </a:xfrm>
            <a:custGeom>
              <a:avLst/>
              <a:gdLst>
                <a:gd name="T0" fmla="*/ 543480 w 305"/>
                <a:gd name="T1" fmla="*/ 159552 h 122"/>
                <a:gd name="T2" fmla="*/ 553579 w 305"/>
                <a:gd name="T3" fmla="*/ 133952 h 122"/>
                <a:gd name="T4" fmla="*/ 572374 w 305"/>
                <a:gd name="T5" fmla="*/ 117173 h 122"/>
                <a:gd name="T6" fmla="*/ 588385 w 305"/>
                <a:gd name="T7" fmla="*/ 101235 h 122"/>
                <a:gd name="T8" fmla="*/ 569537 w 305"/>
                <a:gd name="T9" fmla="*/ 68180 h 122"/>
                <a:gd name="T10" fmla="*/ 550585 w 305"/>
                <a:gd name="T11" fmla="*/ 63634 h 122"/>
                <a:gd name="T12" fmla="*/ 520212 w 305"/>
                <a:gd name="T13" fmla="*/ 82495 h 122"/>
                <a:gd name="T14" fmla="*/ 524476 w 305"/>
                <a:gd name="T15" fmla="*/ 105838 h 122"/>
                <a:gd name="T16" fmla="*/ 527472 w 305"/>
                <a:gd name="T17" fmla="*/ 105838 h 122"/>
                <a:gd name="T18" fmla="*/ 534574 w 305"/>
                <a:gd name="T19" fmla="*/ 128979 h 122"/>
                <a:gd name="T20" fmla="*/ 534574 w 305"/>
                <a:gd name="T21" fmla="*/ 128979 h 122"/>
                <a:gd name="T22" fmla="*/ 527472 w 305"/>
                <a:gd name="T23" fmla="*/ 154769 h 122"/>
                <a:gd name="T24" fmla="*/ 387874 w 305"/>
                <a:gd name="T25" fmla="*/ 107937 h 122"/>
                <a:gd name="T26" fmla="*/ 332995 w 305"/>
                <a:gd name="T27" fmla="*/ 0 h 122"/>
                <a:gd name="T28" fmla="*/ 231360 w 305"/>
                <a:gd name="T29" fmla="*/ 98409 h 122"/>
                <a:gd name="T30" fmla="*/ 198578 w 305"/>
                <a:gd name="T31" fmla="*/ 126864 h 122"/>
                <a:gd name="T32" fmla="*/ 200162 w 305"/>
                <a:gd name="T33" fmla="*/ 131812 h 122"/>
                <a:gd name="T34" fmla="*/ 212351 w 305"/>
                <a:gd name="T35" fmla="*/ 133952 h 122"/>
                <a:gd name="T36" fmla="*/ 215402 w 305"/>
                <a:gd name="T37" fmla="*/ 133952 h 122"/>
                <a:gd name="T38" fmla="*/ 248212 w 305"/>
                <a:gd name="T39" fmla="*/ 147681 h 122"/>
                <a:gd name="T40" fmla="*/ 257469 w 305"/>
                <a:gd name="T41" fmla="*/ 178282 h 122"/>
                <a:gd name="T42" fmla="*/ 241458 w 305"/>
                <a:gd name="T43" fmla="*/ 204228 h 122"/>
                <a:gd name="T44" fmla="*/ 227100 w 305"/>
                <a:gd name="T45" fmla="*/ 215952 h 122"/>
                <a:gd name="T46" fmla="*/ 196398 w 305"/>
                <a:gd name="T47" fmla="*/ 225114 h 122"/>
                <a:gd name="T48" fmla="*/ 170353 w 305"/>
                <a:gd name="T49" fmla="*/ 211316 h 122"/>
                <a:gd name="T50" fmla="*/ 163626 w 305"/>
                <a:gd name="T51" fmla="*/ 173725 h 122"/>
                <a:gd name="T52" fmla="*/ 163626 w 305"/>
                <a:gd name="T53" fmla="*/ 161508 h 122"/>
                <a:gd name="T54" fmla="*/ 160788 w 305"/>
                <a:gd name="T55" fmla="*/ 157761 h 122"/>
                <a:gd name="T56" fmla="*/ 0 w 305"/>
                <a:gd name="T57" fmla="*/ 255687 h 122"/>
                <a:gd name="T58" fmla="*/ 331079 w 305"/>
                <a:gd name="T59" fmla="*/ 274574 h 122"/>
                <a:gd name="T60" fmla="*/ 479411 w 305"/>
                <a:gd name="T61" fmla="*/ 286802 h 122"/>
                <a:gd name="T62" fmla="*/ 602399 w 305"/>
                <a:gd name="T63" fmla="*/ 248985 h 122"/>
                <a:gd name="T64" fmla="*/ 720869 w 305"/>
                <a:gd name="T65" fmla="*/ 197209 h 122"/>
                <a:gd name="T66" fmla="*/ 543480 w 305"/>
                <a:gd name="T67" fmla="*/ 159552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5"/>
                <a:gd name="T103" fmla="*/ 0 h 122"/>
                <a:gd name="T104" fmla="*/ 305 w 305"/>
                <a:gd name="T105" fmla="*/ 122 h 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5" h="122">
                  <a:moveTo>
                    <a:pt x="230" y="68"/>
                  </a:moveTo>
                  <a:cubicBezTo>
                    <a:pt x="234" y="57"/>
                    <a:pt x="234" y="57"/>
                    <a:pt x="234" y="57"/>
                  </a:cubicBezTo>
                  <a:cubicBezTo>
                    <a:pt x="235" y="55"/>
                    <a:pt x="237" y="52"/>
                    <a:pt x="242" y="50"/>
                  </a:cubicBezTo>
                  <a:cubicBezTo>
                    <a:pt x="245" y="49"/>
                    <a:pt x="248" y="46"/>
                    <a:pt x="249" y="43"/>
                  </a:cubicBezTo>
                  <a:cubicBezTo>
                    <a:pt x="251" y="37"/>
                    <a:pt x="247" y="31"/>
                    <a:pt x="241" y="29"/>
                  </a:cubicBezTo>
                  <a:cubicBezTo>
                    <a:pt x="233" y="27"/>
                    <a:pt x="233" y="27"/>
                    <a:pt x="233" y="27"/>
                  </a:cubicBezTo>
                  <a:cubicBezTo>
                    <a:pt x="227" y="26"/>
                    <a:pt x="222" y="29"/>
                    <a:pt x="220" y="35"/>
                  </a:cubicBezTo>
                  <a:cubicBezTo>
                    <a:pt x="219" y="38"/>
                    <a:pt x="220" y="42"/>
                    <a:pt x="222" y="45"/>
                  </a:cubicBezTo>
                  <a:cubicBezTo>
                    <a:pt x="223" y="45"/>
                    <a:pt x="223" y="45"/>
                    <a:pt x="223" y="45"/>
                  </a:cubicBezTo>
                  <a:cubicBezTo>
                    <a:pt x="226" y="49"/>
                    <a:pt x="226" y="53"/>
                    <a:pt x="226" y="55"/>
                  </a:cubicBezTo>
                  <a:cubicBezTo>
                    <a:pt x="226" y="55"/>
                    <a:pt x="226" y="55"/>
                    <a:pt x="226" y="55"/>
                  </a:cubicBezTo>
                  <a:cubicBezTo>
                    <a:pt x="223" y="66"/>
                    <a:pt x="223" y="66"/>
                    <a:pt x="223" y="66"/>
                  </a:cubicBezTo>
                  <a:cubicBezTo>
                    <a:pt x="200" y="60"/>
                    <a:pt x="178" y="53"/>
                    <a:pt x="164" y="46"/>
                  </a:cubicBezTo>
                  <a:cubicBezTo>
                    <a:pt x="141" y="33"/>
                    <a:pt x="138" y="15"/>
                    <a:pt x="141" y="0"/>
                  </a:cubicBezTo>
                  <a:cubicBezTo>
                    <a:pt x="131" y="11"/>
                    <a:pt x="116" y="26"/>
                    <a:pt x="98" y="42"/>
                  </a:cubicBezTo>
                  <a:cubicBezTo>
                    <a:pt x="93" y="46"/>
                    <a:pt x="88" y="50"/>
                    <a:pt x="84" y="54"/>
                  </a:cubicBezTo>
                  <a:cubicBezTo>
                    <a:pt x="85" y="56"/>
                    <a:pt x="85" y="56"/>
                    <a:pt x="85" y="56"/>
                  </a:cubicBezTo>
                  <a:cubicBezTo>
                    <a:pt x="85" y="56"/>
                    <a:pt x="87" y="57"/>
                    <a:pt x="90" y="57"/>
                  </a:cubicBezTo>
                  <a:cubicBezTo>
                    <a:pt x="91" y="57"/>
                    <a:pt x="91" y="57"/>
                    <a:pt x="91" y="57"/>
                  </a:cubicBezTo>
                  <a:cubicBezTo>
                    <a:pt x="96" y="57"/>
                    <a:pt x="101" y="59"/>
                    <a:pt x="105" y="63"/>
                  </a:cubicBezTo>
                  <a:cubicBezTo>
                    <a:pt x="108" y="67"/>
                    <a:pt x="109" y="71"/>
                    <a:pt x="109" y="76"/>
                  </a:cubicBezTo>
                  <a:cubicBezTo>
                    <a:pt x="108" y="80"/>
                    <a:pt x="106" y="84"/>
                    <a:pt x="102" y="87"/>
                  </a:cubicBezTo>
                  <a:cubicBezTo>
                    <a:pt x="96" y="92"/>
                    <a:pt x="96" y="92"/>
                    <a:pt x="96" y="92"/>
                  </a:cubicBezTo>
                  <a:cubicBezTo>
                    <a:pt x="92" y="95"/>
                    <a:pt x="88" y="96"/>
                    <a:pt x="83" y="96"/>
                  </a:cubicBezTo>
                  <a:cubicBezTo>
                    <a:pt x="79" y="95"/>
                    <a:pt x="75" y="93"/>
                    <a:pt x="72" y="90"/>
                  </a:cubicBezTo>
                  <a:cubicBezTo>
                    <a:pt x="68" y="85"/>
                    <a:pt x="67" y="79"/>
                    <a:pt x="69" y="74"/>
                  </a:cubicBezTo>
                  <a:cubicBezTo>
                    <a:pt x="70" y="71"/>
                    <a:pt x="70" y="69"/>
                    <a:pt x="69" y="69"/>
                  </a:cubicBezTo>
                  <a:cubicBezTo>
                    <a:pt x="68" y="67"/>
                    <a:pt x="68" y="67"/>
                    <a:pt x="68" y="67"/>
                  </a:cubicBezTo>
                  <a:cubicBezTo>
                    <a:pt x="44" y="85"/>
                    <a:pt x="21" y="99"/>
                    <a:pt x="0" y="109"/>
                  </a:cubicBezTo>
                  <a:cubicBezTo>
                    <a:pt x="140" y="117"/>
                    <a:pt x="140" y="117"/>
                    <a:pt x="140" y="117"/>
                  </a:cubicBezTo>
                  <a:cubicBezTo>
                    <a:pt x="203" y="122"/>
                    <a:pt x="203" y="122"/>
                    <a:pt x="203" y="122"/>
                  </a:cubicBezTo>
                  <a:cubicBezTo>
                    <a:pt x="255" y="106"/>
                    <a:pt x="255" y="106"/>
                    <a:pt x="255" y="106"/>
                  </a:cubicBezTo>
                  <a:cubicBezTo>
                    <a:pt x="265" y="102"/>
                    <a:pt x="298" y="87"/>
                    <a:pt x="305" y="84"/>
                  </a:cubicBezTo>
                  <a:cubicBezTo>
                    <a:pt x="290" y="81"/>
                    <a:pt x="260" y="76"/>
                    <a:pt x="230" y="68"/>
                  </a:cubicBezTo>
                </a:path>
              </a:pathLst>
            </a:custGeom>
            <a:solidFill>
              <a:srgbClr val="971D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pic>
          <p:nvPicPr>
            <p:cNvPr id="17432"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 y="1574"/>
              <a:ext cx="270"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3" name="Freeform 24"/>
            <p:cNvSpPr>
              <a:spLocks/>
            </p:cNvSpPr>
            <p:nvPr/>
          </p:nvSpPr>
          <p:spPr bwMode="auto">
            <a:xfrm>
              <a:off x="2170" y="1302"/>
              <a:ext cx="286" cy="327"/>
            </a:xfrm>
            <a:custGeom>
              <a:avLst/>
              <a:gdLst>
                <a:gd name="T0" fmla="*/ 8705 w 121"/>
                <a:gd name="T1" fmla="*/ 0 h 138"/>
                <a:gd name="T2" fmla="*/ 8705 w 121"/>
                <a:gd name="T3" fmla="*/ 2078 h 138"/>
                <a:gd name="T4" fmla="*/ 8705 w 121"/>
                <a:gd name="T5" fmla="*/ 4924 h 138"/>
                <a:gd name="T6" fmla="*/ 8705 w 121"/>
                <a:gd name="T7" fmla="*/ 8822 h 138"/>
                <a:gd name="T8" fmla="*/ 7022 w 121"/>
                <a:gd name="T9" fmla="*/ 18973 h 138"/>
                <a:gd name="T10" fmla="*/ 7022 w 121"/>
                <a:gd name="T11" fmla="*/ 20904 h 138"/>
                <a:gd name="T12" fmla="*/ 7022 w 121"/>
                <a:gd name="T13" fmla="*/ 26013 h 138"/>
                <a:gd name="T14" fmla="*/ 7022 w 121"/>
                <a:gd name="T15" fmla="*/ 27648 h 138"/>
                <a:gd name="T16" fmla="*/ 7022 w 121"/>
                <a:gd name="T17" fmla="*/ 35565 h 138"/>
                <a:gd name="T18" fmla="*/ 7022 w 121"/>
                <a:gd name="T19" fmla="*/ 37731 h 138"/>
                <a:gd name="T20" fmla="*/ 7022 w 121"/>
                <a:gd name="T21" fmla="*/ 58794 h 138"/>
                <a:gd name="T22" fmla="*/ 11513 w 121"/>
                <a:gd name="T23" fmla="*/ 120343 h 138"/>
                <a:gd name="T24" fmla="*/ 11513 w 121"/>
                <a:gd name="T25" fmla="*/ 144262 h 138"/>
                <a:gd name="T26" fmla="*/ 0 w 121"/>
                <a:gd name="T27" fmla="*/ 297390 h 138"/>
                <a:gd name="T28" fmla="*/ 0 w 121"/>
                <a:gd name="T29" fmla="*/ 299181 h 138"/>
                <a:gd name="T30" fmla="*/ 27213 w 121"/>
                <a:gd name="T31" fmla="*/ 325031 h 138"/>
                <a:gd name="T32" fmla="*/ 30186 w 121"/>
                <a:gd name="T33" fmla="*/ 325031 h 138"/>
                <a:gd name="T34" fmla="*/ 124814 w 121"/>
                <a:gd name="T35" fmla="*/ 317946 h 138"/>
                <a:gd name="T36" fmla="*/ 67137 w 121"/>
                <a:gd name="T37" fmla="*/ 275059 h 138"/>
                <a:gd name="T38" fmla="*/ 75851 w 121"/>
                <a:gd name="T39" fmla="*/ 125504 h 138"/>
                <a:gd name="T40" fmla="*/ 232750 w 121"/>
                <a:gd name="T41" fmla="*/ 82691 h 138"/>
                <a:gd name="T42" fmla="*/ 255098 w 121"/>
                <a:gd name="T43" fmla="*/ 39821 h 138"/>
                <a:gd name="T44" fmla="*/ 8705 w 121"/>
                <a:gd name="T45" fmla="*/ 0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1"/>
                <a:gd name="T70" fmla="*/ 0 h 138"/>
                <a:gd name="T71" fmla="*/ 121 w 121"/>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1" h="138">
                  <a:moveTo>
                    <a:pt x="4" y="0"/>
                  </a:moveTo>
                  <a:cubicBezTo>
                    <a:pt x="4" y="1"/>
                    <a:pt x="4" y="1"/>
                    <a:pt x="4" y="1"/>
                  </a:cubicBezTo>
                  <a:cubicBezTo>
                    <a:pt x="4" y="1"/>
                    <a:pt x="4" y="2"/>
                    <a:pt x="4" y="2"/>
                  </a:cubicBezTo>
                  <a:cubicBezTo>
                    <a:pt x="4" y="3"/>
                    <a:pt x="4" y="3"/>
                    <a:pt x="4" y="4"/>
                  </a:cubicBezTo>
                  <a:cubicBezTo>
                    <a:pt x="3" y="5"/>
                    <a:pt x="3" y="6"/>
                    <a:pt x="3" y="8"/>
                  </a:cubicBezTo>
                  <a:cubicBezTo>
                    <a:pt x="3" y="9"/>
                    <a:pt x="3" y="9"/>
                    <a:pt x="3" y="9"/>
                  </a:cubicBezTo>
                  <a:cubicBezTo>
                    <a:pt x="3" y="9"/>
                    <a:pt x="3" y="10"/>
                    <a:pt x="3" y="11"/>
                  </a:cubicBezTo>
                  <a:cubicBezTo>
                    <a:pt x="3" y="11"/>
                    <a:pt x="3" y="12"/>
                    <a:pt x="3" y="12"/>
                  </a:cubicBezTo>
                  <a:cubicBezTo>
                    <a:pt x="3" y="13"/>
                    <a:pt x="3" y="14"/>
                    <a:pt x="3" y="15"/>
                  </a:cubicBezTo>
                  <a:cubicBezTo>
                    <a:pt x="3" y="15"/>
                    <a:pt x="3" y="16"/>
                    <a:pt x="3" y="16"/>
                  </a:cubicBezTo>
                  <a:cubicBezTo>
                    <a:pt x="3" y="19"/>
                    <a:pt x="3" y="22"/>
                    <a:pt x="3" y="25"/>
                  </a:cubicBezTo>
                  <a:cubicBezTo>
                    <a:pt x="3" y="34"/>
                    <a:pt x="3" y="43"/>
                    <a:pt x="5" y="51"/>
                  </a:cubicBezTo>
                  <a:cubicBezTo>
                    <a:pt x="5" y="53"/>
                    <a:pt x="5" y="56"/>
                    <a:pt x="5" y="61"/>
                  </a:cubicBezTo>
                  <a:cubicBezTo>
                    <a:pt x="5" y="74"/>
                    <a:pt x="4" y="98"/>
                    <a:pt x="0" y="126"/>
                  </a:cubicBezTo>
                  <a:cubicBezTo>
                    <a:pt x="0" y="126"/>
                    <a:pt x="0" y="126"/>
                    <a:pt x="0" y="127"/>
                  </a:cubicBezTo>
                  <a:cubicBezTo>
                    <a:pt x="0" y="129"/>
                    <a:pt x="1" y="138"/>
                    <a:pt x="12" y="138"/>
                  </a:cubicBezTo>
                  <a:cubicBezTo>
                    <a:pt x="12" y="138"/>
                    <a:pt x="13" y="138"/>
                    <a:pt x="13" y="138"/>
                  </a:cubicBezTo>
                  <a:cubicBezTo>
                    <a:pt x="25" y="137"/>
                    <a:pt x="39" y="136"/>
                    <a:pt x="54" y="135"/>
                  </a:cubicBezTo>
                  <a:cubicBezTo>
                    <a:pt x="29" y="132"/>
                    <a:pt x="29" y="117"/>
                    <a:pt x="29" y="117"/>
                  </a:cubicBezTo>
                  <a:cubicBezTo>
                    <a:pt x="33" y="53"/>
                    <a:pt x="33" y="53"/>
                    <a:pt x="33" y="53"/>
                  </a:cubicBezTo>
                  <a:cubicBezTo>
                    <a:pt x="57" y="44"/>
                    <a:pt x="89" y="39"/>
                    <a:pt x="101" y="35"/>
                  </a:cubicBezTo>
                  <a:cubicBezTo>
                    <a:pt x="121" y="28"/>
                    <a:pt x="121" y="28"/>
                    <a:pt x="111" y="17"/>
                  </a:cubicBezTo>
                  <a:cubicBezTo>
                    <a:pt x="102" y="8"/>
                    <a:pt x="21" y="2"/>
                    <a:pt x="4" y="0"/>
                  </a:cubicBezTo>
                </a:path>
              </a:pathLst>
            </a:custGeom>
            <a:solidFill>
              <a:srgbClr val="F489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34" name="Freeform 25"/>
            <p:cNvSpPr>
              <a:spLocks noEditPoints="1"/>
            </p:cNvSpPr>
            <p:nvPr/>
          </p:nvSpPr>
          <p:spPr bwMode="auto">
            <a:xfrm>
              <a:off x="2148" y="1645"/>
              <a:ext cx="74" cy="240"/>
            </a:xfrm>
            <a:custGeom>
              <a:avLst/>
              <a:gdLst>
                <a:gd name="T0" fmla="*/ 0 w 31"/>
                <a:gd name="T1" fmla="*/ 242117 h 101"/>
                <a:gd name="T2" fmla="*/ 22007 w 31"/>
                <a:gd name="T3" fmla="*/ 243714 h 101"/>
                <a:gd name="T4" fmla="*/ 0 w 31"/>
                <a:gd name="T5" fmla="*/ 242117 h 101"/>
                <a:gd name="T6" fmla="*/ 78282 w 31"/>
                <a:gd name="T7" fmla="*/ 0 h 101"/>
                <a:gd name="T8" fmla="*/ 50845 w 31"/>
                <a:gd name="T9" fmla="*/ 2203 h 101"/>
                <a:gd name="T10" fmla="*/ 78282 w 31"/>
                <a:gd name="T11" fmla="*/ 0 h 101"/>
                <a:gd name="T12" fmla="*/ 78282 w 31"/>
                <a:gd name="T13" fmla="*/ 0 h 101"/>
                <a:gd name="T14" fmla="*/ 0 60000 65536"/>
                <a:gd name="T15" fmla="*/ 0 60000 65536"/>
                <a:gd name="T16" fmla="*/ 0 60000 65536"/>
                <a:gd name="T17" fmla="*/ 0 60000 65536"/>
                <a:gd name="T18" fmla="*/ 0 60000 65536"/>
                <a:gd name="T19" fmla="*/ 0 60000 65536"/>
                <a:gd name="T20" fmla="*/ 0 60000 65536"/>
                <a:gd name="T21" fmla="*/ 0 w 31"/>
                <a:gd name="T22" fmla="*/ 0 h 101"/>
                <a:gd name="T23" fmla="*/ 31 w 31"/>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01">
                  <a:moveTo>
                    <a:pt x="0" y="100"/>
                  </a:moveTo>
                  <a:cubicBezTo>
                    <a:pt x="3" y="101"/>
                    <a:pt x="6" y="101"/>
                    <a:pt x="9" y="101"/>
                  </a:cubicBezTo>
                  <a:cubicBezTo>
                    <a:pt x="6" y="101"/>
                    <a:pt x="3" y="101"/>
                    <a:pt x="0" y="100"/>
                  </a:cubicBezTo>
                  <a:moveTo>
                    <a:pt x="31" y="0"/>
                  </a:moveTo>
                  <a:cubicBezTo>
                    <a:pt x="27" y="1"/>
                    <a:pt x="23" y="1"/>
                    <a:pt x="20" y="1"/>
                  </a:cubicBezTo>
                  <a:cubicBezTo>
                    <a:pt x="23" y="1"/>
                    <a:pt x="27" y="1"/>
                    <a:pt x="31" y="0"/>
                  </a:cubicBezTo>
                  <a:cubicBezTo>
                    <a:pt x="31" y="0"/>
                    <a:pt x="31" y="0"/>
                    <a:pt x="31" y="0"/>
                  </a:cubicBezTo>
                </a:path>
              </a:pathLst>
            </a:custGeom>
            <a:solidFill>
              <a:srgbClr val="FFCE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35" name="Freeform 26"/>
            <p:cNvSpPr>
              <a:spLocks/>
            </p:cNvSpPr>
            <p:nvPr/>
          </p:nvSpPr>
          <p:spPr bwMode="auto">
            <a:xfrm>
              <a:off x="2115" y="1645"/>
              <a:ext cx="128" cy="247"/>
            </a:xfrm>
            <a:custGeom>
              <a:avLst/>
              <a:gdLst>
                <a:gd name="T0" fmla="*/ 106799 w 54"/>
                <a:gd name="T1" fmla="*/ 0 h 104"/>
                <a:gd name="T2" fmla="*/ 80751 w 54"/>
                <a:gd name="T3" fmla="*/ 2199 h 104"/>
                <a:gd name="T4" fmla="*/ 70559 w 54"/>
                <a:gd name="T5" fmla="*/ 2199 h 104"/>
                <a:gd name="T6" fmla="*/ 70559 w 54"/>
                <a:gd name="T7" fmla="*/ 2199 h 104"/>
                <a:gd name="T8" fmla="*/ 42965 w 54"/>
                <a:gd name="T9" fmla="*/ 26377 h 104"/>
                <a:gd name="T10" fmla="*/ 2079 w 54"/>
                <a:gd name="T11" fmla="*/ 202447 h 104"/>
                <a:gd name="T12" fmla="*/ 0 w 54"/>
                <a:gd name="T13" fmla="*/ 211423 h 104"/>
                <a:gd name="T14" fmla="*/ 32870 w 54"/>
                <a:gd name="T15" fmla="*/ 240816 h 104"/>
                <a:gd name="T16" fmla="*/ 32870 w 54"/>
                <a:gd name="T17" fmla="*/ 240816 h 104"/>
                <a:gd name="T18" fmla="*/ 54618 w 54"/>
                <a:gd name="T19" fmla="*/ 243015 h 104"/>
                <a:gd name="T20" fmla="*/ 127346 w 54"/>
                <a:gd name="T21" fmla="*/ 250206 h 104"/>
                <a:gd name="T22" fmla="*/ 65631 w 54"/>
                <a:gd name="T23" fmla="*/ 187179 h 104"/>
                <a:gd name="T24" fmla="*/ 106799 w 5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04"/>
                <a:gd name="T41" fmla="*/ 54 w 5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04">
                  <a:moveTo>
                    <a:pt x="45" y="0"/>
                  </a:moveTo>
                  <a:cubicBezTo>
                    <a:pt x="41" y="1"/>
                    <a:pt x="37" y="1"/>
                    <a:pt x="34" y="1"/>
                  </a:cubicBezTo>
                  <a:cubicBezTo>
                    <a:pt x="33" y="1"/>
                    <a:pt x="31" y="1"/>
                    <a:pt x="30" y="1"/>
                  </a:cubicBezTo>
                  <a:cubicBezTo>
                    <a:pt x="30" y="1"/>
                    <a:pt x="30" y="1"/>
                    <a:pt x="30" y="1"/>
                  </a:cubicBezTo>
                  <a:cubicBezTo>
                    <a:pt x="30" y="1"/>
                    <a:pt x="20" y="1"/>
                    <a:pt x="18" y="11"/>
                  </a:cubicBezTo>
                  <a:cubicBezTo>
                    <a:pt x="14" y="35"/>
                    <a:pt x="8" y="60"/>
                    <a:pt x="1" y="84"/>
                  </a:cubicBezTo>
                  <a:cubicBezTo>
                    <a:pt x="1" y="84"/>
                    <a:pt x="0" y="86"/>
                    <a:pt x="0" y="88"/>
                  </a:cubicBezTo>
                  <a:cubicBezTo>
                    <a:pt x="0" y="92"/>
                    <a:pt x="3" y="99"/>
                    <a:pt x="14" y="100"/>
                  </a:cubicBezTo>
                  <a:cubicBezTo>
                    <a:pt x="14" y="100"/>
                    <a:pt x="14" y="100"/>
                    <a:pt x="14" y="100"/>
                  </a:cubicBezTo>
                  <a:cubicBezTo>
                    <a:pt x="17" y="101"/>
                    <a:pt x="20" y="101"/>
                    <a:pt x="23" y="101"/>
                  </a:cubicBezTo>
                  <a:cubicBezTo>
                    <a:pt x="33" y="103"/>
                    <a:pt x="44" y="103"/>
                    <a:pt x="54" y="104"/>
                  </a:cubicBezTo>
                  <a:cubicBezTo>
                    <a:pt x="29" y="99"/>
                    <a:pt x="28" y="78"/>
                    <a:pt x="28" y="78"/>
                  </a:cubicBezTo>
                  <a:cubicBezTo>
                    <a:pt x="45" y="0"/>
                    <a:pt x="45" y="0"/>
                    <a:pt x="45" y="0"/>
                  </a:cubicBezTo>
                </a:path>
              </a:pathLst>
            </a:custGeom>
            <a:solidFill>
              <a:srgbClr val="E86B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36" name="Freeform 27"/>
            <p:cNvSpPr>
              <a:spLocks noEditPoints="1"/>
            </p:cNvSpPr>
            <p:nvPr/>
          </p:nvSpPr>
          <p:spPr bwMode="auto">
            <a:xfrm>
              <a:off x="2032" y="1899"/>
              <a:ext cx="126" cy="192"/>
            </a:xfrm>
            <a:custGeom>
              <a:avLst/>
              <a:gdLst>
                <a:gd name="T0" fmla="*/ 72609 w 53"/>
                <a:gd name="T1" fmla="*/ 182500 h 81"/>
                <a:gd name="T2" fmla="*/ 109052 w 53"/>
                <a:gd name="T3" fmla="*/ 191410 h 81"/>
                <a:gd name="T4" fmla="*/ 109052 w 53"/>
                <a:gd name="T5" fmla="*/ 191410 h 81"/>
                <a:gd name="T6" fmla="*/ 72609 w 53"/>
                <a:gd name="T7" fmla="*/ 182500 h 81"/>
                <a:gd name="T8" fmla="*/ 70405 w 53"/>
                <a:gd name="T9" fmla="*/ 179532 h 81"/>
                <a:gd name="T10" fmla="*/ 70405 w 53"/>
                <a:gd name="T11" fmla="*/ 179532 h 81"/>
                <a:gd name="T12" fmla="*/ 70405 w 53"/>
                <a:gd name="T13" fmla="*/ 179532 h 81"/>
                <a:gd name="T14" fmla="*/ 12457 w 53"/>
                <a:gd name="T15" fmla="*/ 163496 h 81"/>
                <a:gd name="T16" fmla="*/ 12457 w 53"/>
                <a:gd name="T17" fmla="*/ 163496 h 81"/>
                <a:gd name="T18" fmla="*/ 12457 w 53"/>
                <a:gd name="T19" fmla="*/ 163496 h 81"/>
                <a:gd name="T20" fmla="*/ 10320 w 53"/>
                <a:gd name="T21" fmla="*/ 163496 h 81"/>
                <a:gd name="T22" fmla="*/ 10320 w 53"/>
                <a:gd name="T23" fmla="*/ 163496 h 81"/>
                <a:gd name="T24" fmla="*/ 10320 w 53"/>
                <a:gd name="T25" fmla="*/ 163496 h 81"/>
                <a:gd name="T26" fmla="*/ 7218 w 53"/>
                <a:gd name="T27" fmla="*/ 160498 h 81"/>
                <a:gd name="T28" fmla="*/ 7218 w 53"/>
                <a:gd name="T29" fmla="*/ 163496 h 81"/>
                <a:gd name="T30" fmla="*/ 7218 w 53"/>
                <a:gd name="T31" fmla="*/ 160498 h 81"/>
                <a:gd name="T32" fmla="*/ 7218 w 53"/>
                <a:gd name="T33" fmla="*/ 160498 h 81"/>
                <a:gd name="T34" fmla="*/ 7218 w 53"/>
                <a:gd name="T35" fmla="*/ 160498 h 81"/>
                <a:gd name="T36" fmla="*/ 7218 w 53"/>
                <a:gd name="T37" fmla="*/ 160498 h 81"/>
                <a:gd name="T38" fmla="*/ 5240 w 53"/>
                <a:gd name="T39" fmla="*/ 160498 h 81"/>
                <a:gd name="T40" fmla="*/ 5240 w 53"/>
                <a:gd name="T41" fmla="*/ 160498 h 81"/>
                <a:gd name="T42" fmla="*/ 5240 w 53"/>
                <a:gd name="T43" fmla="*/ 160498 h 81"/>
                <a:gd name="T44" fmla="*/ 5240 w 53"/>
                <a:gd name="T45" fmla="*/ 160498 h 81"/>
                <a:gd name="T46" fmla="*/ 5240 w 53"/>
                <a:gd name="T47" fmla="*/ 160498 h 81"/>
                <a:gd name="T48" fmla="*/ 5240 w 53"/>
                <a:gd name="T49" fmla="*/ 160498 h 81"/>
                <a:gd name="T50" fmla="*/ 2204 w 53"/>
                <a:gd name="T51" fmla="*/ 160498 h 81"/>
                <a:gd name="T52" fmla="*/ 5240 w 53"/>
                <a:gd name="T53" fmla="*/ 160498 h 81"/>
                <a:gd name="T54" fmla="*/ 2204 w 53"/>
                <a:gd name="T55" fmla="*/ 160498 h 81"/>
                <a:gd name="T56" fmla="*/ 2204 w 53"/>
                <a:gd name="T57" fmla="*/ 160498 h 81"/>
                <a:gd name="T58" fmla="*/ 2204 w 53"/>
                <a:gd name="T59" fmla="*/ 160498 h 81"/>
                <a:gd name="T60" fmla="*/ 2204 w 53"/>
                <a:gd name="T61" fmla="*/ 160498 h 81"/>
                <a:gd name="T62" fmla="*/ 0 w 53"/>
                <a:gd name="T63" fmla="*/ 158571 h 81"/>
                <a:gd name="T64" fmla="*/ 2204 w 53"/>
                <a:gd name="T65" fmla="*/ 160498 h 81"/>
                <a:gd name="T66" fmla="*/ 0 w 53"/>
                <a:gd name="T67" fmla="*/ 158571 h 81"/>
                <a:gd name="T68" fmla="*/ 91904 w 53"/>
                <a:gd name="T69" fmla="*/ 0 h 81"/>
                <a:gd name="T70" fmla="*/ 128732 w 53"/>
                <a:gd name="T71" fmla="*/ 4928 h 81"/>
                <a:gd name="T72" fmla="*/ 128732 w 53"/>
                <a:gd name="T73" fmla="*/ 4928 h 81"/>
                <a:gd name="T74" fmla="*/ 91904 w 53"/>
                <a:gd name="T75" fmla="*/ 0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81"/>
                <a:gd name="T116" fmla="*/ 53 w 53"/>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81">
                  <a:moveTo>
                    <a:pt x="30" y="77"/>
                  </a:moveTo>
                  <a:cubicBezTo>
                    <a:pt x="35" y="78"/>
                    <a:pt x="40" y="79"/>
                    <a:pt x="45" y="81"/>
                  </a:cubicBezTo>
                  <a:cubicBezTo>
                    <a:pt x="45" y="81"/>
                    <a:pt x="45" y="81"/>
                    <a:pt x="45" y="81"/>
                  </a:cubicBezTo>
                  <a:cubicBezTo>
                    <a:pt x="40" y="79"/>
                    <a:pt x="35" y="78"/>
                    <a:pt x="30" y="77"/>
                  </a:cubicBezTo>
                  <a:moveTo>
                    <a:pt x="29" y="76"/>
                  </a:moveTo>
                  <a:cubicBezTo>
                    <a:pt x="29" y="76"/>
                    <a:pt x="29" y="76"/>
                    <a:pt x="29" y="76"/>
                  </a:cubicBezTo>
                  <a:cubicBezTo>
                    <a:pt x="29" y="76"/>
                    <a:pt x="29" y="76"/>
                    <a:pt x="29" y="76"/>
                  </a:cubicBezTo>
                  <a:moveTo>
                    <a:pt x="5" y="69"/>
                  </a:moveTo>
                  <a:cubicBezTo>
                    <a:pt x="5" y="69"/>
                    <a:pt x="5" y="69"/>
                    <a:pt x="5" y="69"/>
                  </a:cubicBezTo>
                  <a:cubicBezTo>
                    <a:pt x="5" y="69"/>
                    <a:pt x="5" y="69"/>
                    <a:pt x="5" y="69"/>
                  </a:cubicBezTo>
                  <a:moveTo>
                    <a:pt x="4" y="69"/>
                  </a:moveTo>
                  <a:cubicBezTo>
                    <a:pt x="4" y="69"/>
                    <a:pt x="4" y="69"/>
                    <a:pt x="4" y="69"/>
                  </a:cubicBezTo>
                  <a:cubicBezTo>
                    <a:pt x="4" y="69"/>
                    <a:pt x="4" y="69"/>
                    <a:pt x="4" y="69"/>
                  </a:cubicBezTo>
                  <a:moveTo>
                    <a:pt x="3" y="68"/>
                  </a:moveTo>
                  <a:cubicBezTo>
                    <a:pt x="3" y="68"/>
                    <a:pt x="3" y="68"/>
                    <a:pt x="3" y="69"/>
                  </a:cubicBezTo>
                  <a:cubicBezTo>
                    <a:pt x="3" y="68"/>
                    <a:pt x="3" y="68"/>
                    <a:pt x="3" y="68"/>
                  </a:cubicBezTo>
                  <a:moveTo>
                    <a:pt x="3" y="68"/>
                  </a:moveTo>
                  <a:cubicBezTo>
                    <a:pt x="3" y="68"/>
                    <a:pt x="3" y="68"/>
                    <a:pt x="3" y="68"/>
                  </a:cubicBezTo>
                  <a:cubicBezTo>
                    <a:pt x="3" y="68"/>
                    <a:pt x="3" y="68"/>
                    <a:pt x="3"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8"/>
                  </a:moveTo>
                  <a:cubicBezTo>
                    <a:pt x="1" y="68"/>
                    <a:pt x="1" y="68"/>
                    <a:pt x="2" y="68"/>
                  </a:cubicBezTo>
                  <a:cubicBezTo>
                    <a:pt x="1" y="68"/>
                    <a:pt x="1" y="68"/>
                    <a:pt x="1" y="68"/>
                  </a:cubicBezTo>
                  <a:moveTo>
                    <a:pt x="1" y="68"/>
                  </a:moveTo>
                  <a:cubicBezTo>
                    <a:pt x="1" y="68"/>
                    <a:pt x="1" y="68"/>
                    <a:pt x="1" y="68"/>
                  </a:cubicBezTo>
                  <a:cubicBezTo>
                    <a:pt x="1" y="68"/>
                    <a:pt x="1" y="68"/>
                    <a:pt x="1" y="68"/>
                  </a:cubicBezTo>
                  <a:moveTo>
                    <a:pt x="0" y="67"/>
                  </a:moveTo>
                  <a:cubicBezTo>
                    <a:pt x="0" y="67"/>
                    <a:pt x="0" y="68"/>
                    <a:pt x="1" y="68"/>
                  </a:cubicBezTo>
                  <a:cubicBezTo>
                    <a:pt x="0" y="68"/>
                    <a:pt x="0" y="67"/>
                    <a:pt x="0" y="67"/>
                  </a:cubicBezTo>
                  <a:moveTo>
                    <a:pt x="38" y="0"/>
                  </a:moveTo>
                  <a:cubicBezTo>
                    <a:pt x="43" y="0"/>
                    <a:pt x="48" y="1"/>
                    <a:pt x="53" y="2"/>
                  </a:cubicBezTo>
                  <a:cubicBezTo>
                    <a:pt x="53" y="2"/>
                    <a:pt x="53" y="2"/>
                    <a:pt x="53" y="2"/>
                  </a:cubicBezTo>
                  <a:cubicBezTo>
                    <a:pt x="48" y="1"/>
                    <a:pt x="43" y="0"/>
                    <a:pt x="38" y="0"/>
                  </a:cubicBezTo>
                </a:path>
              </a:pathLst>
            </a:custGeom>
            <a:solidFill>
              <a:srgbClr val="EE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37" name="Freeform 28"/>
            <p:cNvSpPr>
              <a:spLocks/>
            </p:cNvSpPr>
            <p:nvPr/>
          </p:nvSpPr>
          <p:spPr bwMode="auto">
            <a:xfrm>
              <a:off x="2025" y="1897"/>
              <a:ext cx="133" cy="194"/>
            </a:xfrm>
            <a:custGeom>
              <a:avLst/>
              <a:gdLst>
                <a:gd name="T0" fmla="*/ 91214 w 56"/>
                <a:gd name="T1" fmla="*/ 0 h 82"/>
                <a:gd name="T2" fmla="*/ 71941 w 56"/>
                <a:gd name="T3" fmla="*/ 13720 h 82"/>
                <a:gd name="T4" fmla="*/ 2199 w 56"/>
                <a:gd name="T5" fmla="*/ 139417 h 82"/>
                <a:gd name="T6" fmla="*/ 0 w 56"/>
                <a:gd name="T7" fmla="*/ 148154 h 82"/>
                <a:gd name="T8" fmla="*/ 7192 w 56"/>
                <a:gd name="T9" fmla="*/ 158022 h 82"/>
                <a:gd name="T10" fmla="*/ 7192 w 56"/>
                <a:gd name="T11" fmla="*/ 158022 h 82"/>
                <a:gd name="T12" fmla="*/ 10210 w 56"/>
                <a:gd name="T13" fmla="*/ 160100 h 82"/>
                <a:gd name="T14" fmla="*/ 10210 w 56"/>
                <a:gd name="T15" fmla="*/ 160100 h 82"/>
                <a:gd name="T16" fmla="*/ 10210 w 56"/>
                <a:gd name="T17" fmla="*/ 160100 h 82"/>
                <a:gd name="T18" fmla="*/ 10210 w 56"/>
                <a:gd name="T19" fmla="*/ 160100 h 82"/>
                <a:gd name="T20" fmla="*/ 12405 w 56"/>
                <a:gd name="T21" fmla="*/ 160100 h 82"/>
                <a:gd name="T22" fmla="*/ 12405 w 56"/>
                <a:gd name="T23" fmla="*/ 160100 h 82"/>
                <a:gd name="T24" fmla="*/ 12405 w 56"/>
                <a:gd name="T25" fmla="*/ 160100 h 82"/>
                <a:gd name="T26" fmla="*/ 12405 w 56"/>
                <a:gd name="T27" fmla="*/ 160100 h 82"/>
                <a:gd name="T28" fmla="*/ 12405 w 56"/>
                <a:gd name="T29" fmla="*/ 160100 h 82"/>
                <a:gd name="T30" fmla="*/ 13972 w 56"/>
                <a:gd name="T31" fmla="*/ 160100 h 82"/>
                <a:gd name="T32" fmla="*/ 13972 w 56"/>
                <a:gd name="T33" fmla="*/ 160100 h 82"/>
                <a:gd name="T34" fmla="*/ 13972 w 56"/>
                <a:gd name="T35" fmla="*/ 160100 h 82"/>
                <a:gd name="T36" fmla="*/ 13972 w 56"/>
                <a:gd name="T37" fmla="*/ 163064 h 82"/>
                <a:gd name="T38" fmla="*/ 17081 w 56"/>
                <a:gd name="T39" fmla="*/ 163064 h 82"/>
                <a:gd name="T40" fmla="*/ 17081 w 56"/>
                <a:gd name="T41" fmla="*/ 163064 h 82"/>
                <a:gd name="T42" fmla="*/ 19183 w 56"/>
                <a:gd name="T43" fmla="*/ 163064 h 82"/>
                <a:gd name="T44" fmla="*/ 19183 w 56"/>
                <a:gd name="T45" fmla="*/ 163064 h 82"/>
                <a:gd name="T46" fmla="*/ 77152 w 56"/>
                <a:gd name="T47" fmla="*/ 178866 h 82"/>
                <a:gd name="T48" fmla="*/ 77152 w 56"/>
                <a:gd name="T49" fmla="*/ 178866 h 82"/>
                <a:gd name="T50" fmla="*/ 78812 w 56"/>
                <a:gd name="T51" fmla="*/ 181688 h 82"/>
                <a:gd name="T52" fmla="*/ 115627 w 56"/>
                <a:gd name="T53" fmla="*/ 190425 h 82"/>
                <a:gd name="T54" fmla="*/ 77152 w 56"/>
                <a:gd name="T55" fmla="*/ 139417 h 82"/>
                <a:gd name="T56" fmla="*/ 134812 w 56"/>
                <a:gd name="T57" fmla="*/ 7048 h 82"/>
                <a:gd name="T58" fmla="*/ 97995 w 56"/>
                <a:gd name="T59" fmla="*/ 2065 h 82"/>
                <a:gd name="T60" fmla="*/ 96347 w 56"/>
                <a:gd name="T61" fmla="*/ 0 h 82"/>
                <a:gd name="T62" fmla="*/ 96347 w 56"/>
                <a:gd name="T63" fmla="*/ 0 h 82"/>
                <a:gd name="T64" fmla="*/ 91214 w 56"/>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2"/>
                <a:gd name="T101" fmla="*/ 56 w 56"/>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2">
                  <a:moveTo>
                    <a:pt x="38" y="0"/>
                  </a:moveTo>
                  <a:cubicBezTo>
                    <a:pt x="32" y="0"/>
                    <a:pt x="30" y="6"/>
                    <a:pt x="30" y="6"/>
                  </a:cubicBezTo>
                  <a:cubicBezTo>
                    <a:pt x="22" y="26"/>
                    <a:pt x="12" y="45"/>
                    <a:pt x="1" y="60"/>
                  </a:cubicBezTo>
                  <a:cubicBezTo>
                    <a:pt x="1" y="60"/>
                    <a:pt x="0" y="62"/>
                    <a:pt x="0" y="64"/>
                  </a:cubicBezTo>
                  <a:cubicBezTo>
                    <a:pt x="0" y="66"/>
                    <a:pt x="1" y="68"/>
                    <a:pt x="3" y="68"/>
                  </a:cubicBezTo>
                  <a:cubicBezTo>
                    <a:pt x="3" y="68"/>
                    <a:pt x="3" y="68"/>
                    <a:pt x="3" y="68"/>
                  </a:cubicBezTo>
                  <a:cubicBezTo>
                    <a:pt x="3" y="68"/>
                    <a:pt x="3" y="69"/>
                    <a:pt x="4" y="69"/>
                  </a:cubicBezTo>
                  <a:cubicBezTo>
                    <a:pt x="4" y="69"/>
                    <a:pt x="4" y="69"/>
                    <a:pt x="4" y="69"/>
                  </a:cubicBezTo>
                  <a:cubicBezTo>
                    <a:pt x="4" y="69"/>
                    <a:pt x="4" y="69"/>
                    <a:pt x="4" y="69"/>
                  </a:cubicBezTo>
                  <a:cubicBezTo>
                    <a:pt x="4" y="69"/>
                    <a:pt x="4" y="69"/>
                    <a:pt x="4" y="69"/>
                  </a:cubicBezTo>
                  <a:cubicBezTo>
                    <a:pt x="4" y="69"/>
                    <a:pt x="4" y="69"/>
                    <a:pt x="5" y="69"/>
                  </a:cubicBezTo>
                  <a:cubicBezTo>
                    <a:pt x="5" y="69"/>
                    <a:pt x="5" y="69"/>
                    <a:pt x="5" y="69"/>
                  </a:cubicBezTo>
                  <a:cubicBezTo>
                    <a:pt x="5" y="69"/>
                    <a:pt x="5" y="69"/>
                    <a:pt x="5" y="69"/>
                  </a:cubicBezTo>
                  <a:cubicBezTo>
                    <a:pt x="5" y="69"/>
                    <a:pt x="5" y="69"/>
                    <a:pt x="5" y="69"/>
                  </a:cubicBezTo>
                  <a:cubicBezTo>
                    <a:pt x="5" y="69"/>
                    <a:pt x="5" y="69"/>
                    <a:pt x="5" y="69"/>
                  </a:cubicBezTo>
                  <a:cubicBezTo>
                    <a:pt x="5" y="69"/>
                    <a:pt x="5" y="69"/>
                    <a:pt x="6" y="69"/>
                  </a:cubicBezTo>
                  <a:cubicBezTo>
                    <a:pt x="6" y="69"/>
                    <a:pt x="6" y="69"/>
                    <a:pt x="6" y="69"/>
                  </a:cubicBezTo>
                  <a:cubicBezTo>
                    <a:pt x="6" y="69"/>
                    <a:pt x="6" y="69"/>
                    <a:pt x="6" y="69"/>
                  </a:cubicBezTo>
                  <a:cubicBezTo>
                    <a:pt x="6" y="69"/>
                    <a:pt x="6" y="69"/>
                    <a:pt x="6" y="70"/>
                  </a:cubicBezTo>
                  <a:cubicBezTo>
                    <a:pt x="6" y="70"/>
                    <a:pt x="6" y="70"/>
                    <a:pt x="7" y="70"/>
                  </a:cubicBezTo>
                  <a:cubicBezTo>
                    <a:pt x="7" y="70"/>
                    <a:pt x="7" y="70"/>
                    <a:pt x="7" y="70"/>
                  </a:cubicBezTo>
                  <a:cubicBezTo>
                    <a:pt x="7" y="70"/>
                    <a:pt x="7" y="70"/>
                    <a:pt x="8" y="70"/>
                  </a:cubicBezTo>
                  <a:cubicBezTo>
                    <a:pt x="8" y="70"/>
                    <a:pt x="8" y="70"/>
                    <a:pt x="8" y="70"/>
                  </a:cubicBezTo>
                  <a:cubicBezTo>
                    <a:pt x="16" y="73"/>
                    <a:pt x="24" y="75"/>
                    <a:pt x="32" y="77"/>
                  </a:cubicBezTo>
                  <a:cubicBezTo>
                    <a:pt x="32" y="77"/>
                    <a:pt x="32" y="77"/>
                    <a:pt x="32" y="77"/>
                  </a:cubicBezTo>
                  <a:cubicBezTo>
                    <a:pt x="33" y="78"/>
                    <a:pt x="33" y="78"/>
                    <a:pt x="33" y="78"/>
                  </a:cubicBezTo>
                  <a:cubicBezTo>
                    <a:pt x="38" y="79"/>
                    <a:pt x="43" y="80"/>
                    <a:pt x="48" y="82"/>
                  </a:cubicBezTo>
                  <a:cubicBezTo>
                    <a:pt x="31" y="74"/>
                    <a:pt x="32" y="60"/>
                    <a:pt x="32" y="60"/>
                  </a:cubicBezTo>
                  <a:cubicBezTo>
                    <a:pt x="37" y="53"/>
                    <a:pt x="52" y="14"/>
                    <a:pt x="56" y="3"/>
                  </a:cubicBezTo>
                  <a:cubicBezTo>
                    <a:pt x="51" y="2"/>
                    <a:pt x="46" y="1"/>
                    <a:pt x="41" y="1"/>
                  </a:cubicBezTo>
                  <a:cubicBezTo>
                    <a:pt x="41" y="1"/>
                    <a:pt x="41" y="1"/>
                    <a:pt x="40" y="0"/>
                  </a:cubicBezTo>
                  <a:cubicBezTo>
                    <a:pt x="40" y="0"/>
                    <a:pt x="40" y="0"/>
                    <a:pt x="40" y="0"/>
                  </a:cubicBezTo>
                  <a:cubicBezTo>
                    <a:pt x="40" y="0"/>
                    <a:pt x="39" y="0"/>
                    <a:pt x="38" y="0"/>
                  </a:cubicBezTo>
                </a:path>
              </a:pathLst>
            </a:custGeom>
            <a:solidFill>
              <a:srgbClr val="CF4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38" name="Freeform 29"/>
            <p:cNvSpPr>
              <a:spLocks noEditPoints="1"/>
            </p:cNvSpPr>
            <p:nvPr/>
          </p:nvSpPr>
          <p:spPr bwMode="auto">
            <a:xfrm>
              <a:off x="2018" y="2074"/>
              <a:ext cx="28" cy="173"/>
            </a:xfrm>
            <a:custGeom>
              <a:avLst/>
              <a:gdLst>
                <a:gd name="T0" fmla="*/ 12451 w 12"/>
                <a:gd name="T1" fmla="*/ 172216 h 73"/>
                <a:gd name="T2" fmla="*/ 12451 w 12"/>
                <a:gd name="T3" fmla="*/ 172216 h 73"/>
                <a:gd name="T4" fmla="*/ 12451 w 12"/>
                <a:gd name="T5" fmla="*/ 172216 h 73"/>
                <a:gd name="T6" fmla="*/ 0 w 12"/>
                <a:gd name="T7" fmla="*/ 0 h 73"/>
                <a:gd name="T8" fmla="*/ 24544 w 12"/>
                <a:gd name="T9" fmla="*/ 8840 h 73"/>
                <a:gd name="T10" fmla="*/ 24544 w 12"/>
                <a:gd name="T11" fmla="*/ 8840 h 73"/>
                <a:gd name="T12" fmla="*/ 0 w 12"/>
                <a:gd name="T13" fmla="*/ 0 h 73"/>
                <a:gd name="T14" fmla="*/ 0 60000 65536"/>
                <a:gd name="T15" fmla="*/ 0 60000 65536"/>
                <a:gd name="T16" fmla="*/ 0 60000 65536"/>
                <a:gd name="T17" fmla="*/ 0 60000 65536"/>
                <a:gd name="T18" fmla="*/ 0 60000 65536"/>
                <a:gd name="T19" fmla="*/ 0 60000 65536"/>
                <a:gd name="T20" fmla="*/ 0 60000 65536"/>
                <a:gd name="T21" fmla="*/ 0 w 12"/>
                <a:gd name="T22" fmla="*/ 0 h 73"/>
                <a:gd name="T23" fmla="*/ 12 w 1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73">
                  <a:moveTo>
                    <a:pt x="6" y="73"/>
                  </a:moveTo>
                  <a:cubicBezTo>
                    <a:pt x="6" y="73"/>
                    <a:pt x="6" y="73"/>
                    <a:pt x="6" y="73"/>
                  </a:cubicBezTo>
                  <a:cubicBezTo>
                    <a:pt x="6" y="73"/>
                    <a:pt x="6" y="73"/>
                    <a:pt x="6" y="73"/>
                  </a:cubicBezTo>
                  <a:moveTo>
                    <a:pt x="0" y="0"/>
                  </a:moveTo>
                  <a:cubicBezTo>
                    <a:pt x="4" y="1"/>
                    <a:pt x="8" y="3"/>
                    <a:pt x="12" y="4"/>
                  </a:cubicBezTo>
                  <a:cubicBezTo>
                    <a:pt x="12" y="4"/>
                    <a:pt x="12" y="4"/>
                    <a:pt x="12" y="4"/>
                  </a:cubicBezTo>
                  <a:cubicBezTo>
                    <a:pt x="8" y="3"/>
                    <a:pt x="4" y="1"/>
                    <a:pt x="0" y="0"/>
                  </a:cubicBezTo>
                </a:path>
              </a:pathLst>
            </a:custGeom>
            <a:solidFill>
              <a:srgbClr val="EE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39" name="Freeform 30"/>
            <p:cNvSpPr>
              <a:spLocks/>
            </p:cNvSpPr>
            <p:nvPr/>
          </p:nvSpPr>
          <p:spPr bwMode="auto">
            <a:xfrm>
              <a:off x="1968" y="2072"/>
              <a:ext cx="107" cy="190"/>
            </a:xfrm>
            <a:custGeom>
              <a:avLst/>
              <a:gdLst>
                <a:gd name="T0" fmla="*/ 43920 w 45"/>
                <a:gd name="T1" fmla="*/ 0 h 80"/>
                <a:gd name="T2" fmla="*/ 29632 w 45"/>
                <a:gd name="T3" fmla="*/ 7192 h 80"/>
                <a:gd name="T4" fmla="*/ 0 w 45"/>
                <a:gd name="T5" fmla="*/ 89020 h 80"/>
                <a:gd name="T6" fmla="*/ 65218 w 45"/>
                <a:gd name="T7" fmla="*/ 178177 h 80"/>
                <a:gd name="T8" fmla="*/ 65218 w 45"/>
                <a:gd name="T9" fmla="*/ 178177 h 80"/>
                <a:gd name="T10" fmla="*/ 65218 w 45"/>
                <a:gd name="T11" fmla="*/ 178177 h 80"/>
                <a:gd name="T12" fmla="*/ 109135 w 45"/>
                <a:gd name="T13" fmla="*/ 192237 h 80"/>
                <a:gd name="T14" fmla="*/ 89856 w 45"/>
                <a:gd name="T15" fmla="*/ 173054 h 80"/>
                <a:gd name="T16" fmla="*/ 53293 w 45"/>
                <a:gd name="T17" fmla="*/ 106113 h 80"/>
                <a:gd name="T18" fmla="*/ 79503 w 45"/>
                <a:gd name="T19" fmla="*/ 12405 h 80"/>
                <a:gd name="T20" fmla="*/ 51139 w 45"/>
                <a:gd name="T21" fmla="*/ 2199 h 80"/>
                <a:gd name="T22" fmla="*/ 51139 w 45"/>
                <a:gd name="T23" fmla="*/ 2199 h 80"/>
                <a:gd name="T24" fmla="*/ 51139 w 45"/>
                <a:gd name="T25" fmla="*/ 2199 h 80"/>
                <a:gd name="T26" fmla="*/ 43920 w 45"/>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80"/>
                <a:gd name="T44" fmla="*/ 45 w 45"/>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80">
                  <a:moveTo>
                    <a:pt x="18" y="0"/>
                  </a:moveTo>
                  <a:cubicBezTo>
                    <a:pt x="14" y="0"/>
                    <a:pt x="12" y="3"/>
                    <a:pt x="12" y="3"/>
                  </a:cubicBezTo>
                  <a:cubicBezTo>
                    <a:pt x="8" y="9"/>
                    <a:pt x="0" y="22"/>
                    <a:pt x="0" y="37"/>
                  </a:cubicBezTo>
                  <a:cubicBezTo>
                    <a:pt x="0" y="50"/>
                    <a:pt x="6" y="64"/>
                    <a:pt x="27" y="74"/>
                  </a:cubicBezTo>
                  <a:cubicBezTo>
                    <a:pt x="27" y="74"/>
                    <a:pt x="27" y="74"/>
                    <a:pt x="27" y="74"/>
                  </a:cubicBezTo>
                  <a:cubicBezTo>
                    <a:pt x="27" y="74"/>
                    <a:pt x="27" y="74"/>
                    <a:pt x="27" y="74"/>
                  </a:cubicBezTo>
                  <a:cubicBezTo>
                    <a:pt x="27" y="74"/>
                    <a:pt x="31" y="76"/>
                    <a:pt x="45" y="80"/>
                  </a:cubicBezTo>
                  <a:cubicBezTo>
                    <a:pt x="45" y="78"/>
                    <a:pt x="43" y="75"/>
                    <a:pt x="37" y="72"/>
                  </a:cubicBezTo>
                  <a:cubicBezTo>
                    <a:pt x="24" y="65"/>
                    <a:pt x="24" y="58"/>
                    <a:pt x="22" y="44"/>
                  </a:cubicBezTo>
                  <a:cubicBezTo>
                    <a:pt x="19" y="31"/>
                    <a:pt x="31" y="9"/>
                    <a:pt x="33" y="5"/>
                  </a:cubicBezTo>
                  <a:cubicBezTo>
                    <a:pt x="29" y="4"/>
                    <a:pt x="25" y="2"/>
                    <a:pt x="21" y="1"/>
                  </a:cubicBezTo>
                  <a:cubicBezTo>
                    <a:pt x="21" y="1"/>
                    <a:pt x="21" y="1"/>
                    <a:pt x="21" y="1"/>
                  </a:cubicBezTo>
                  <a:cubicBezTo>
                    <a:pt x="21" y="1"/>
                    <a:pt x="21" y="1"/>
                    <a:pt x="21" y="1"/>
                  </a:cubicBezTo>
                  <a:cubicBezTo>
                    <a:pt x="20" y="0"/>
                    <a:pt x="19" y="0"/>
                    <a:pt x="18" y="0"/>
                  </a:cubicBezTo>
                </a:path>
              </a:pathLst>
            </a:custGeom>
            <a:solidFill>
              <a:srgbClr val="BB2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pic>
          <p:nvPicPr>
            <p:cNvPr id="1744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 y="2271"/>
              <a:ext cx="256"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1" name="Freeform 34"/>
            <p:cNvSpPr>
              <a:spLocks/>
            </p:cNvSpPr>
            <p:nvPr/>
          </p:nvSpPr>
          <p:spPr bwMode="auto">
            <a:xfrm>
              <a:off x="999" y="2321"/>
              <a:ext cx="87" cy="168"/>
            </a:xfrm>
            <a:custGeom>
              <a:avLst/>
              <a:gdLst>
                <a:gd name="T0" fmla="*/ 87 w 87"/>
                <a:gd name="T1" fmla="*/ 0 h 168"/>
                <a:gd name="T2" fmla="*/ 0 w 87"/>
                <a:gd name="T3" fmla="*/ 16 h 168"/>
                <a:gd name="T4" fmla="*/ 0 w 87"/>
                <a:gd name="T5" fmla="*/ 40 h 168"/>
                <a:gd name="T6" fmla="*/ 66 w 87"/>
                <a:gd name="T7" fmla="*/ 24 h 168"/>
                <a:gd name="T8" fmla="*/ 66 w 87"/>
                <a:gd name="T9" fmla="*/ 168 h 168"/>
                <a:gd name="T10" fmla="*/ 87 w 87"/>
                <a:gd name="T11" fmla="*/ 168 h 168"/>
                <a:gd name="T12" fmla="*/ 87 w 87"/>
                <a:gd name="T13" fmla="*/ 0 h 168"/>
                <a:gd name="T14" fmla="*/ 0 60000 65536"/>
                <a:gd name="T15" fmla="*/ 0 60000 65536"/>
                <a:gd name="T16" fmla="*/ 0 60000 65536"/>
                <a:gd name="T17" fmla="*/ 0 60000 65536"/>
                <a:gd name="T18" fmla="*/ 0 60000 65536"/>
                <a:gd name="T19" fmla="*/ 0 60000 65536"/>
                <a:gd name="T20" fmla="*/ 0 60000 65536"/>
                <a:gd name="T21" fmla="*/ 0 w 87"/>
                <a:gd name="T22" fmla="*/ 0 h 168"/>
                <a:gd name="T23" fmla="*/ 87 w 8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68">
                  <a:moveTo>
                    <a:pt x="87" y="0"/>
                  </a:moveTo>
                  <a:lnTo>
                    <a:pt x="0" y="16"/>
                  </a:lnTo>
                  <a:lnTo>
                    <a:pt x="0" y="40"/>
                  </a:lnTo>
                  <a:lnTo>
                    <a:pt x="66" y="24"/>
                  </a:lnTo>
                  <a:lnTo>
                    <a:pt x="66" y="168"/>
                  </a:lnTo>
                  <a:lnTo>
                    <a:pt x="87" y="168"/>
                  </a:lnTo>
                  <a:lnTo>
                    <a:pt x="87" y="0"/>
                  </a:lnTo>
                  <a:close/>
                </a:path>
              </a:pathLst>
            </a:custGeom>
            <a:solidFill>
              <a:srgbClr val="3C29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42" name="Freeform 35"/>
            <p:cNvSpPr>
              <a:spLocks/>
            </p:cNvSpPr>
            <p:nvPr/>
          </p:nvSpPr>
          <p:spPr bwMode="auto">
            <a:xfrm>
              <a:off x="999" y="2321"/>
              <a:ext cx="87" cy="168"/>
            </a:xfrm>
            <a:custGeom>
              <a:avLst/>
              <a:gdLst>
                <a:gd name="T0" fmla="*/ 87 w 87"/>
                <a:gd name="T1" fmla="*/ 0 h 168"/>
                <a:gd name="T2" fmla="*/ 0 w 87"/>
                <a:gd name="T3" fmla="*/ 16 h 168"/>
                <a:gd name="T4" fmla="*/ 0 w 87"/>
                <a:gd name="T5" fmla="*/ 40 h 168"/>
                <a:gd name="T6" fmla="*/ 66 w 87"/>
                <a:gd name="T7" fmla="*/ 24 h 168"/>
                <a:gd name="T8" fmla="*/ 66 w 87"/>
                <a:gd name="T9" fmla="*/ 168 h 168"/>
                <a:gd name="T10" fmla="*/ 87 w 87"/>
                <a:gd name="T11" fmla="*/ 168 h 168"/>
                <a:gd name="T12" fmla="*/ 87 w 87"/>
                <a:gd name="T13" fmla="*/ 0 h 168"/>
                <a:gd name="T14" fmla="*/ 0 60000 65536"/>
                <a:gd name="T15" fmla="*/ 0 60000 65536"/>
                <a:gd name="T16" fmla="*/ 0 60000 65536"/>
                <a:gd name="T17" fmla="*/ 0 60000 65536"/>
                <a:gd name="T18" fmla="*/ 0 60000 65536"/>
                <a:gd name="T19" fmla="*/ 0 60000 65536"/>
                <a:gd name="T20" fmla="*/ 0 60000 65536"/>
                <a:gd name="T21" fmla="*/ 0 w 87"/>
                <a:gd name="T22" fmla="*/ 0 h 168"/>
                <a:gd name="T23" fmla="*/ 87 w 8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68">
                  <a:moveTo>
                    <a:pt x="87" y="0"/>
                  </a:moveTo>
                  <a:lnTo>
                    <a:pt x="0" y="16"/>
                  </a:lnTo>
                  <a:lnTo>
                    <a:pt x="0" y="40"/>
                  </a:lnTo>
                  <a:lnTo>
                    <a:pt x="66" y="24"/>
                  </a:lnTo>
                  <a:lnTo>
                    <a:pt x="66" y="168"/>
                  </a:lnTo>
                  <a:lnTo>
                    <a:pt x="87" y="168"/>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43" name="Freeform 37"/>
            <p:cNvSpPr>
              <a:spLocks/>
            </p:cNvSpPr>
            <p:nvPr/>
          </p:nvSpPr>
          <p:spPr bwMode="auto">
            <a:xfrm>
              <a:off x="664" y="2361"/>
              <a:ext cx="441" cy="249"/>
            </a:xfrm>
            <a:custGeom>
              <a:avLst/>
              <a:gdLst>
                <a:gd name="T0" fmla="*/ 375 w 441"/>
                <a:gd name="T1" fmla="*/ 0 h 249"/>
                <a:gd name="T2" fmla="*/ 0 w 441"/>
                <a:gd name="T3" fmla="*/ 81 h 249"/>
                <a:gd name="T4" fmla="*/ 0 w 441"/>
                <a:gd name="T5" fmla="*/ 249 h 249"/>
                <a:gd name="T6" fmla="*/ 441 w 441"/>
                <a:gd name="T7" fmla="*/ 249 h 249"/>
                <a:gd name="T8" fmla="*/ 441 w 441"/>
                <a:gd name="T9" fmla="*/ 128 h 249"/>
                <a:gd name="T10" fmla="*/ 375 w 441"/>
                <a:gd name="T11" fmla="*/ 128 h 249"/>
                <a:gd name="T12" fmla="*/ 375 w 441"/>
                <a:gd name="T13" fmla="*/ 0 h 249"/>
                <a:gd name="T14" fmla="*/ 0 60000 65536"/>
                <a:gd name="T15" fmla="*/ 0 60000 65536"/>
                <a:gd name="T16" fmla="*/ 0 60000 65536"/>
                <a:gd name="T17" fmla="*/ 0 60000 65536"/>
                <a:gd name="T18" fmla="*/ 0 60000 65536"/>
                <a:gd name="T19" fmla="*/ 0 60000 65536"/>
                <a:gd name="T20" fmla="*/ 0 60000 65536"/>
                <a:gd name="T21" fmla="*/ 0 w 441"/>
                <a:gd name="T22" fmla="*/ 0 h 249"/>
                <a:gd name="T23" fmla="*/ 441 w 441"/>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249">
                  <a:moveTo>
                    <a:pt x="375" y="0"/>
                  </a:moveTo>
                  <a:lnTo>
                    <a:pt x="0" y="81"/>
                  </a:lnTo>
                  <a:lnTo>
                    <a:pt x="0" y="249"/>
                  </a:lnTo>
                  <a:lnTo>
                    <a:pt x="441" y="249"/>
                  </a:lnTo>
                  <a:lnTo>
                    <a:pt x="441" y="128"/>
                  </a:lnTo>
                  <a:lnTo>
                    <a:pt x="375" y="128"/>
                  </a:lnTo>
                  <a:lnTo>
                    <a:pt x="3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44" name="Freeform 38"/>
            <p:cNvSpPr>
              <a:spLocks/>
            </p:cNvSpPr>
            <p:nvPr/>
          </p:nvSpPr>
          <p:spPr bwMode="auto">
            <a:xfrm>
              <a:off x="999" y="2345"/>
              <a:ext cx="66" cy="144"/>
            </a:xfrm>
            <a:custGeom>
              <a:avLst/>
              <a:gdLst>
                <a:gd name="T0" fmla="*/ 66 w 66"/>
                <a:gd name="T1" fmla="*/ 0 h 144"/>
                <a:gd name="T2" fmla="*/ 0 w 66"/>
                <a:gd name="T3" fmla="*/ 16 h 144"/>
                <a:gd name="T4" fmla="*/ 0 w 66"/>
                <a:gd name="T5" fmla="*/ 144 h 144"/>
                <a:gd name="T6" fmla="*/ 66 w 66"/>
                <a:gd name="T7" fmla="*/ 144 h 144"/>
                <a:gd name="T8" fmla="*/ 66 w 66"/>
                <a:gd name="T9" fmla="*/ 0 h 144"/>
                <a:gd name="T10" fmla="*/ 0 60000 65536"/>
                <a:gd name="T11" fmla="*/ 0 60000 65536"/>
                <a:gd name="T12" fmla="*/ 0 60000 65536"/>
                <a:gd name="T13" fmla="*/ 0 60000 65536"/>
                <a:gd name="T14" fmla="*/ 0 60000 65536"/>
                <a:gd name="T15" fmla="*/ 0 w 66"/>
                <a:gd name="T16" fmla="*/ 0 h 144"/>
                <a:gd name="T17" fmla="*/ 66 w 66"/>
                <a:gd name="T18" fmla="*/ 144 h 144"/>
              </a:gdLst>
              <a:ahLst/>
              <a:cxnLst>
                <a:cxn ang="T10">
                  <a:pos x="T0" y="T1"/>
                </a:cxn>
                <a:cxn ang="T11">
                  <a:pos x="T2" y="T3"/>
                </a:cxn>
                <a:cxn ang="T12">
                  <a:pos x="T4" y="T5"/>
                </a:cxn>
                <a:cxn ang="T13">
                  <a:pos x="T6" y="T7"/>
                </a:cxn>
                <a:cxn ang="T14">
                  <a:pos x="T8" y="T9"/>
                </a:cxn>
              </a:cxnLst>
              <a:rect l="T15" t="T16" r="T17" b="T18"/>
              <a:pathLst>
                <a:path w="66" h="144">
                  <a:moveTo>
                    <a:pt x="66" y="0"/>
                  </a:moveTo>
                  <a:lnTo>
                    <a:pt x="0" y="16"/>
                  </a:lnTo>
                  <a:lnTo>
                    <a:pt x="0" y="144"/>
                  </a:lnTo>
                  <a:lnTo>
                    <a:pt x="66" y="144"/>
                  </a:lnTo>
                  <a:lnTo>
                    <a:pt x="66" y="0"/>
                  </a:lnTo>
                  <a:close/>
                </a:path>
              </a:pathLst>
            </a:custGeom>
            <a:solidFill>
              <a:srgbClr val="0A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45" name="Freeform 39"/>
            <p:cNvSpPr>
              <a:spLocks/>
            </p:cNvSpPr>
            <p:nvPr/>
          </p:nvSpPr>
          <p:spPr bwMode="auto">
            <a:xfrm>
              <a:off x="999" y="2345"/>
              <a:ext cx="66" cy="144"/>
            </a:xfrm>
            <a:custGeom>
              <a:avLst/>
              <a:gdLst>
                <a:gd name="T0" fmla="*/ 66 w 66"/>
                <a:gd name="T1" fmla="*/ 0 h 144"/>
                <a:gd name="T2" fmla="*/ 0 w 66"/>
                <a:gd name="T3" fmla="*/ 16 h 144"/>
                <a:gd name="T4" fmla="*/ 0 w 66"/>
                <a:gd name="T5" fmla="*/ 144 h 144"/>
                <a:gd name="T6" fmla="*/ 66 w 66"/>
                <a:gd name="T7" fmla="*/ 144 h 144"/>
                <a:gd name="T8" fmla="*/ 66 w 66"/>
                <a:gd name="T9" fmla="*/ 0 h 144"/>
                <a:gd name="T10" fmla="*/ 0 60000 65536"/>
                <a:gd name="T11" fmla="*/ 0 60000 65536"/>
                <a:gd name="T12" fmla="*/ 0 60000 65536"/>
                <a:gd name="T13" fmla="*/ 0 60000 65536"/>
                <a:gd name="T14" fmla="*/ 0 60000 65536"/>
                <a:gd name="T15" fmla="*/ 0 w 66"/>
                <a:gd name="T16" fmla="*/ 0 h 144"/>
                <a:gd name="T17" fmla="*/ 66 w 66"/>
                <a:gd name="T18" fmla="*/ 144 h 144"/>
              </a:gdLst>
              <a:ahLst/>
              <a:cxnLst>
                <a:cxn ang="T10">
                  <a:pos x="T0" y="T1"/>
                </a:cxn>
                <a:cxn ang="T11">
                  <a:pos x="T2" y="T3"/>
                </a:cxn>
                <a:cxn ang="T12">
                  <a:pos x="T4" y="T5"/>
                </a:cxn>
                <a:cxn ang="T13">
                  <a:pos x="T6" y="T7"/>
                </a:cxn>
                <a:cxn ang="T14">
                  <a:pos x="T8" y="T9"/>
                </a:cxn>
              </a:cxnLst>
              <a:rect l="T15" t="T16" r="T17" b="T18"/>
              <a:pathLst>
                <a:path w="66" h="144">
                  <a:moveTo>
                    <a:pt x="66" y="0"/>
                  </a:moveTo>
                  <a:lnTo>
                    <a:pt x="0" y="16"/>
                  </a:lnTo>
                  <a:lnTo>
                    <a:pt x="0" y="144"/>
                  </a:lnTo>
                  <a:lnTo>
                    <a:pt x="66" y="144"/>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7446" name="Freeform 40"/>
            <p:cNvSpPr>
              <a:spLocks/>
            </p:cNvSpPr>
            <p:nvPr/>
          </p:nvSpPr>
          <p:spPr bwMode="auto">
            <a:xfrm>
              <a:off x="1771" y="918"/>
              <a:ext cx="541" cy="732"/>
            </a:xfrm>
            <a:custGeom>
              <a:avLst/>
              <a:gdLst>
                <a:gd name="T0" fmla="*/ 543805 w 228"/>
                <a:gd name="T1" fmla="*/ 0 h 309"/>
                <a:gd name="T2" fmla="*/ 262217 w 228"/>
                <a:gd name="T3" fmla="*/ 267914 h 309"/>
                <a:gd name="T4" fmla="*/ 0 w 228"/>
                <a:gd name="T5" fmla="*/ 726026 h 309"/>
                <a:gd name="T6" fmla="*/ 374809 w 228"/>
                <a:gd name="T7" fmla="*/ 704999 h 309"/>
                <a:gd name="T8" fmla="*/ 390816 w 228"/>
                <a:gd name="T9" fmla="*/ 523882 h 309"/>
                <a:gd name="T10" fmla="*/ 388732 w 228"/>
                <a:gd name="T11" fmla="*/ 500667 h 309"/>
                <a:gd name="T12" fmla="*/ 385873 w 228"/>
                <a:gd name="T13" fmla="*/ 439193 h 309"/>
                <a:gd name="T14" fmla="*/ 388732 w 228"/>
                <a:gd name="T15" fmla="*/ 363927 h 309"/>
                <a:gd name="T16" fmla="*/ 404801 w 228"/>
                <a:gd name="T17" fmla="*/ 274616 h 309"/>
                <a:gd name="T18" fmla="*/ 455304 w 228"/>
                <a:gd name="T19" fmla="*/ 161526 h 309"/>
                <a:gd name="T20" fmla="*/ 543805 w 228"/>
                <a:gd name="T21" fmla="*/ 0 h 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
                <a:gd name="T34" fmla="*/ 0 h 309"/>
                <a:gd name="T35" fmla="*/ 228 w 228"/>
                <a:gd name="T36" fmla="*/ 309 h 3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 h="309">
                  <a:moveTo>
                    <a:pt x="228" y="0"/>
                  </a:moveTo>
                  <a:cubicBezTo>
                    <a:pt x="110" y="114"/>
                    <a:pt x="110" y="114"/>
                    <a:pt x="110" y="114"/>
                  </a:cubicBezTo>
                  <a:cubicBezTo>
                    <a:pt x="0" y="309"/>
                    <a:pt x="0" y="309"/>
                    <a:pt x="0" y="309"/>
                  </a:cubicBezTo>
                  <a:cubicBezTo>
                    <a:pt x="157" y="300"/>
                    <a:pt x="157" y="300"/>
                    <a:pt x="157" y="300"/>
                  </a:cubicBezTo>
                  <a:cubicBezTo>
                    <a:pt x="162" y="266"/>
                    <a:pt x="164" y="238"/>
                    <a:pt x="164" y="223"/>
                  </a:cubicBezTo>
                  <a:cubicBezTo>
                    <a:pt x="164" y="218"/>
                    <a:pt x="164" y="215"/>
                    <a:pt x="163" y="213"/>
                  </a:cubicBezTo>
                  <a:cubicBezTo>
                    <a:pt x="162" y="205"/>
                    <a:pt x="162" y="196"/>
                    <a:pt x="162" y="187"/>
                  </a:cubicBezTo>
                  <a:cubicBezTo>
                    <a:pt x="162" y="170"/>
                    <a:pt x="163" y="155"/>
                    <a:pt x="163" y="155"/>
                  </a:cubicBezTo>
                  <a:cubicBezTo>
                    <a:pt x="163" y="155"/>
                    <a:pt x="168" y="126"/>
                    <a:pt x="170" y="117"/>
                  </a:cubicBezTo>
                  <a:cubicBezTo>
                    <a:pt x="172" y="109"/>
                    <a:pt x="185" y="84"/>
                    <a:pt x="191" y="69"/>
                  </a:cubicBezTo>
                  <a:cubicBezTo>
                    <a:pt x="198" y="55"/>
                    <a:pt x="224" y="29"/>
                    <a:pt x="228" y="0"/>
                  </a:cubicBezTo>
                </a:path>
              </a:pathLst>
            </a:custGeom>
            <a:solidFill>
              <a:srgbClr val="FFD4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96" name="Rectangle 31"/>
            <p:cNvSpPr>
              <a:spLocks noChangeArrowheads="1"/>
            </p:cNvSpPr>
            <p:nvPr/>
          </p:nvSpPr>
          <p:spPr bwMode="auto">
            <a:xfrm>
              <a:off x="643" y="1567"/>
              <a:ext cx="462" cy="1043"/>
            </a:xfrm>
            <a:prstGeom prst="rect">
              <a:avLst/>
            </a:prstGeom>
            <a:solidFill>
              <a:schemeClr val="bg1">
                <a:lumMod val="65000"/>
              </a:schemeClr>
            </a:solidFill>
            <a:ln w="9525">
              <a:noFill/>
              <a:miter lim="800000"/>
              <a:headEnd/>
              <a:tailEnd/>
            </a:ln>
          </p:spPr>
          <p:txBody>
            <a:bodyPr/>
            <a:lstStyle/>
            <a:p>
              <a:pPr eaLnBrk="1" fontAlgn="auto" hangingPunct="1">
                <a:spcBef>
                  <a:spcPts val="0"/>
                </a:spcBef>
                <a:spcAft>
                  <a:spcPts val="0"/>
                </a:spcAft>
                <a:defRPr/>
              </a:pPr>
              <a:endParaRPr lang="en-US" dirty="0">
                <a:latin typeface="+mn-lt"/>
                <a:cs typeface="+mn-cs"/>
              </a:endParaRPr>
            </a:p>
          </p:txBody>
        </p:sp>
      </p:gr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5665</TotalTime>
  <Words>2538</Words>
  <Application>Microsoft Office PowerPoint</Application>
  <PresentationFormat>Экран (4:3)</PresentationFormat>
  <Paragraphs>182</Paragraphs>
  <Slides>11</Slides>
  <Notes>11</Notes>
  <HiddenSlides>0</HiddenSlides>
  <MMClips>0</MMClips>
  <ScaleCrop>false</ScaleCrop>
  <HeadingPairs>
    <vt:vector size="4" baseType="variant">
      <vt:variant>
        <vt:lpstr>Тема</vt:lpstr>
      </vt:variant>
      <vt:variant>
        <vt:i4>2</vt:i4>
      </vt:variant>
      <vt:variant>
        <vt:lpstr>Заголовки слайдов</vt:lpstr>
      </vt:variant>
      <vt:variant>
        <vt:i4>11</vt:i4>
      </vt:variant>
    </vt:vector>
  </HeadingPairs>
  <TitlesOfParts>
    <vt:vector size="13" baseType="lpstr">
      <vt:lpstr>Office Theme</vt:lpstr>
      <vt:lpstr>2_Office Theme</vt:lpstr>
      <vt:lpstr>ПОБУДОВА КАР’ЄРИ НА ДЕРЖАВНІЙ СЛУЖБІ</vt:lpstr>
      <vt:lpstr>Презентация PowerPoint</vt:lpstr>
      <vt:lpstr>Стажування в державних органах</vt:lpstr>
      <vt:lpstr>Презентация PowerPoint</vt:lpstr>
      <vt:lpstr>Презентация PowerPoint</vt:lpstr>
      <vt:lpstr>Презентация PowerPoint</vt:lpstr>
      <vt:lpstr>Презентация PowerPoint</vt:lpstr>
      <vt:lpstr>Презентация PowerPoint</vt:lpstr>
      <vt:lpstr>Ці Програми стажування надають можливість:</vt:lpstr>
      <vt:lpstr>Складові процесу планування кар’єри та просування по службі</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Steven</dc:creator>
  <cp:lastModifiedBy>Щепотко Юрій</cp:lastModifiedBy>
  <cp:revision>1036</cp:revision>
  <cp:lastPrinted>2017-06-16T12:58:58Z</cp:lastPrinted>
  <dcterms:created xsi:type="dcterms:W3CDTF">2014-09-17T03:37:49Z</dcterms:created>
  <dcterms:modified xsi:type="dcterms:W3CDTF">2017-06-16T13:03:30Z</dcterms:modified>
</cp:coreProperties>
</file>