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59" r:id="rId2"/>
  </p:sldMasterIdLst>
  <p:notesMasterIdLst>
    <p:notesMasterId r:id="rId25"/>
  </p:notesMasterIdLst>
  <p:handoutMasterIdLst>
    <p:handoutMasterId r:id="rId26"/>
  </p:handoutMasterIdLst>
  <p:sldIdLst>
    <p:sldId id="419" r:id="rId3"/>
    <p:sldId id="370" r:id="rId4"/>
    <p:sldId id="373" r:id="rId5"/>
    <p:sldId id="374" r:id="rId6"/>
    <p:sldId id="377" r:id="rId7"/>
    <p:sldId id="378" r:id="rId8"/>
    <p:sldId id="379" r:id="rId9"/>
    <p:sldId id="380" r:id="rId10"/>
    <p:sldId id="381" r:id="rId11"/>
    <p:sldId id="385" r:id="rId12"/>
    <p:sldId id="387" r:id="rId13"/>
    <p:sldId id="391" r:id="rId14"/>
    <p:sldId id="394" r:id="rId15"/>
    <p:sldId id="396" r:id="rId16"/>
    <p:sldId id="399" r:id="rId17"/>
    <p:sldId id="402" r:id="rId18"/>
    <p:sldId id="407" r:id="rId19"/>
    <p:sldId id="408" r:id="rId20"/>
    <p:sldId id="409" r:id="rId21"/>
    <p:sldId id="422" r:id="rId22"/>
    <p:sldId id="425" r:id="rId23"/>
    <p:sldId id="418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C9FB6"/>
    <a:srgbClr val="FAA700"/>
    <a:srgbClr val="A0C6A2"/>
    <a:srgbClr val="008000"/>
    <a:srgbClr val="26BCB8"/>
    <a:srgbClr val="32D6D2"/>
    <a:srgbClr val="8DC9CC"/>
    <a:srgbClr val="45C1A4"/>
    <a:srgbClr val="F89466"/>
    <a:srgbClr val="B9D51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6" autoAdjust="0"/>
  </p:normalViewPr>
  <p:slideViewPr>
    <p:cSldViewPr showGuides="1">
      <p:cViewPr varScale="1">
        <p:scale>
          <a:sx n="66" d="100"/>
          <a:sy n="66" d="100"/>
        </p:scale>
        <p:origin x="-55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7" d="100"/>
          <a:sy n="67" d="100"/>
        </p:scale>
        <p:origin x="-322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E0FA1C-C91D-42A5-84F6-0EF9AB892C4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5798A6-2FD2-42EF-B5DA-E0ADFAC4B8EF}">
      <dgm:prSet phldrT="[Текст]" custT="1"/>
      <dgm:spPr>
        <a:solidFill>
          <a:srgbClr val="FAA700"/>
        </a:solidFill>
      </dgm:spPr>
      <dgm:t>
        <a:bodyPr/>
        <a:lstStyle/>
        <a:p>
          <a:r>
            <a:rPr lang="uk-UA" sz="1800" b="1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ТЕСТУВАННЯ </a:t>
          </a:r>
        </a:p>
      </dgm:t>
    </dgm:pt>
    <dgm:pt modelId="{EE2C46A1-3616-4618-A855-49C8D071C8C3}" type="parTrans" cxnId="{B22BF86D-A3A1-49F6-A121-390558DB84A5}">
      <dgm:prSet/>
      <dgm:spPr/>
      <dgm:t>
        <a:bodyPr/>
        <a:lstStyle/>
        <a:p>
          <a:endParaRPr lang="uk-UA" sz="1600" b="0" noProof="0">
            <a:latin typeface="Arial" pitchFamily="34" charset="0"/>
            <a:cs typeface="Arial" pitchFamily="34" charset="0"/>
          </a:endParaRPr>
        </a:p>
      </dgm:t>
    </dgm:pt>
    <dgm:pt modelId="{BD6B0D41-0DD2-43DE-8D3B-170F3A274CD8}" type="sibTrans" cxnId="{B22BF86D-A3A1-49F6-A121-390558DB84A5}">
      <dgm:prSet/>
      <dgm:spPr/>
      <dgm:t>
        <a:bodyPr/>
        <a:lstStyle/>
        <a:p>
          <a:endParaRPr lang="uk-UA" sz="1600" b="0" noProof="0">
            <a:latin typeface="Arial" pitchFamily="34" charset="0"/>
            <a:cs typeface="Arial" pitchFamily="34" charset="0"/>
          </a:endParaRPr>
        </a:p>
      </dgm:t>
    </dgm:pt>
    <dgm:pt modelId="{23F87D8B-2BB3-4F85-9ACF-F738565BE9B9}">
      <dgm:prSet phldrT="[Текст]" custT="1"/>
      <dgm:spPr>
        <a:solidFill>
          <a:schemeClr val="bg1"/>
        </a:solidFill>
        <a:ln w="12700">
          <a:solidFill>
            <a:schemeClr val="accent1"/>
          </a:solidFill>
        </a:ln>
      </dgm:spPr>
      <dgm:t>
        <a:bodyPr/>
        <a:lstStyle/>
        <a:p>
          <a:pPr algn="ctr"/>
          <a:r>
            <a:rPr lang="uk-UA" sz="1600" b="1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40 тестових питань</a:t>
          </a:r>
          <a:br>
            <a:rPr lang="uk-UA" sz="1600" b="1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uk-UA" sz="16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та автоматичне визначення результатів</a:t>
          </a:r>
          <a:endParaRPr lang="uk-UA" sz="1600" b="0" noProof="0" dirty="0" smtClean="0">
            <a:latin typeface="Arial" pitchFamily="34" charset="0"/>
            <a:cs typeface="Arial" pitchFamily="34" charset="0"/>
          </a:endParaRPr>
        </a:p>
      </dgm:t>
    </dgm:pt>
    <dgm:pt modelId="{9927BC10-D867-46E6-A232-C55D21EB7C33}" type="parTrans" cxnId="{BDE5B2AD-3010-48B8-A12A-F806AEEA8C1D}">
      <dgm:prSet/>
      <dgm:spPr/>
      <dgm:t>
        <a:bodyPr/>
        <a:lstStyle/>
        <a:p>
          <a:endParaRPr lang="uk-UA" sz="1600" b="0" noProof="0">
            <a:latin typeface="Arial" pitchFamily="34" charset="0"/>
            <a:cs typeface="Arial" pitchFamily="34" charset="0"/>
          </a:endParaRPr>
        </a:p>
      </dgm:t>
    </dgm:pt>
    <dgm:pt modelId="{BD3235C8-4653-41A2-9A61-959C4EA0EE6A}" type="sibTrans" cxnId="{BDE5B2AD-3010-48B8-A12A-F806AEEA8C1D}">
      <dgm:prSet/>
      <dgm:spPr/>
      <dgm:t>
        <a:bodyPr/>
        <a:lstStyle/>
        <a:p>
          <a:endParaRPr lang="uk-UA" sz="1600" b="0" noProof="0">
            <a:latin typeface="Arial" pitchFamily="34" charset="0"/>
            <a:cs typeface="Arial" pitchFamily="34" charset="0"/>
          </a:endParaRPr>
        </a:p>
      </dgm:t>
    </dgm:pt>
    <dgm:pt modelId="{18386B73-E35D-46F6-A616-AC74B0E8BB9F}">
      <dgm:prSet phldrT="[Текст]" custT="1"/>
      <dgm:spPr>
        <a:solidFill>
          <a:schemeClr val="bg1"/>
        </a:solidFill>
        <a:ln w="12700">
          <a:solidFill>
            <a:schemeClr val="accent1"/>
          </a:solidFill>
        </a:ln>
      </dgm:spPr>
      <dgm:t>
        <a:bodyPr/>
        <a:lstStyle/>
        <a:p>
          <a:pPr algn="ctr"/>
          <a:r>
            <a:rPr lang="uk-UA" sz="1600" b="1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Повторне тестування</a:t>
          </a:r>
          <a:br>
            <a:rPr lang="uk-UA" sz="1600" b="1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uk-UA" sz="1600" b="1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допускається лише коли</a:t>
          </a:r>
          <a:r>
            <a:rPr lang="uk-UA" sz="16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/>
          </a:r>
          <a:br>
            <a:rPr lang="uk-UA" sz="16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uk-UA" sz="16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тестування було перервано</a:t>
          </a:r>
          <a:br>
            <a:rPr lang="uk-UA" sz="16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uk-UA" sz="16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або не відбулося з технічних</a:t>
          </a:r>
          <a:br>
            <a:rPr lang="uk-UA" sz="16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uk-UA" sz="16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або інших причин</a:t>
          </a:r>
          <a:r>
            <a:rPr lang="uk-UA" sz="1600" b="0" noProof="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endParaRPr lang="uk-UA" sz="1600" b="0" noProof="0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87858E8-21B8-4B5B-A83D-B1C07643F3E8}" type="parTrans" cxnId="{D4BDDF6A-CE50-4503-BEE7-C65A90AEC105}">
      <dgm:prSet/>
      <dgm:spPr/>
      <dgm:t>
        <a:bodyPr/>
        <a:lstStyle/>
        <a:p>
          <a:endParaRPr lang="uk-UA" sz="1600" b="0" noProof="0">
            <a:latin typeface="Arial" pitchFamily="34" charset="0"/>
            <a:cs typeface="Arial" pitchFamily="34" charset="0"/>
          </a:endParaRPr>
        </a:p>
      </dgm:t>
    </dgm:pt>
    <dgm:pt modelId="{872A79FF-110F-46C3-8D4B-2A1C994E3C88}" type="sibTrans" cxnId="{D4BDDF6A-CE50-4503-BEE7-C65A90AEC105}">
      <dgm:prSet/>
      <dgm:spPr/>
      <dgm:t>
        <a:bodyPr/>
        <a:lstStyle/>
        <a:p>
          <a:endParaRPr lang="uk-UA" sz="1600" b="0" noProof="0">
            <a:latin typeface="Arial" pitchFamily="34" charset="0"/>
            <a:cs typeface="Arial" pitchFamily="34" charset="0"/>
          </a:endParaRPr>
        </a:p>
      </dgm:t>
    </dgm:pt>
    <dgm:pt modelId="{A15505B8-55AA-4712-A646-010958FCBC17}">
      <dgm:prSet phldrT="[Текст]" custT="1"/>
      <dgm:spPr>
        <a:solidFill>
          <a:schemeClr val="bg1"/>
        </a:solidFill>
        <a:ln w="12700">
          <a:solidFill>
            <a:schemeClr val="accent1"/>
          </a:solidFill>
        </a:ln>
      </dgm:spPr>
      <dgm:t>
        <a:bodyPr/>
        <a:lstStyle/>
        <a:p>
          <a:pPr algn="ctr"/>
          <a:r>
            <a:rPr lang="uk-UA" sz="1600" b="1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Письмове тестування</a:t>
          </a:r>
          <a:br>
            <a:rPr lang="uk-UA" sz="1600" b="1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uk-UA" sz="1600" b="1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проводиться у разі відсутності</a:t>
          </a:r>
          <a:br>
            <a:rPr lang="uk-UA" sz="1600" b="1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uk-UA" sz="16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умов провести його автоматизовано</a:t>
          </a:r>
        </a:p>
      </dgm:t>
    </dgm:pt>
    <dgm:pt modelId="{A74A4B58-B5CD-45E1-83AD-E59E11018639}" type="parTrans" cxnId="{F5C89968-2304-4983-AAAA-98D637247BA8}">
      <dgm:prSet/>
      <dgm:spPr/>
      <dgm:t>
        <a:bodyPr/>
        <a:lstStyle/>
        <a:p>
          <a:endParaRPr lang="uk-UA" sz="1600" b="0" noProof="0">
            <a:latin typeface="Arial" pitchFamily="34" charset="0"/>
            <a:cs typeface="Arial" pitchFamily="34" charset="0"/>
          </a:endParaRPr>
        </a:p>
      </dgm:t>
    </dgm:pt>
    <dgm:pt modelId="{28320FD1-3A4F-40B8-8200-239F53F0C9DB}" type="sibTrans" cxnId="{F5C89968-2304-4983-AAAA-98D637247BA8}">
      <dgm:prSet/>
      <dgm:spPr/>
      <dgm:t>
        <a:bodyPr/>
        <a:lstStyle/>
        <a:p>
          <a:endParaRPr lang="uk-UA" sz="1600" b="0" noProof="0">
            <a:latin typeface="Arial" pitchFamily="34" charset="0"/>
            <a:cs typeface="Arial" pitchFamily="34" charset="0"/>
          </a:endParaRPr>
        </a:p>
      </dgm:t>
    </dgm:pt>
    <dgm:pt modelId="{C2A27F9C-E1C8-4B82-A64D-0B476879997E}">
      <dgm:prSet phldrT="[Текст]" phldr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uk-UA" sz="1600" b="0" noProof="0">
            <a:latin typeface="Arial" pitchFamily="34" charset="0"/>
            <a:cs typeface="Arial" pitchFamily="34" charset="0"/>
          </a:endParaRPr>
        </a:p>
      </dgm:t>
    </dgm:pt>
    <dgm:pt modelId="{00EBCDE0-7374-40C4-806D-4ABF41887A37}" type="parTrans" cxnId="{A2AAF1F3-8A04-4B91-A071-2B7E986AAC52}">
      <dgm:prSet/>
      <dgm:spPr/>
      <dgm:t>
        <a:bodyPr/>
        <a:lstStyle/>
        <a:p>
          <a:endParaRPr lang="uk-UA" sz="1600" b="0" noProof="0">
            <a:latin typeface="Arial" pitchFamily="34" charset="0"/>
            <a:cs typeface="Arial" pitchFamily="34" charset="0"/>
          </a:endParaRPr>
        </a:p>
      </dgm:t>
    </dgm:pt>
    <dgm:pt modelId="{FF33BB02-BF62-4F98-9023-FE3AF1DF85DF}" type="sibTrans" cxnId="{A2AAF1F3-8A04-4B91-A071-2B7E986AAC52}">
      <dgm:prSet/>
      <dgm:spPr/>
      <dgm:t>
        <a:bodyPr/>
        <a:lstStyle/>
        <a:p>
          <a:endParaRPr lang="uk-UA" sz="1600" b="0" noProof="0">
            <a:latin typeface="Arial" pitchFamily="34" charset="0"/>
            <a:cs typeface="Arial" pitchFamily="34" charset="0"/>
          </a:endParaRPr>
        </a:p>
      </dgm:t>
    </dgm:pt>
    <dgm:pt modelId="{959627BF-4D38-4BF2-920F-D19E9A0E4EF0}">
      <dgm:prSet custT="1"/>
      <dgm:spPr>
        <a:solidFill>
          <a:schemeClr val="bg1"/>
        </a:solidFill>
        <a:ln w="12700">
          <a:solidFill>
            <a:schemeClr val="accent1"/>
          </a:solidFill>
        </a:ln>
      </dgm:spPr>
      <dgm:t>
        <a:bodyPr/>
        <a:lstStyle/>
        <a:p>
          <a:pPr algn="ctr">
            <a:spcAft>
              <a:spcPct val="35000"/>
            </a:spcAft>
          </a:pPr>
          <a:endParaRPr lang="uk-UA" sz="1600" b="0" i="0" noProof="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ctr">
            <a:spcAft>
              <a:spcPct val="35000"/>
            </a:spcAft>
          </a:pPr>
          <a:r>
            <a:rPr lang="uk-UA" sz="1600" b="1" i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Система оцінювання:</a:t>
          </a:r>
          <a:br>
            <a:rPr lang="uk-UA" sz="1600" b="1" i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uk-UA" sz="16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 бали – правильна відповідь</a:t>
          </a:r>
          <a:br>
            <a:rPr lang="uk-UA" sz="16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uk-UA" sz="16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 32 питання і більше</a:t>
          </a:r>
          <a:br>
            <a:rPr lang="uk-UA" sz="16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uk-UA" sz="16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 бал – правильна відповідь</a:t>
          </a:r>
          <a:br>
            <a:rPr lang="uk-UA" sz="16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uk-UA" sz="16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 24-31 питання</a:t>
          </a:r>
          <a:br>
            <a:rPr lang="uk-UA" sz="16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uk-UA" sz="16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0 балів – правильна відповідь</a:t>
          </a:r>
          <a:br>
            <a:rPr lang="uk-UA" sz="16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uk-UA" sz="16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 23 і менше питань</a:t>
          </a:r>
          <a:endParaRPr lang="uk-UA" sz="1600" b="0" noProof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F65D7DC-32B3-461F-8C57-E6675643A470}" type="parTrans" cxnId="{D6967504-28DE-4214-958C-C2E51C499C38}">
      <dgm:prSet/>
      <dgm:spPr/>
      <dgm:t>
        <a:bodyPr/>
        <a:lstStyle/>
        <a:p>
          <a:endParaRPr lang="uk-UA" sz="1600" b="0" noProof="0">
            <a:latin typeface="Arial" pitchFamily="34" charset="0"/>
            <a:cs typeface="Arial" pitchFamily="34" charset="0"/>
          </a:endParaRPr>
        </a:p>
      </dgm:t>
    </dgm:pt>
    <dgm:pt modelId="{AEB6C884-A590-4DC6-AAD9-C2BD50F7ED73}" type="sibTrans" cxnId="{D6967504-28DE-4214-958C-C2E51C499C38}">
      <dgm:prSet/>
      <dgm:spPr/>
      <dgm:t>
        <a:bodyPr/>
        <a:lstStyle/>
        <a:p>
          <a:endParaRPr lang="uk-UA" sz="1600" b="0" noProof="0">
            <a:latin typeface="Arial" pitchFamily="34" charset="0"/>
            <a:cs typeface="Arial" pitchFamily="34" charset="0"/>
          </a:endParaRPr>
        </a:p>
      </dgm:t>
    </dgm:pt>
    <dgm:pt modelId="{F76D4910-21BE-4F94-A772-43AF67355EA4}">
      <dgm:prSet/>
      <dgm:spPr/>
      <dgm:t>
        <a:bodyPr/>
        <a:lstStyle/>
        <a:p>
          <a:endParaRPr lang="uk-UA" sz="1600" b="0" noProof="0">
            <a:latin typeface="Arial" pitchFamily="34" charset="0"/>
            <a:cs typeface="Arial" pitchFamily="34" charset="0"/>
          </a:endParaRPr>
        </a:p>
      </dgm:t>
    </dgm:pt>
    <dgm:pt modelId="{344099D4-EA02-496D-BD9B-8BC9919A7365}" type="parTrans" cxnId="{8132B82A-0774-4FDB-AECC-5268E0923B4D}">
      <dgm:prSet/>
      <dgm:spPr/>
      <dgm:t>
        <a:bodyPr/>
        <a:lstStyle/>
        <a:p>
          <a:endParaRPr lang="uk-UA" sz="1600" b="0" noProof="0">
            <a:latin typeface="Arial" pitchFamily="34" charset="0"/>
            <a:cs typeface="Arial" pitchFamily="34" charset="0"/>
          </a:endParaRPr>
        </a:p>
      </dgm:t>
    </dgm:pt>
    <dgm:pt modelId="{4620CE5E-CA8D-40F8-8BFA-0CCC154AA96D}" type="sibTrans" cxnId="{8132B82A-0774-4FDB-AECC-5268E0923B4D}">
      <dgm:prSet/>
      <dgm:spPr/>
      <dgm:t>
        <a:bodyPr/>
        <a:lstStyle/>
        <a:p>
          <a:endParaRPr lang="uk-UA" sz="1600" b="0" noProof="0">
            <a:latin typeface="Arial" pitchFamily="34" charset="0"/>
            <a:cs typeface="Arial" pitchFamily="34" charset="0"/>
          </a:endParaRPr>
        </a:p>
      </dgm:t>
    </dgm:pt>
    <dgm:pt modelId="{E31439A1-C7D2-4A81-BF25-A07F729E29BC}" type="pres">
      <dgm:prSet presAssocID="{BCE0FA1C-C91D-42A5-84F6-0EF9AB892C4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4FBDD0-B716-4841-BA80-3283DAE4E46B}" type="pres">
      <dgm:prSet presAssocID="{BCE0FA1C-C91D-42A5-84F6-0EF9AB892C4E}" presName="matrix" presStyleCnt="0"/>
      <dgm:spPr/>
    </dgm:pt>
    <dgm:pt modelId="{2CCEC6B6-16B9-484F-9EAF-2A47152F8756}" type="pres">
      <dgm:prSet presAssocID="{BCE0FA1C-C91D-42A5-84F6-0EF9AB892C4E}" presName="tile1" presStyleLbl="node1" presStyleIdx="0" presStyleCnt="4" custLinFactNeighborX="0" custLinFactNeighborY="-3030"/>
      <dgm:spPr/>
      <dgm:t>
        <a:bodyPr/>
        <a:lstStyle/>
        <a:p>
          <a:endParaRPr lang="ru-RU"/>
        </a:p>
      </dgm:t>
    </dgm:pt>
    <dgm:pt modelId="{25E8B1F6-8D4F-4D68-A0E1-BC1DA41155EF}" type="pres">
      <dgm:prSet presAssocID="{BCE0FA1C-C91D-42A5-84F6-0EF9AB892C4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C2733-C348-4C77-9B23-66DDA5253AE4}" type="pres">
      <dgm:prSet presAssocID="{BCE0FA1C-C91D-42A5-84F6-0EF9AB892C4E}" presName="tile2" presStyleLbl="node1" presStyleIdx="1" presStyleCnt="4"/>
      <dgm:spPr/>
      <dgm:t>
        <a:bodyPr/>
        <a:lstStyle/>
        <a:p>
          <a:endParaRPr lang="ru-RU"/>
        </a:p>
      </dgm:t>
    </dgm:pt>
    <dgm:pt modelId="{AE762F24-7A55-4CE6-A3D3-C5A0BD109F8B}" type="pres">
      <dgm:prSet presAssocID="{BCE0FA1C-C91D-42A5-84F6-0EF9AB892C4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1C54F-3BB4-4D65-B1F9-3CAE4E9E8196}" type="pres">
      <dgm:prSet presAssocID="{BCE0FA1C-C91D-42A5-84F6-0EF9AB892C4E}" presName="tile3" presStyleLbl="node1" presStyleIdx="2" presStyleCnt="4" custScaleX="103448" custLinFactNeighborX="1724" custLinFactNeighborY="-1515"/>
      <dgm:spPr/>
      <dgm:t>
        <a:bodyPr/>
        <a:lstStyle/>
        <a:p>
          <a:endParaRPr lang="ru-RU"/>
        </a:p>
      </dgm:t>
    </dgm:pt>
    <dgm:pt modelId="{CC3CCC9A-43FC-4304-83E7-B7A25E1F85A4}" type="pres">
      <dgm:prSet presAssocID="{BCE0FA1C-C91D-42A5-84F6-0EF9AB892C4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FD9BB2-D8F1-4880-B64A-BB9D68EA49CB}" type="pres">
      <dgm:prSet presAssocID="{BCE0FA1C-C91D-42A5-84F6-0EF9AB892C4E}" presName="tile4" presStyleLbl="node1" presStyleIdx="3" presStyleCnt="4" custScaleY="103030" custLinFactNeighborY="-3030"/>
      <dgm:spPr/>
      <dgm:t>
        <a:bodyPr/>
        <a:lstStyle/>
        <a:p>
          <a:endParaRPr lang="ru-RU"/>
        </a:p>
      </dgm:t>
    </dgm:pt>
    <dgm:pt modelId="{3A789EAD-4E89-48A4-B72D-812F7ACEC7AE}" type="pres">
      <dgm:prSet presAssocID="{BCE0FA1C-C91D-42A5-84F6-0EF9AB892C4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78160-BB1C-49F1-97D5-296B04C699C5}" type="pres">
      <dgm:prSet presAssocID="{BCE0FA1C-C91D-42A5-84F6-0EF9AB892C4E}" presName="centerTile" presStyleLbl="fgShp" presStyleIdx="0" presStyleCnt="1" custScaleX="90343" custScaleY="76048" custLinFactNeighborX="-1724" custLinFactNeighborY="757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2948877-32B3-4D57-BE99-C0672D2BCFF6}" type="presOf" srcId="{A15505B8-55AA-4712-A646-010958FCBC17}" destId="{41FD9BB2-D8F1-4880-B64A-BB9D68EA49CB}" srcOrd="0" destOrd="0" presId="urn:microsoft.com/office/officeart/2005/8/layout/matrix1"/>
    <dgm:cxn modelId="{D6967504-28DE-4214-958C-C2E51C499C38}" srcId="{055798A6-2FD2-42EF-B5DA-E0ADFAC4B8EF}" destId="{959627BF-4D38-4BF2-920F-D19E9A0E4EF0}" srcOrd="1" destOrd="0" parTransId="{0F65D7DC-32B3-461F-8C57-E6675643A470}" sibTransId="{AEB6C884-A590-4DC6-AAD9-C2BD50F7ED73}"/>
    <dgm:cxn modelId="{3F3F497B-E599-4029-93EB-3C65CF1129F8}" type="presOf" srcId="{959627BF-4D38-4BF2-920F-D19E9A0E4EF0}" destId="{B7CC2733-C348-4C77-9B23-66DDA5253AE4}" srcOrd="0" destOrd="0" presId="urn:microsoft.com/office/officeart/2005/8/layout/matrix1"/>
    <dgm:cxn modelId="{8132B82A-0774-4FDB-AECC-5268E0923B4D}" srcId="{055798A6-2FD2-42EF-B5DA-E0ADFAC4B8EF}" destId="{F76D4910-21BE-4F94-A772-43AF67355EA4}" srcOrd="4" destOrd="0" parTransId="{344099D4-EA02-496D-BD9B-8BC9919A7365}" sibTransId="{4620CE5E-CA8D-40F8-8BFA-0CCC154AA96D}"/>
    <dgm:cxn modelId="{C0046F14-6F13-424E-B9D0-BBE78712A52C}" type="presOf" srcId="{BCE0FA1C-C91D-42A5-84F6-0EF9AB892C4E}" destId="{E31439A1-C7D2-4A81-BF25-A07F729E29BC}" srcOrd="0" destOrd="0" presId="urn:microsoft.com/office/officeart/2005/8/layout/matrix1"/>
    <dgm:cxn modelId="{F5C89968-2304-4983-AAAA-98D637247BA8}" srcId="{055798A6-2FD2-42EF-B5DA-E0ADFAC4B8EF}" destId="{A15505B8-55AA-4712-A646-010958FCBC17}" srcOrd="3" destOrd="0" parTransId="{A74A4B58-B5CD-45E1-83AD-E59E11018639}" sibTransId="{28320FD1-3A4F-40B8-8200-239F53F0C9DB}"/>
    <dgm:cxn modelId="{75D2892B-344E-4AD2-BEEE-028332E5FD2D}" type="presOf" srcId="{18386B73-E35D-46F6-A616-AC74B0E8BB9F}" destId="{CC3CCC9A-43FC-4304-83E7-B7A25E1F85A4}" srcOrd="1" destOrd="0" presId="urn:microsoft.com/office/officeart/2005/8/layout/matrix1"/>
    <dgm:cxn modelId="{EAABD031-E822-4C1E-84B1-984558AB189E}" type="presOf" srcId="{A15505B8-55AA-4712-A646-010958FCBC17}" destId="{3A789EAD-4E89-48A4-B72D-812F7ACEC7AE}" srcOrd="1" destOrd="0" presId="urn:microsoft.com/office/officeart/2005/8/layout/matrix1"/>
    <dgm:cxn modelId="{52E402EC-19E2-49E2-9978-EE46BBCD5234}" type="presOf" srcId="{959627BF-4D38-4BF2-920F-D19E9A0E4EF0}" destId="{AE762F24-7A55-4CE6-A3D3-C5A0BD109F8B}" srcOrd="1" destOrd="0" presId="urn:microsoft.com/office/officeart/2005/8/layout/matrix1"/>
    <dgm:cxn modelId="{B22BF86D-A3A1-49F6-A121-390558DB84A5}" srcId="{BCE0FA1C-C91D-42A5-84F6-0EF9AB892C4E}" destId="{055798A6-2FD2-42EF-B5DA-E0ADFAC4B8EF}" srcOrd="0" destOrd="0" parTransId="{EE2C46A1-3616-4618-A855-49C8D071C8C3}" sibTransId="{BD6B0D41-0DD2-43DE-8D3B-170F3A274CD8}"/>
    <dgm:cxn modelId="{6C1C7EB4-9594-4E89-BCD4-FA9E9A88640E}" type="presOf" srcId="{23F87D8B-2BB3-4F85-9ACF-F738565BE9B9}" destId="{2CCEC6B6-16B9-484F-9EAF-2A47152F8756}" srcOrd="0" destOrd="0" presId="urn:microsoft.com/office/officeart/2005/8/layout/matrix1"/>
    <dgm:cxn modelId="{A2AAF1F3-8A04-4B91-A071-2B7E986AAC52}" srcId="{055798A6-2FD2-42EF-B5DA-E0ADFAC4B8EF}" destId="{C2A27F9C-E1C8-4B82-A64D-0B476879997E}" srcOrd="5" destOrd="0" parTransId="{00EBCDE0-7374-40C4-806D-4ABF41887A37}" sibTransId="{FF33BB02-BF62-4F98-9023-FE3AF1DF85DF}"/>
    <dgm:cxn modelId="{D4BDDF6A-CE50-4503-BEE7-C65A90AEC105}" srcId="{055798A6-2FD2-42EF-B5DA-E0ADFAC4B8EF}" destId="{18386B73-E35D-46F6-A616-AC74B0E8BB9F}" srcOrd="2" destOrd="0" parTransId="{A87858E8-21B8-4B5B-A83D-B1C07643F3E8}" sibTransId="{872A79FF-110F-46C3-8D4B-2A1C994E3C88}"/>
    <dgm:cxn modelId="{6000F3A8-3C96-458C-8BED-0B8490A7DC7D}" type="presOf" srcId="{23F87D8B-2BB3-4F85-9ACF-F738565BE9B9}" destId="{25E8B1F6-8D4F-4D68-A0E1-BC1DA41155EF}" srcOrd="1" destOrd="0" presId="urn:microsoft.com/office/officeart/2005/8/layout/matrix1"/>
    <dgm:cxn modelId="{B21E5D18-4B7F-408A-9165-2AB890D42AEA}" type="presOf" srcId="{055798A6-2FD2-42EF-B5DA-E0ADFAC4B8EF}" destId="{52078160-BB1C-49F1-97D5-296B04C699C5}" srcOrd="0" destOrd="0" presId="urn:microsoft.com/office/officeart/2005/8/layout/matrix1"/>
    <dgm:cxn modelId="{BDE5B2AD-3010-48B8-A12A-F806AEEA8C1D}" srcId="{055798A6-2FD2-42EF-B5DA-E0ADFAC4B8EF}" destId="{23F87D8B-2BB3-4F85-9ACF-F738565BE9B9}" srcOrd="0" destOrd="0" parTransId="{9927BC10-D867-46E6-A232-C55D21EB7C33}" sibTransId="{BD3235C8-4653-41A2-9A61-959C4EA0EE6A}"/>
    <dgm:cxn modelId="{CC94F6DD-FDDD-44D6-8E24-12380CEFB7A1}" type="presOf" srcId="{18386B73-E35D-46F6-A616-AC74B0E8BB9F}" destId="{0FC1C54F-3BB4-4D65-B1F9-3CAE4E9E8196}" srcOrd="0" destOrd="0" presId="urn:microsoft.com/office/officeart/2005/8/layout/matrix1"/>
    <dgm:cxn modelId="{EBED0033-23E3-42D4-9EA9-90380608B639}" type="presParOf" srcId="{E31439A1-C7D2-4A81-BF25-A07F729E29BC}" destId="{394FBDD0-B716-4841-BA80-3283DAE4E46B}" srcOrd="0" destOrd="0" presId="urn:microsoft.com/office/officeart/2005/8/layout/matrix1"/>
    <dgm:cxn modelId="{7FE50B31-A8F5-4BDD-B1AE-514B72FA114B}" type="presParOf" srcId="{394FBDD0-B716-4841-BA80-3283DAE4E46B}" destId="{2CCEC6B6-16B9-484F-9EAF-2A47152F8756}" srcOrd="0" destOrd="0" presId="urn:microsoft.com/office/officeart/2005/8/layout/matrix1"/>
    <dgm:cxn modelId="{4516482A-CFA2-48C1-BD9C-A963F5E28DA3}" type="presParOf" srcId="{394FBDD0-B716-4841-BA80-3283DAE4E46B}" destId="{25E8B1F6-8D4F-4D68-A0E1-BC1DA41155EF}" srcOrd="1" destOrd="0" presId="urn:microsoft.com/office/officeart/2005/8/layout/matrix1"/>
    <dgm:cxn modelId="{F92FA84C-0DB7-4098-B251-0179BBCBA21D}" type="presParOf" srcId="{394FBDD0-B716-4841-BA80-3283DAE4E46B}" destId="{B7CC2733-C348-4C77-9B23-66DDA5253AE4}" srcOrd="2" destOrd="0" presId="urn:microsoft.com/office/officeart/2005/8/layout/matrix1"/>
    <dgm:cxn modelId="{09B960BE-62E7-4F10-B548-7C1C8A1FE1BA}" type="presParOf" srcId="{394FBDD0-B716-4841-BA80-3283DAE4E46B}" destId="{AE762F24-7A55-4CE6-A3D3-C5A0BD109F8B}" srcOrd="3" destOrd="0" presId="urn:microsoft.com/office/officeart/2005/8/layout/matrix1"/>
    <dgm:cxn modelId="{B0445484-DAF7-4CC6-9F73-6BEFC700A91A}" type="presParOf" srcId="{394FBDD0-B716-4841-BA80-3283DAE4E46B}" destId="{0FC1C54F-3BB4-4D65-B1F9-3CAE4E9E8196}" srcOrd="4" destOrd="0" presId="urn:microsoft.com/office/officeart/2005/8/layout/matrix1"/>
    <dgm:cxn modelId="{17ACDEAA-888A-4881-8CEF-5D4BB0000315}" type="presParOf" srcId="{394FBDD0-B716-4841-BA80-3283DAE4E46B}" destId="{CC3CCC9A-43FC-4304-83E7-B7A25E1F85A4}" srcOrd="5" destOrd="0" presId="urn:microsoft.com/office/officeart/2005/8/layout/matrix1"/>
    <dgm:cxn modelId="{13113546-174C-4227-BF78-6F8B936F279B}" type="presParOf" srcId="{394FBDD0-B716-4841-BA80-3283DAE4E46B}" destId="{41FD9BB2-D8F1-4880-B64A-BB9D68EA49CB}" srcOrd="6" destOrd="0" presId="urn:microsoft.com/office/officeart/2005/8/layout/matrix1"/>
    <dgm:cxn modelId="{16EB8A76-F1F8-433F-A752-52A6D442DB41}" type="presParOf" srcId="{394FBDD0-B716-4841-BA80-3283DAE4E46B}" destId="{3A789EAD-4E89-48A4-B72D-812F7ACEC7AE}" srcOrd="7" destOrd="0" presId="urn:microsoft.com/office/officeart/2005/8/layout/matrix1"/>
    <dgm:cxn modelId="{5623A2ED-51B6-4DB4-B34E-03D14940F2F4}" type="presParOf" srcId="{E31439A1-C7D2-4A81-BF25-A07F729E29BC}" destId="{52078160-BB1C-49F1-97D5-296B04C699C5}" srcOrd="1" destOrd="0" presId="urn:microsoft.com/office/officeart/2005/8/layout/matrix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E0FA1C-C91D-42A5-84F6-0EF9AB892C4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5798A6-2FD2-42EF-B5DA-E0ADFAC4B8EF}">
      <dgm:prSet phldrT="[Текст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uk-UA" sz="1800" b="1" noProof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СИТУАЦІЙНЕ ЗАВДАННЯ </a:t>
          </a:r>
        </a:p>
      </dgm:t>
    </dgm:pt>
    <dgm:pt modelId="{EE2C46A1-3616-4618-A855-49C8D071C8C3}" type="parTrans" cxnId="{B22BF86D-A3A1-49F6-A121-390558DB84A5}">
      <dgm:prSet/>
      <dgm:spPr/>
      <dgm:t>
        <a:bodyPr/>
        <a:lstStyle/>
        <a:p>
          <a:endParaRPr lang="uk-UA" sz="1600" b="0" noProof="0">
            <a:latin typeface="Arial" pitchFamily="34" charset="0"/>
            <a:cs typeface="Arial" pitchFamily="34" charset="0"/>
          </a:endParaRPr>
        </a:p>
      </dgm:t>
    </dgm:pt>
    <dgm:pt modelId="{BD6B0D41-0DD2-43DE-8D3B-170F3A274CD8}" type="sibTrans" cxnId="{B22BF86D-A3A1-49F6-A121-390558DB84A5}">
      <dgm:prSet/>
      <dgm:spPr/>
      <dgm:t>
        <a:bodyPr/>
        <a:lstStyle/>
        <a:p>
          <a:endParaRPr lang="uk-UA" sz="1600" b="0" noProof="0">
            <a:latin typeface="Arial" pitchFamily="34" charset="0"/>
            <a:cs typeface="Arial" pitchFamily="34" charset="0"/>
          </a:endParaRPr>
        </a:p>
      </dgm:t>
    </dgm:pt>
    <dgm:pt modelId="{23F87D8B-2BB3-4F85-9ACF-F738565BE9B9}">
      <dgm:prSet phldrT="[Текст]" custT="1"/>
      <dgm:spPr>
        <a:solidFill>
          <a:schemeClr val="bg1"/>
        </a:solidFill>
        <a:ln w="12700">
          <a:solidFill>
            <a:schemeClr val="accent1"/>
          </a:solidFill>
        </a:ln>
      </dgm:spPr>
      <dgm:t>
        <a:bodyPr/>
        <a:lstStyle/>
        <a:p>
          <a:pPr algn="ctr"/>
          <a:r>
            <a:rPr lang="uk-UA" sz="1600" b="1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для категорії «А»</a:t>
          </a:r>
          <a:r>
            <a:rPr lang="uk-UA" sz="16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затверджує Комісія</a:t>
          </a:r>
        </a:p>
        <a:p>
          <a:pPr algn="ctr"/>
          <a:r>
            <a:rPr lang="uk-UA" sz="1600" b="1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для категорії «Б»</a:t>
          </a:r>
          <a:r>
            <a:rPr lang="uk-UA" sz="16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розробляє</a:t>
          </a:r>
          <a:br>
            <a:rPr lang="uk-UA" sz="16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uk-UA" sz="16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та затверджує державний орган,</a:t>
          </a:r>
          <a:br>
            <a:rPr lang="uk-UA" sz="16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uk-UA" sz="16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 якому проводиться конкурс</a:t>
          </a:r>
        </a:p>
      </dgm:t>
    </dgm:pt>
    <dgm:pt modelId="{9927BC10-D867-46E6-A232-C55D21EB7C33}" type="parTrans" cxnId="{BDE5B2AD-3010-48B8-A12A-F806AEEA8C1D}">
      <dgm:prSet/>
      <dgm:spPr/>
      <dgm:t>
        <a:bodyPr/>
        <a:lstStyle/>
        <a:p>
          <a:endParaRPr lang="uk-UA" sz="1600" b="0" noProof="0">
            <a:latin typeface="Arial" pitchFamily="34" charset="0"/>
            <a:cs typeface="Arial" pitchFamily="34" charset="0"/>
          </a:endParaRPr>
        </a:p>
      </dgm:t>
    </dgm:pt>
    <dgm:pt modelId="{BD3235C8-4653-41A2-9A61-959C4EA0EE6A}" type="sibTrans" cxnId="{BDE5B2AD-3010-48B8-A12A-F806AEEA8C1D}">
      <dgm:prSet/>
      <dgm:spPr/>
      <dgm:t>
        <a:bodyPr/>
        <a:lstStyle/>
        <a:p>
          <a:endParaRPr lang="uk-UA" sz="1600" b="0" noProof="0">
            <a:latin typeface="Arial" pitchFamily="34" charset="0"/>
            <a:cs typeface="Arial" pitchFamily="34" charset="0"/>
          </a:endParaRPr>
        </a:p>
      </dgm:t>
    </dgm:pt>
    <dgm:pt modelId="{18386B73-E35D-46F6-A616-AC74B0E8BB9F}">
      <dgm:prSet phldrT="[Текст]" custT="1"/>
      <dgm:spPr>
        <a:solidFill>
          <a:schemeClr val="bg1"/>
        </a:solidFill>
        <a:ln w="12700">
          <a:solidFill>
            <a:schemeClr val="accent1"/>
          </a:solidFill>
        </a:ln>
      </dgm:spPr>
      <dgm:t>
        <a:bodyPr/>
        <a:lstStyle/>
        <a:p>
          <a:pPr algn="ctr">
            <a:spcAft>
              <a:spcPts val="0"/>
            </a:spcAft>
          </a:pPr>
          <a:r>
            <a:rPr lang="uk-UA" sz="1600" b="1" i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Система оцінювання:</a:t>
          </a:r>
        </a:p>
        <a:p>
          <a:pPr algn="ctr">
            <a:spcAft>
              <a:spcPts val="0"/>
            </a:spcAft>
          </a:pPr>
          <a:r>
            <a:rPr lang="uk-UA" sz="16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 бали – глибокі знання</a:t>
          </a:r>
        </a:p>
        <a:p>
          <a:pPr algn="ctr">
            <a:spcAft>
              <a:spcPts val="0"/>
            </a:spcAft>
          </a:pPr>
          <a:r>
            <a:rPr lang="uk-UA" sz="16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 бал – достатній рівень для</a:t>
          </a:r>
          <a:br>
            <a:rPr lang="uk-UA" sz="16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uk-UA" sz="16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подальшої роботи</a:t>
          </a:r>
        </a:p>
        <a:p>
          <a:pPr algn="ctr">
            <a:spcAft>
              <a:spcPts val="0"/>
            </a:spcAft>
          </a:pPr>
          <a:r>
            <a:rPr lang="uk-UA" sz="16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0 балів – завдання не розв'язані</a:t>
          </a:r>
          <a:endParaRPr lang="uk-UA" sz="1600" b="0" noProof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87858E8-21B8-4B5B-A83D-B1C07643F3E8}" type="parTrans" cxnId="{D4BDDF6A-CE50-4503-BEE7-C65A90AEC105}">
      <dgm:prSet/>
      <dgm:spPr/>
      <dgm:t>
        <a:bodyPr/>
        <a:lstStyle/>
        <a:p>
          <a:endParaRPr lang="uk-UA" sz="1600" b="0" noProof="0">
            <a:latin typeface="Arial" pitchFamily="34" charset="0"/>
            <a:cs typeface="Arial" pitchFamily="34" charset="0"/>
          </a:endParaRPr>
        </a:p>
      </dgm:t>
    </dgm:pt>
    <dgm:pt modelId="{872A79FF-110F-46C3-8D4B-2A1C994E3C88}" type="sibTrans" cxnId="{D4BDDF6A-CE50-4503-BEE7-C65A90AEC105}">
      <dgm:prSet/>
      <dgm:spPr/>
      <dgm:t>
        <a:bodyPr/>
        <a:lstStyle/>
        <a:p>
          <a:endParaRPr lang="uk-UA" sz="1600" b="0" noProof="0">
            <a:latin typeface="Arial" pitchFamily="34" charset="0"/>
            <a:cs typeface="Arial" pitchFamily="34" charset="0"/>
          </a:endParaRPr>
        </a:p>
      </dgm:t>
    </dgm:pt>
    <dgm:pt modelId="{A15505B8-55AA-4712-A646-010958FCBC17}">
      <dgm:prSet phldrT="[Текст]" custT="1"/>
      <dgm:spPr>
        <a:solidFill>
          <a:schemeClr val="bg1"/>
        </a:solidFill>
        <a:ln w="12700">
          <a:solidFill>
            <a:schemeClr val="accent1"/>
          </a:solidFill>
        </a:ln>
      </dgm:spPr>
      <dgm:t>
        <a:bodyPr/>
        <a:lstStyle/>
        <a:p>
          <a:pPr algn="ctr"/>
          <a:r>
            <a:rPr lang="uk-UA" sz="1600" b="0" noProof="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uk-UA" sz="1600" b="1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 рішенням Комісії кандидати</a:t>
          </a:r>
          <a:r>
            <a:rPr lang="uk-UA" sz="16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на посаду </a:t>
          </a:r>
          <a:r>
            <a:rPr lang="uk-UA" sz="1600" b="1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категорії «А» презентують результати</a:t>
          </a:r>
          <a:r>
            <a:rPr lang="uk-UA" sz="16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розв'язання ситуаційного завдання </a:t>
          </a:r>
        </a:p>
      </dgm:t>
    </dgm:pt>
    <dgm:pt modelId="{A74A4B58-B5CD-45E1-83AD-E59E11018639}" type="parTrans" cxnId="{F5C89968-2304-4983-AAAA-98D637247BA8}">
      <dgm:prSet/>
      <dgm:spPr/>
      <dgm:t>
        <a:bodyPr/>
        <a:lstStyle/>
        <a:p>
          <a:endParaRPr lang="uk-UA" sz="1600" b="0" noProof="0">
            <a:latin typeface="Arial" pitchFamily="34" charset="0"/>
            <a:cs typeface="Arial" pitchFamily="34" charset="0"/>
          </a:endParaRPr>
        </a:p>
      </dgm:t>
    </dgm:pt>
    <dgm:pt modelId="{28320FD1-3A4F-40B8-8200-239F53F0C9DB}" type="sibTrans" cxnId="{F5C89968-2304-4983-AAAA-98D637247BA8}">
      <dgm:prSet/>
      <dgm:spPr/>
      <dgm:t>
        <a:bodyPr/>
        <a:lstStyle/>
        <a:p>
          <a:endParaRPr lang="uk-UA" sz="1600" b="0" noProof="0">
            <a:latin typeface="Arial" pitchFamily="34" charset="0"/>
            <a:cs typeface="Arial" pitchFamily="34" charset="0"/>
          </a:endParaRPr>
        </a:p>
      </dgm:t>
    </dgm:pt>
    <dgm:pt modelId="{C2A27F9C-E1C8-4B82-A64D-0B476879997E}">
      <dgm:prSet phldrT="[Текст]" phldr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uk-UA" sz="1600" b="0" noProof="0">
            <a:latin typeface="Arial" pitchFamily="34" charset="0"/>
            <a:cs typeface="Arial" pitchFamily="34" charset="0"/>
          </a:endParaRPr>
        </a:p>
      </dgm:t>
    </dgm:pt>
    <dgm:pt modelId="{00EBCDE0-7374-40C4-806D-4ABF41887A37}" type="parTrans" cxnId="{A2AAF1F3-8A04-4B91-A071-2B7E986AAC52}">
      <dgm:prSet/>
      <dgm:spPr/>
      <dgm:t>
        <a:bodyPr/>
        <a:lstStyle/>
        <a:p>
          <a:endParaRPr lang="uk-UA" sz="1600" b="0" noProof="0">
            <a:latin typeface="Arial" pitchFamily="34" charset="0"/>
            <a:cs typeface="Arial" pitchFamily="34" charset="0"/>
          </a:endParaRPr>
        </a:p>
      </dgm:t>
    </dgm:pt>
    <dgm:pt modelId="{FF33BB02-BF62-4F98-9023-FE3AF1DF85DF}" type="sibTrans" cxnId="{A2AAF1F3-8A04-4B91-A071-2B7E986AAC52}">
      <dgm:prSet/>
      <dgm:spPr/>
      <dgm:t>
        <a:bodyPr/>
        <a:lstStyle/>
        <a:p>
          <a:endParaRPr lang="uk-UA" sz="1600" b="0" noProof="0">
            <a:latin typeface="Arial" pitchFamily="34" charset="0"/>
            <a:cs typeface="Arial" pitchFamily="34" charset="0"/>
          </a:endParaRPr>
        </a:p>
      </dgm:t>
    </dgm:pt>
    <dgm:pt modelId="{959627BF-4D38-4BF2-920F-D19E9A0E4EF0}">
      <dgm:prSet custT="1"/>
      <dgm:spPr>
        <a:solidFill>
          <a:schemeClr val="bg1"/>
        </a:solidFill>
        <a:ln w="12700">
          <a:solidFill>
            <a:schemeClr val="accent1"/>
          </a:solidFill>
        </a:ln>
      </dgm:spPr>
      <dgm:t>
        <a:bodyPr/>
        <a:lstStyle/>
        <a:p>
          <a:pPr algn="ctr">
            <a:spcAft>
              <a:spcPct val="35000"/>
            </a:spcAft>
          </a:pPr>
          <a:r>
            <a:rPr lang="uk-UA" sz="1600" b="0" i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</a:p>
        <a:p>
          <a:pPr algn="ctr">
            <a:spcAft>
              <a:spcPts val="0"/>
            </a:spcAft>
          </a:pPr>
          <a:r>
            <a:rPr lang="uk-UA" sz="1600" b="1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Кількість від одного до трьох </a:t>
          </a:r>
        </a:p>
        <a:p>
          <a:pPr algn="ctr">
            <a:spcAft>
              <a:spcPts val="0"/>
            </a:spcAft>
          </a:pPr>
          <a:r>
            <a:rPr lang="uk-UA" sz="1600" b="1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Однакові завдання</a:t>
          </a:r>
          <a:r>
            <a:rPr lang="uk-UA" sz="16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для кандидатів</a:t>
          </a:r>
          <a:br>
            <a:rPr lang="uk-UA" sz="16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uk-UA" sz="16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 одну посаду</a:t>
          </a:r>
        </a:p>
        <a:p>
          <a:pPr algn="ctr">
            <a:spcAft>
              <a:spcPts val="0"/>
            </a:spcAft>
          </a:pPr>
          <a:r>
            <a:rPr lang="uk-UA" sz="16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endParaRPr lang="uk-UA" sz="1600" b="0" noProof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F65D7DC-32B3-461F-8C57-E6675643A470}" type="parTrans" cxnId="{D6967504-28DE-4214-958C-C2E51C499C38}">
      <dgm:prSet/>
      <dgm:spPr/>
      <dgm:t>
        <a:bodyPr/>
        <a:lstStyle/>
        <a:p>
          <a:endParaRPr lang="uk-UA" sz="1600" b="0" noProof="0">
            <a:latin typeface="Arial" pitchFamily="34" charset="0"/>
            <a:cs typeface="Arial" pitchFamily="34" charset="0"/>
          </a:endParaRPr>
        </a:p>
      </dgm:t>
    </dgm:pt>
    <dgm:pt modelId="{AEB6C884-A590-4DC6-AAD9-C2BD50F7ED73}" type="sibTrans" cxnId="{D6967504-28DE-4214-958C-C2E51C499C38}">
      <dgm:prSet/>
      <dgm:spPr/>
      <dgm:t>
        <a:bodyPr/>
        <a:lstStyle/>
        <a:p>
          <a:endParaRPr lang="uk-UA" sz="1600" b="0" noProof="0">
            <a:latin typeface="Arial" pitchFamily="34" charset="0"/>
            <a:cs typeface="Arial" pitchFamily="34" charset="0"/>
          </a:endParaRPr>
        </a:p>
      </dgm:t>
    </dgm:pt>
    <dgm:pt modelId="{F76D4910-21BE-4F94-A772-43AF67355EA4}">
      <dgm:prSet/>
      <dgm:spPr/>
      <dgm:t>
        <a:bodyPr/>
        <a:lstStyle/>
        <a:p>
          <a:endParaRPr lang="uk-UA" sz="1600" b="0" noProof="0">
            <a:latin typeface="Arial" pitchFamily="34" charset="0"/>
            <a:cs typeface="Arial" pitchFamily="34" charset="0"/>
          </a:endParaRPr>
        </a:p>
      </dgm:t>
    </dgm:pt>
    <dgm:pt modelId="{344099D4-EA02-496D-BD9B-8BC9919A7365}" type="parTrans" cxnId="{8132B82A-0774-4FDB-AECC-5268E0923B4D}">
      <dgm:prSet/>
      <dgm:spPr/>
      <dgm:t>
        <a:bodyPr/>
        <a:lstStyle/>
        <a:p>
          <a:endParaRPr lang="uk-UA" sz="1600" b="0" noProof="0">
            <a:latin typeface="Arial" pitchFamily="34" charset="0"/>
            <a:cs typeface="Arial" pitchFamily="34" charset="0"/>
          </a:endParaRPr>
        </a:p>
      </dgm:t>
    </dgm:pt>
    <dgm:pt modelId="{4620CE5E-CA8D-40F8-8BFA-0CCC154AA96D}" type="sibTrans" cxnId="{8132B82A-0774-4FDB-AECC-5268E0923B4D}">
      <dgm:prSet/>
      <dgm:spPr/>
      <dgm:t>
        <a:bodyPr/>
        <a:lstStyle/>
        <a:p>
          <a:endParaRPr lang="uk-UA" sz="1600" b="0" noProof="0">
            <a:latin typeface="Arial" pitchFamily="34" charset="0"/>
            <a:cs typeface="Arial" pitchFamily="34" charset="0"/>
          </a:endParaRPr>
        </a:p>
      </dgm:t>
    </dgm:pt>
    <dgm:pt modelId="{E31439A1-C7D2-4A81-BF25-A07F729E29BC}" type="pres">
      <dgm:prSet presAssocID="{BCE0FA1C-C91D-42A5-84F6-0EF9AB892C4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4FBDD0-B716-4841-BA80-3283DAE4E46B}" type="pres">
      <dgm:prSet presAssocID="{BCE0FA1C-C91D-42A5-84F6-0EF9AB892C4E}" presName="matrix" presStyleCnt="0"/>
      <dgm:spPr/>
    </dgm:pt>
    <dgm:pt modelId="{2CCEC6B6-16B9-484F-9EAF-2A47152F8756}" type="pres">
      <dgm:prSet presAssocID="{BCE0FA1C-C91D-42A5-84F6-0EF9AB892C4E}" presName="tile1" presStyleLbl="node1" presStyleIdx="0" presStyleCnt="4" custLinFactNeighborX="0" custLinFactNeighborY="758"/>
      <dgm:spPr/>
      <dgm:t>
        <a:bodyPr/>
        <a:lstStyle/>
        <a:p>
          <a:endParaRPr lang="ru-RU"/>
        </a:p>
      </dgm:t>
    </dgm:pt>
    <dgm:pt modelId="{25E8B1F6-8D4F-4D68-A0E1-BC1DA41155EF}" type="pres">
      <dgm:prSet presAssocID="{BCE0FA1C-C91D-42A5-84F6-0EF9AB892C4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C2733-C348-4C77-9B23-66DDA5253AE4}" type="pres">
      <dgm:prSet presAssocID="{BCE0FA1C-C91D-42A5-84F6-0EF9AB892C4E}" presName="tile2" presStyleLbl="node1" presStyleIdx="1" presStyleCnt="4" custLinFactNeighborY="758"/>
      <dgm:spPr/>
      <dgm:t>
        <a:bodyPr/>
        <a:lstStyle/>
        <a:p>
          <a:endParaRPr lang="ru-RU"/>
        </a:p>
      </dgm:t>
    </dgm:pt>
    <dgm:pt modelId="{AE762F24-7A55-4CE6-A3D3-C5A0BD109F8B}" type="pres">
      <dgm:prSet presAssocID="{BCE0FA1C-C91D-42A5-84F6-0EF9AB892C4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1C54F-3BB4-4D65-B1F9-3CAE4E9E8196}" type="pres">
      <dgm:prSet presAssocID="{BCE0FA1C-C91D-42A5-84F6-0EF9AB892C4E}" presName="tile3" presStyleLbl="node1" presStyleIdx="2" presStyleCnt="4"/>
      <dgm:spPr/>
      <dgm:t>
        <a:bodyPr/>
        <a:lstStyle/>
        <a:p>
          <a:endParaRPr lang="ru-RU"/>
        </a:p>
      </dgm:t>
    </dgm:pt>
    <dgm:pt modelId="{CC3CCC9A-43FC-4304-83E7-B7A25E1F85A4}" type="pres">
      <dgm:prSet presAssocID="{BCE0FA1C-C91D-42A5-84F6-0EF9AB892C4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FD9BB2-D8F1-4880-B64A-BB9D68EA49CB}" type="pres">
      <dgm:prSet presAssocID="{BCE0FA1C-C91D-42A5-84F6-0EF9AB892C4E}" presName="tile4" presStyleLbl="node1" presStyleIdx="3" presStyleCnt="4" custScaleY="103032" custLinFactNeighborX="0" custLinFactNeighborY="-1516"/>
      <dgm:spPr/>
      <dgm:t>
        <a:bodyPr/>
        <a:lstStyle/>
        <a:p>
          <a:endParaRPr lang="ru-RU"/>
        </a:p>
      </dgm:t>
    </dgm:pt>
    <dgm:pt modelId="{3A789EAD-4E89-48A4-B72D-812F7ACEC7AE}" type="pres">
      <dgm:prSet presAssocID="{BCE0FA1C-C91D-42A5-84F6-0EF9AB892C4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78160-BB1C-49F1-97D5-296B04C699C5}" type="pres">
      <dgm:prSet presAssocID="{BCE0FA1C-C91D-42A5-84F6-0EF9AB892C4E}" presName="centerTile" presStyleLbl="fgShp" presStyleIdx="0" presStyleCnt="1" custScaleX="112644" custScaleY="106060" custLinFactNeighborX="-1724" custLinFactNeighborY="757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6967504-28DE-4214-958C-C2E51C499C38}" srcId="{055798A6-2FD2-42EF-B5DA-E0ADFAC4B8EF}" destId="{959627BF-4D38-4BF2-920F-D19E9A0E4EF0}" srcOrd="1" destOrd="0" parTransId="{0F65D7DC-32B3-461F-8C57-E6675643A470}" sibTransId="{AEB6C884-A590-4DC6-AAD9-C2BD50F7ED73}"/>
    <dgm:cxn modelId="{FA072FA1-D54F-41FE-B5B8-7B3D4A5D6706}" type="presOf" srcId="{A15505B8-55AA-4712-A646-010958FCBC17}" destId="{3A789EAD-4E89-48A4-B72D-812F7ACEC7AE}" srcOrd="1" destOrd="0" presId="urn:microsoft.com/office/officeart/2005/8/layout/matrix1"/>
    <dgm:cxn modelId="{AB26D826-656E-4C62-89A4-BC77EE5A0467}" type="presOf" srcId="{959627BF-4D38-4BF2-920F-D19E9A0E4EF0}" destId="{B7CC2733-C348-4C77-9B23-66DDA5253AE4}" srcOrd="0" destOrd="0" presId="urn:microsoft.com/office/officeart/2005/8/layout/matrix1"/>
    <dgm:cxn modelId="{241FA52F-53C2-4A65-91E0-671A0E797006}" type="presOf" srcId="{BCE0FA1C-C91D-42A5-84F6-0EF9AB892C4E}" destId="{E31439A1-C7D2-4A81-BF25-A07F729E29BC}" srcOrd="0" destOrd="0" presId="urn:microsoft.com/office/officeart/2005/8/layout/matrix1"/>
    <dgm:cxn modelId="{8132B82A-0774-4FDB-AECC-5268E0923B4D}" srcId="{055798A6-2FD2-42EF-B5DA-E0ADFAC4B8EF}" destId="{F76D4910-21BE-4F94-A772-43AF67355EA4}" srcOrd="4" destOrd="0" parTransId="{344099D4-EA02-496D-BD9B-8BC9919A7365}" sibTransId="{4620CE5E-CA8D-40F8-8BFA-0CCC154AA96D}"/>
    <dgm:cxn modelId="{F5C89968-2304-4983-AAAA-98D637247BA8}" srcId="{055798A6-2FD2-42EF-B5DA-E0ADFAC4B8EF}" destId="{A15505B8-55AA-4712-A646-010958FCBC17}" srcOrd="3" destOrd="0" parTransId="{A74A4B58-B5CD-45E1-83AD-E59E11018639}" sibTransId="{28320FD1-3A4F-40B8-8200-239F53F0C9DB}"/>
    <dgm:cxn modelId="{43A4C05E-07D2-46E9-A774-0C3DEC9B013F}" type="presOf" srcId="{23F87D8B-2BB3-4F85-9ACF-F738565BE9B9}" destId="{25E8B1F6-8D4F-4D68-A0E1-BC1DA41155EF}" srcOrd="1" destOrd="0" presId="urn:microsoft.com/office/officeart/2005/8/layout/matrix1"/>
    <dgm:cxn modelId="{5F1D5ABB-92F4-4975-9089-E99AE6C5AB4B}" type="presOf" srcId="{18386B73-E35D-46F6-A616-AC74B0E8BB9F}" destId="{0FC1C54F-3BB4-4D65-B1F9-3CAE4E9E8196}" srcOrd="0" destOrd="0" presId="urn:microsoft.com/office/officeart/2005/8/layout/matrix1"/>
    <dgm:cxn modelId="{8AE80BF4-31F5-4E8A-A59D-4CCDFC3EACE3}" type="presOf" srcId="{23F87D8B-2BB3-4F85-9ACF-F738565BE9B9}" destId="{2CCEC6B6-16B9-484F-9EAF-2A47152F8756}" srcOrd="0" destOrd="0" presId="urn:microsoft.com/office/officeart/2005/8/layout/matrix1"/>
    <dgm:cxn modelId="{B22BF86D-A3A1-49F6-A121-390558DB84A5}" srcId="{BCE0FA1C-C91D-42A5-84F6-0EF9AB892C4E}" destId="{055798A6-2FD2-42EF-B5DA-E0ADFAC4B8EF}" srcOrd="0" destOrd="0" parTransId="{EE2C46A1-3616-4618-A855-49C8D071C8C3}" sibTransId="{BD6B0D41-0DD2-43DE-8D3B-170F3A274CD8}"/>
    <dgm:cxn modelId="{A2AAF1F3-8A04-4B91-A071-2B7E986AAC52}" srcId="{055798A6-2FD2-42EF-B5DA-E0ADFAC4B8EF}" destId="{C2A27F9C-E1C8-4B82-A64D-0B476879997E}" srcOrd="5" destOrd="0" parTransId="{00EBCDE0-7374-40C4-806D-4ABF41887A37}" sibTransId="{FF33BB02-BF62-4F98-9023-FE3AF1DF85DF}"/>
    <dgm:cxn modelId="{D4BDDF6A-CE50-4503-BEE7-C65A90AEC105}" srcId="{055798A6-2FD2-42EF-B5DA-E0ADFAC4B8EF}" destId="{18386B73-E35D-46F6-A616-AC74B0E8BB9F}" srcOrd="2" destOrd="0" parTransId="{A87858E8-21B8-4B5B-A83D-B1C07643F3E8}" sibTransId="{872A79FF-110F-46C3-8D4B-2A1C994E3C88}"/>
    <dgm:cxn modelId="{91D1642B-CE5D-431C-A3EF-7E2485785A05}" type="presOf" srcId="{055798A6-2FD2-42EF-B5DA-E0ADFAC4B8EF}" destId="{52078160-BB1C-49F1-97D5-296B04C699C5}" srcOrd="0" destOrd="0" presId="urn:microsoft.com/office/officeart/2005/8/layout/matrix1"/>
    <dgm:cxn modelId="{CCFC71A5-56A9-4D76-82E2-464069BA119E}" type="presOf" srcId="{959627BF-4D38-4BF2-920F-D19E9A0E4EF0}" destId="{AE762F24-7A55-4CE6-A3D3-C5A0BD109F8B}" srcOrd="1" destOrd="0" presId="urn:microsoft.com/office/officeart/2005/8/layout/matrix1"/>
    <dgm:cxn modelId="{11FD9855-42A0-4967-B4D7-96D7355278F3}" type="presOf" srcId="{A15505B8-55AA-4712-A646-010958FCBC17}" destId="{41FD9BB2-D8F1-4880-B64A-BB9D68EA49CB}" srcOrd="0" destOrd="0" presId="urn:microsoft.com/office/officeart/2005/8/layout/matrix1"/>
    <dgm:cxn modelId="{BDE5B2AD-3010-48B8-A12A-F806AEEA8C1D}" srcId="{055798A6-2FD2-42EF-B5DA-E0ADFAC4B8EF}" destId="{23F87D8B-2BB3-4F85-9ACF-F738565BE9B9}" srcOrd="0" destOrd="0" parTransId="{9927BC10-D867-46E6-A232-C55D21EB7C33}" sibTransId="{BD3235C8-4653-41A2-9A61-959C4EA0EE6A}"/>
    <dgm:cxn modelId="{E964A2E7-C23D-485E-A359-9E37EE580F2D}" type="presOf" srcId="{18386B73-E35D-46F6-A616-AC74B0E8BB9F}" destId="{CC3CCC9A-43FC-4304-83E7-B7A25E1F85A4}" srcOrd="1" destOrd="0" presId="urn:microsoft.com/office/officeart/2005/8/layout/matrix1"/>
    <dgm:cxn modelId="{AA3AAF4B-3567-4470-9FF0-05972DA009CE}" type="presParOf" srcId="{E31439A1-C7D2-4A81-BF25-A07F729E29BC}" destId="{394FBDD0-B716-4841-BA80-3283DAE4E46B}" srcOrd="0" destOrd="0" presId="urn:microsoft.com/office/officeart/2005/8/layout/matrix1"/>
    <dgm:cxn modelId="{62F5256D-A02F-422E-9943-FA3FBD37E5C3}" type="presParOf" srcId="{394FBDD0-B716-4841-BA80-3283DAE4E46B}" destId="{2CCEC6B6-16B9-484F-9EAF-2A47152F8756}" srcOrd="0" destOrd="0" presId="urn:microsoft.com/office/officeart/2005/8/layout/matrix1"/>
    <dgm:cxn modelId="{DA2AC528-319C-4184-900D-271F10C3652A}" type="presParOf" srcId="{394FBDD0-B716-4841-BA80-3283DAE4E46B}" destId="{25E8B1F6-8D4F-4D68-A0E1-BC1DA41155EF}" srcOrd="1" destOrd="0" presId="urn:microsoft.com/office/officeart/2005/8/layout/matrix1"/>
    <dgm:cxn modelId="{2B0C9CF0-5F71-473C-97D6-767BE4753180}" type="presParOf" srcId="{394FBDD0-B716-4841-BA80-3283DAE4E46B}" destId="{B7CC2733-C348-4C77-9B23-66DDA5253AE4}" srcOrd="2" destOrd="0" presId="urn:microsoft.com/office/officeart/2005/8/layout/matrix1"/>
    <dgm:cxn modelId="{CED1731E-1721-4A64-8999-CAF1E5DD0F56}" type="presParOf" srcId="{394FBDD0-B716-4841-BA80-3283DAE4E46B}" destId="{AE762F24-7A55-4CE6-A3D3-C5A0BD109F8B}" srcOrd="3" destOrd="0" presId="urn:microsoft.com/office/officeart/2005/8/layout/matrix1"/>
    <dgm:cxn modelId="{21B0E895-3A6B-4D0B-813E-56A9DB6E29E0}" type="presParOf" srcId="{394FBDD0-B716-4841-BA80-3283DAE4E46B}" destId="{0FC1C54F-3BB4-4D65-B1F9-3CAE4E9E8196}" srcOrd="4" destOrd="0" presId="urn:microsoft.com/office/officeart/2005/8/layout/matrix1"/>
    <dgm:cxn modelId="{B2A73C68-1D28-4A3A-A1B4-F2477BA04028}" type="presParOf" srcId="{394FBDD0-B716-4841-BA80-3283DAE4E46B}" destId="{CC3CCC9A-43FC-4304-83E7-B7A25E1F85A4}" srcOrd="5" destOrd="0" presId="urn:microsoft.com/office/officeart/2005/8/layout/matrix1"/>
    <dgm:cxn modelId="{04D6327B-9DE4-49B7-9D75-8926DDDE7201}" type="presParOf" srcId="{394FBDD0-B716-4841-BA80-3283DAE4E46B}" destId="{41FD9BB2-D8F1-4880-B64A-BB9D68EA49CB}" srcOrd="6" destOrd="0" presId="urn:microsoft.com/office/officeart/2005/8/layout/matrix1"/>
    <dgm:cxn modelId="{7D7FE677-602E-4CDB-9D78-68557A3B859B}" type="presParOf" srcId="{394FBDD0-B716-4841-BA80-3283DAE4E46B}" destId="{3A789EAD-4E89-48A4-B72D-812F7ACEC7AE}" srcOrd="7" destOrd="0" presId="urn:microsoft.com/office/officeart/2005/8/layout/matrix1"/>
    <dgm:cxn modelId="{5AB57E7B-D926-4F58-A5B2-9D181F3A77E7}" type="presParOf" srcId="{E31439A1-C7D2-4A81-BF25-A07F729E29BC}" destId="{52078160-BB1C-49F1-97D5-296B04C699C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E0FA1C-C91D-42A5-84F6-0EF9AB892C4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5798A6-2FD2-42EF-B5DA-E0ADFAC4B8EF}">
      <dgm:prSet phldrT="[Текст]" custT="1"/>
      <dgm:spPr>
        <a:solidFill>
          <a:srgbClr val="A0C6A2"/>
        </a:solidFill>
        <a:ln>
          <a:noFill/>
        </a:ln>
      </dgm:spPr>
      <dgm:t>
        <a:bodyPr/>
        <a:lstStyle/>
        <a:p>
          <a:r>
            <a:rPr lang="uk-UA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СПІВБЕСІДА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E2C46A1-3616-4618-A855-49C8D071C8C3}" type="parTrans" cxnId="{B22BF86D-A3A1-49F6-A121-390558DB84A5}">
      <dgm:prSet/>
      <dgm:spPr/>
      <dgm:t>
        <a:bodyPr/>
        <a:lstStyle/>
        <a:p>
          <a:endParaRPr lang="ru-RU" sz="1600" b="0">
            <a:latin typeface="Arial" pitchFamily="34" charset="0"/>
            <a:cs typeface="Arial" pitchFamily="34" charset="0"/>
          </a:endParaRPr>
        </a:p>
      </dgm:t>
    </dgm:pt>
    <dgm:pt modelId="{BD6B0D41-0DD2-43DE-8D3B-170F3A274CD8}" type="sibTrans" cxnId="{B22BF86D-A3A1-49F6-A121-390558DB84A5}">
      <dgm:prSet/>
      <dgm:spPr/>
      <dgm:t>
        <a:bodyPr/>
        <a:lstStyle/>
        <a:p>
          <a:endParaRPr lang="ru-RU" sz="1600" b="0">
            <a:latin typeface="Arial" pitchFamily="34" charset="0"/>
            <a:cs typeface="Arial" pitchFamily="34" charset="0"/>
          </a:endParaRPr>
        </a:p>
      </dgm:t>
    </dgm:pt>
    <dgm:pt modelId="{23F87D8B-2BB3-4F85-9ACF-F738565BE9B9}">
      <dgm:prSet phldrT="[Текст]" custT="1"/>
      <dgm:spPr>
        <a:solidFill>
          <a:schemeClr val="bg1"/>
        </a:solidFill>
        <a:ln w="12700">
          <a:solidFill>
            <a:schemeClr val="accent1"/>
          </a:solidFill>
        </a:ln>
      </dgm:spPr>
      <dgm:t>
        <a:bodyPr/>
        <a:lstStyle/>
        <a:p>
          <a:pPr algn="ctr"/>
          <a:r>
            <a:rPr lang="uk-UA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Співбесіду проводить</a:t>
          </a:r>
          <a:r>
            <a:rPr lang="uk-UA" sz="16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/>
          </a:r>
          <a:br>
            <a:rPr lang="uk-UA" sz="16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uk-UA" sz="16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конкурсна комісія</a:t>
          </a:r>
        </a:p>
      </dgm:t>
    </dgm:pt>
    <dgm:pt modelId="{9927BC10-D867-46E6-A232-C55D21EB7C33}" type="parTrans" cxnId="{BDE5B2AD-3010-48B8-A12A-F806AEEA8C1D}">
      <dgm:prSet/>
      <dgm:spPr/>
      <dgm:t>
        <a:bodyPr/>
        <a:lstStyle/>
        <a:p>
          <a:endParaRPr lang="ru-RU" sz="1600" b="0">
            <a:latin typeface="Arial" pitchFamily="34" charset="0"/>
            <a:cs typeface="Arial" pitchFamily="34" charset="0"/>
          </a:endParaRPr>
        </a:p>
      </dgm:t>
    </dgm:pt>
    <dgm:pt modelId="{BD3235C8-4653-41A2-9A61-959C4EA0EE6A}" type="sibTrans" cxnId="{BDE5B2AD-3010-48B8-A12A-F806AEEA8C1D}">
      <dgm:prSet/>
      <dgm:spPr/>
      <dgm:t>
        <a:bodyPr/>
        <a:lstStyle/>
        <a:p>
          <a:endParaRPr lang="ru-RU" sz="1600" b="0">
            <a:latin typeface="Arial" pitchFamily="34" charset="0"/>
            <a:cs typeface="Arial" pitchFamily="34" charset="0"/>
          </a:endParaRPr>
        </a:p>
      </dgm:t>
    </dgm:pt>
    <dgm:pt modelId="{C2A27F9C-E1C8-4B82-A64D-0B476879997E}">
      <dgm:prSet phldrT="[Текст]" custT="1"/>
      <dgm:spPr>
        <a:solidFill>
          <a:schemeClr val="bg1"/>
        </a:solidFill>
        <a:ln w="12700">
          <a:solidFill>
            <a:schemeClr val="accent1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Система оцінювання:</a:t>
          </a:r>
          <a:endParaRPr lang="ru-RU" sz="16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6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 бали – відповідність вимогам</a:t>
          </a:r>
          <a:endParaRPr lang="ru-RU" sz="1600" b="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6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 бал – не повною мірою</a:t>
          </a:r>
          <a:br>
            <a:rPr lang="uk-UA" sz="16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uk-UA" sz="16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відповідають вимозі</a:t>
          </a:r>
          <a:endParaRPr lang="ru-RU" sz="1600" b="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6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0 балів – не відповідають вимозі</a:t>
          </a:r>
          <a:endParaRPr lang="ru-RU" sz="16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0EBCDE0-7374-40C4-806D-4ABF41887A37}" type="parTrans" cxnId="{A2AAF1F3-8A04-4B91-A071-2B7E986AAC52}">
      <dgm:prSet/>
      <dgm:spPr/>
      <dgm:t>
        <a:bodyPr/>
        <a:lstStyle/>
        <a:p>
          <a:endParaRPr lang="ru-RU" sz="1600" b="0">
            <a:latin typeface="Arial" pitchFamily="34" charset="0"/>
            <a:cs typeface="Arial" pitchFamily="34" charset="0"/>
          </a:endParaRPr>
        </a:p>
      </dgm:t>
    </dgm:pt>
    <dgm:pt modelId="{FF33BB02-BF62-4F98-9023-FE3AF1DF85DF}" type="sibTrans" cxnId="{A2AAF1F3-8A04-4B91-A071-2B7E986AAC52}">
      <dgm:prSet/>
      <dgm:spPr/>
      <dgm:t>
        <a:bodyPr/>
        <a:lstStyle/>
        <a:p>
          <a:endParaRPr lang="ru-RU" sz="1600" b="0">
            <a:latin typeface="Arial" pitchFamily="34" charset="0"/>
            <a:cs typeface="Arial" pitchFamily="34" charset="0"/>
          </a:endParaRPr>
        </a:p>
      </dgm:t>
    </dgm:pt>
    <dgm:pt modelId="{F76D4910-21BE-4F94-A772-43AF67355EA4}">
      <dgm:prSet custT="1"/>
      <dgm:spPr>
        <a:solidFill>
          <a:schemeClr val="bg1"/>
        </a:solidFill>
        <a:ln w="12700">
          <a:solidFill>
            <a:schemeClr val="accent1"/>
          </a:solidFill>
        </a:ln>
      </dgm:spPr>
      <dgm:t>
        <a:bodyPr/>
        <a:lstStyle/>
        <a:p>
          <a:pPr algn="ctr"/>
          <a:r>
            <a:rPr lang="uk-UA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Визначення остаточних результатів</a:t>
          </a:r>
          <a:br>
            <a:rPr lang="uk-UA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uk-UA" sz="16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конкурсу здійснюється у балах</a:t>
          </a:r>
          <a:endParaRPr lang="ru-RU" sz="1600" b="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44099D4-EA02-496D-BD9B-8BC9919A7365}" type="parTrans" cxnId="{8132B82A-0774-4FDB-AECC-5268E0923B4D}">
      <dgm:prSet/>
      <dgm:spPr/>
      <dgm:t>
        <a:bodyPr/>
        <a:lstStyle/>
        <a:p>
          <a:endParaRPr lang="ru-RU" sz="1600" b="0">
            <a:latin typeface="Arial" pitchFamily="34" charset="0"/>
            <a:cs typeface="Arial" pitchFamily="34" charset="0"/>
          </a:endParaRPr>
        </a:p>
      </dgm:t>
    </dgm:pt>
    <dgm:pt modelId="{4620CE5E-CA8D-40F8-8BFA-0CCC154AA96D}" type="sibTrans" cxnId="{8132B82A-0774-4FDB-AECC-5268E0923B4D}">
      <dgm:prSet/>
      <dgm:spPr/>
      <dgm:t>
        <a:bodyPr/>
        <a:lstStyle/>
        <a:p>
          <a:endParaRPr lang="ru-RU" sz="1600" b="0">
            <a:latin typeface="Arial" pitchFamily="34" charset="0"/>
            <a:cs typeface="Arial" pitchFamily="34" charset="0"/>
          </a:endParaRPr>
        </a:p>
      </dgm:t>
    </dgm:pt>
    <dgm:pt modelId="{C0D693F8-459C-4E25-A035-C76D19605671}">
      <dgm:prSet custT="1"/>
      <dgm:spPr>
        <a:solidFill>
          <a:schemeClr val="bg1"/>
        </a:solidFill>
        <a:ln w="12700">
          <a:solidFill>
            <a:schemeClr val="accent1"/>
          </a:solidFill>
        </a:ln>
      </dgm:spPr>
      <dgm:t>
        <a:bodyPr/>
        <a:lstStyle/>
        <a:p>
          <a:pPr algn="ctr"/>
          <a:r>
            <a:rPr lang="uk-UA" sz="16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Під час співбесіди </a:t>
          </a:r>
          <a:r>
            <a:rPr lang="uk-UA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оцінюються</a:t>
          </a:r>
          <a:br>
            <a:rPr lang="uk-UA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uk-UA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вимоги, які не були оцінені</a:t>
          </a:r>
          <a:br>
            <a:rPr lang="uk-UA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uk-UA" sz="16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 попередніх етапах конкурсу</a:t>
          </a:r>
        </a:p>
      </dgm:t>
    </dgm:pt>
    <dgm:pt modelId="{1FFA492E-AE6F-452A-AF6D-0604B2DA5E72}" type="parTrans" cxnId="{69FB219C-C33B-4C60-83E4-0F05633BBEA2}">
      <dgm:prSet/>
      <dgm:spPr/>
      <dgm:t>
        <a:bodyPr/>
        <a:lstStyle/>
        <a:p>
          <a:endParaRPr lang="ru-RU" sz="1600" b="0">
            <a:latin typeface="Arial" pitchFamily="34" charset="0"/>
            <a:cs typeface="Arial" pitchFamily="34" charset="0"/>
          </a:endParaRPr>
        </a:p>
      </dgm:t>
    </dgm:pt>
    <dgm:pt modelId="{7046E927-D8B0-49E6-8B9D-4A1D85C0D4FA}" type="sibTrans" cxnId="{69FB219C-C33B-4C60-83E4-0F05633BBEA2}">
      <dgm:prSet/>
      <dgm:spPr/>
      <dgm:t>
        <a:bodyPr/>
        <a:lstStyle/>
        <a:p>
          <a:endParaRPr lang="ru-RU" sz="1600" b="0">
            <a:latin typeface="Arial" pitchFamily="34" charset="0"/>
            <a:cs typeface="Arial" pitchFamily="34" charset="0"/>
          </a:endParaRPr>
        </a:p>
      </dgm:t>
    </dgm:pt>
    <dgm:pt modelId="{E31439A1-C7D2-4A81-BF25-A07F729E29BC}" type="pres">
      <dgm:prSet presAssocID="{BCE0FA1C-C91D-42A5-84F6-0EF9AB892C4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4FBDD0-B716-4841-BA80-3283DAE4E46B}" type="pres">
      <dgm:prSet presAssocID="{BCE0FA1C-C91D-42A5-84F6-0EF9AB892C4E}" presName="matrix" presStyleCnt="0"/>
      <dgm:spPr/>
    </dgm:pt>
    <dgm:pt modelId="{2CCEC6B6-16B9-484F-9EAF-2A47152F8756}" type="pres">
      <dgm:prSet presAssocID="{BCE0FA1C-C91D-42A5-84F6-0EF9AB892C4E}" presName="tile1" presStyleLbl="node1" presStyleIdx="0" presStyleCnt="4" custLinFactNeighborX="-1724"/>
      <dgm:spPr/>
      <dgm:t>
        <a:bodyPr/>
        <a:lstStyle/>
        <a:p>
          <a:endParaRPr lang="ru-RU"/>
        </a:p>
      </dgm:t>
    </dgm:pt>
    <dgm:pt modelId="{25E8B1F6-8D4F-4D68-A0E1-BC1DA41155EF}" type="pres">
      <dgm:prSet presAssocID="{BCE0FA1C-C91D-42A5-84F6-0EF9AB892C4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C2733-C348-4C77-9B23-66DDA5253AE4}" type="pres">
      <dgm:prSet presAssocID="{BCE0FA1C-C91D-42A5-84F6-0EF9AB892C4E}" presName="tile2" presStyleLbl="node1" presStyleIdx="1" presStyleCnt="4"/>
      <dgm:spPr/>
      <dgm:t>
        <a:bodyPr/>
        <a:lstStyle/>
        <a:p>
          <a:endParaRPr lang="ru-RU"/>
        </a:p>
      </dgm:t>
    </dgm:pt>
    <dgm:pt modelId="{AE762F24-7A55-4CE6-A3D3-C5A0BD109F8B}" type="pres">
      <dgm:prSet presAssocID="{BCE0FA1C-C91D-42A5-84F6-0EF9AB892C4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1C54F-3BB4-4D65-B1F9-3CAE4E9E8196}" type="pres">
      <dgm:prSet presAssocID="{BCE0FA1C-C91D-42A5-84F6-0EF9AB892C4E}" presName="tile3" presStyleLbl="node1" presStyleIdx="2" presStyleCnt="4" custScaleY="106060" custLinFactNeighborY="-3030"/>
      <dgm:spPr/>
      <dgm:t>
        <a:bodyPr/>
        <a:lstStyle/>
        <a:p>
          <a:endParaRPr lang="ru-RU"/>
        </a:p>
      </dgm:t>
    </dgm:pt>
    <dgm:pt modelId="{CC3CCC9A-43FC-4304-83E7-B7A25E1F85A4}" type="pres">
      <dgm:prSet presAssocID="{BCE0FA1C-C91D-42A5-84F6-0EF9AB892C4E}" presName="tile3text" presStyleLbl="node1" presStyleIdx="2" presStyleCnt="4">
        <dgm:presLayoutVars>
          <dgm:chMax val="0"/>
          <dgm:chPref val="0"/>
          <dgm:bulletEnabled val="1"/>
        </dgm:presLayoutVars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41FD9BB2-D8F1-4880-B64A-BB9D68EA49CB}" type="pres">
      <dgm:prSet presAssocID="{BCE0FA1C-C91D-42A5-84F6-0EF9AB892C4E}" presName="tile4" presStyleLbl="node1" presStyleIdx="3" presStyleCnt="4" custLinFactNeighborX="0" custLinFactNeighborY="0"/>
      <dgm:spPr/>
      <dgm:t>
        <a:bodyPr/>
        <a:lstStyle/>
        <a:p>
          <a:endParaRPr lang="ru-RU"/>
        </a:p>
      </dgm:t>
    </dgm:pt>
    <dgm:pt modelId="{3A789EAD-4E89-48A4-B72D-812F7ACEC7AE}" type="pres">
      <dgm:prSet presAssocID="{BCE0FA1C-C91D-42A5-84F6-0EF9AB892C4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78160-BB1C-49F1-97D5-296B04C699C5}" type="pres">
      <dgm:prSet presAssocID="{BCE0FA1C-C91D-42A5-84F6-0EF9AB892C4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5EEAEEB-D39B-4C2D-80E5-5B58042905BF}" type="presOf" srcId="{055798A6-2FD2-42EF-B5DA-E0ADFAC4B8EF}" destId="{52078160-BB1C-49F1-97D5-296B04C699C5}" srcOrd="0" destOrd="0" presId="urn:microsoft.com/office/officeart/2005/8/layout/matrix1"/>
    <dgm:cxn modelId="{BDE5B2AD-3010-48B8-A12A-F806AEEA8C1D}" srcId="{055798A6-2FD2-42EF-B5DA-E0ADFAC4B8EF}" destId="{23F87D8B-2BB3-4F85-9ACF-F738565BE9B9}" srcOrd="0" destOrd="0" parTransId="{9927BC10-D867-46E6-A232-C55D21EB7C33}" sibTransId="{BD3235C8-4653-41A2-9A61-959C4EA0EE6A}"/>
    <dgm:cxn modelId="{2EDF5097-DF43-413D-9079-E4FA8EA73B3A}" type="presOf" srcId="{C0D693F8-459C-4E25-A035-C76D19605671}" destId="{B7CC2733-C348-4C77-9B23-66DDA5253AE4}" srcOrd="0" destOrd="0" presId="urn:microsoft.com/office/officeart/2005/8/layout/matrix1"/>
    <dgm:cxn modelId="{947104FD-1475-40E3-9BBB-0648E634EF79}" type="presOf" srcId="{BCE0FA1C-C91D-42A5-84F6-0EF9AB892C4E}" destId="{E31439A1-C7D2-4A81-BF25-A07F729E29BC}" srcOrd="0" destOrd="0" presId="urn:microsoft.com/office/officeart/2005/8/layout/matrix1"/>
    <dgm:cxn modelId="{399FE174-1B4A-41AB-876C-B75F5EAC345C}" type="presOf" srcId="{C2A27F9C-E1C8-4B82-A64D-0B476879997E}" destId="{3A789EAD-4E89-48A4-B72D-812F7ACEC7AE}" srcOrd="1" destOrd="0" presId="urn:microsoft.com/office/officeart/2005/8/layout/matrix1"/>
    <dgm:cxn modelId="{7F56B058-3E9A-40AF-AEEE-8D70F6D15D19}" type="presOf" srcId="{F76D4910-21BE-4F94-A772-43AF67355EA4}" destId="{CC3CCC9A-43FC-4304-83E7-B7A25E1F85A4}" srcOrd="1" destOrd="0" presId="urn:microsoft.com/office/officeart/2005/8/layout/matrix1"/>
    <dgm:cxn modelId="{69FB219C-C33B-4C60-83E4-0F05633BBEA2}" srcId="{055798A6-2FD2-42EF-B5DA-E0ADFAC4B8EF}" destId="{C0D693F8-459C-4E25-A035-C76D19605671}" srcOrd="1" destOrd="0" parTransId="{1FFA492E-AE6F-452A-AF6D-0604B2DA5E72}" sibTransId="{7046E927-D8B0-49E6-8B9D-4A1D85C0D4FA}"/>
    <dgm:cxn modelId="{FBF11CA1-E949-4878-92B2-696FEBB3E21B}" type="presOf" srcId="{23F87D8B-2BB3-4F85-9ACF-F738565BE9B9}" destId="{2CCEC6B6-16B9-484F-9EAF-2A47152F8756}" srcOrd="0" destOrd="0" presId="urn:microsoft.com/office/officeart/2005/8/layout/matrix1"/>
    <dgm:cxn modelId="{072981DD-FE36-4CA0-868E-905A72E23D47}" type="presOf" srcId="{23F87D8B-2BB3-4F85-9ACF-F738565BE9B9}" destId="{25E8B1F6-8D4F-4D68-A0E1-BC1DA41155EF}" srcOrd="1" destOrd="0" presId="urn:microsoft.com/office/officeart/2005/8/layout/matrix1"/>
    <dgm:cxn modelId="{A2AAF1F3-8A04-4B91-A071-2B7E986AAC52}" srcId="{055798A6-2FD2-42EF-B5DA-E0ADFAC4B8EF}" destId="{C2A27F9C-E1C8-4B82-A64D-0B476879997E}" srcOrd="3" destOrd="0" parTransId="{00EBCDE0-7374-40C4-806D-4ABF41887A37}" sibTransId="{FF33BB02-BF62-4F98-9023-FE3AF1DF85DF}"/>
    <dgm:cxn modelId="{8132B82A-0774-4FDB-AECC-5268E0923B4D}" srcId="{055798A6-2FD2-42EF-B5DA-E0ADFAC4B8EF}" destId="{F76D4910-21BE-4F94-A772-43AF67355EA4}" srcOrd="2" destOrd="0" parTransId="{344099D4-EA02-496D-BD9B-8BC9919A7365}" sibTransId="{4620CE5E-CA8D-40F8-8BFA-0CCC154AA96D}"/>
    <dgm:cxn modelId="{9E44B4BE-FE45-48F7-A7B0-91567449D6DE}" type="presOf" srcId="{F76D4910-21BE-4F94-A772-43AF67355EA4}" destId="{0FC1C54F-3BB4-4D65-B1F9-3CAE4E9E8196}" srcOrd="0" destOrd="0" presId="urn:microsoft.com/office/officeart/2005/8/layout/matrix1"/>
    <dgm:cxn modelId="{B22BF86D-A3A1-49F6-A121-390558DB84A5}" srcId="{BCE0FA1C-C91D-42A5-84F6-0EF9AB892C4E}" destId="{055798A6-2FD2-42EF-B5DA-E0ADFAC4B8EF}" srcOrd="0" destOrd="0" parTransId="{EE2C46A1-3616-4618-A855-49C8D071C8C3}" sibTransId="{BD6B0D41-0DD2-43DE-8D3B-170F3A274CD8}"/>
    <dgm:cxn modelId="{7A6938A8-0352-4BF9-A4F6-A384E3240440}" type="presOf" srcId="{C0D693F8-459C-4E25-A035-C76D19605671}" destId="{AE762F24-7A55-4CE6-A3D3-C5A0BD109F8B}" srcOrd="1" destOrd="0" presId="urn:microsoft.com/office/officeart/2005/8/layout/matrix1"/>
    <dgm:cxn modelId="{EDE2B766-1FDB-45F4-8C3A-5700A1155483}" type="presOf" srcId="{C2A27F9C-E1C8-4B82-A64D-0B476879997E}" destId="{41FD9BB2-D8F1-4880-B64A-BB9D68EA49CB}" srcOrd="0" destOrd="0" presId="urn:microsoft.com/office/officeart/2005/8/layout/matrix1"/>
    <dgm:cxn modelId="{263FF7E9-585C-4029-BA9C-DA3EBEDC943B}" type="presParOf" srcId="{E31439A1-C7D2-4A81-BF25-A07F729E29BC}" destId="{394FBDD0-B716-4841-BA80-3283DAE4E46B}" srcOrd="0" destOrd="0" presId="urn:microsoft.com/office/officeart/2005/8/layout/matrix1"/>
    <dgm:cxn modelId="{58022FB4-724B-49C2-B06F-842FE11280BA}" type="presParOf" srcId="{394FBDD0-B716-4841-BA80-3283DAE4E46B}" destId="{2CCEC6B6-16B9-484F-9EAF-2A47152F8756}" srcOrd="0" destOrd="0" presId="urn:microsoft.com/office/officeart/2005/8/layout/matrix1"/>
    <dgm:cxn modelId="{AA9DE8E3-D84A-49FE-9C65-F1EB1C3FA386}" type="presParOf" srcId="{394FBDD0-B716-4841-BA80-3283DAE4E46B}" destId="{25E8B1F6-8D4F-4D68-A0E1-BC1DA41155EF}" srcOrd="1" destOrd="0" presId="urn:microsoft.com/office/officeart/2005/8/layout/matrix1"/>
    <dgm:cxn modelId="{864AC244-6E8A-477E-BE87-B3B208D0B7F3}" type="presParOf" srcId="{394FBDD0-B716-4841-BA80-3283DAE4E46B}" destId="{B7CC2733-C348-4C77-9B23-66DDA5253AE4}" srcOrd="2" destOrd="0" presId="urn:microsoft.com/office/officeart/2005/8/layout/matrix1"/>
    <dgm:cxn modelId="{F36D4B9B-9D37-4285-AE93-3A799E073267}" type="presParOf" srcId="{394FBDD0-B716-4841-BA80-3283DAE4E46B}" destId="{AE762F24-7A55-4CE6-A3D3-C5A0BD109F8B}" srcOrd="3" destOrd="0" presId="urn:microsoft.com/office/officeart/2005/8/layout/matrix1"/>
    <dgm:cxn modelId="{644C4027-27A0-458D-AEF5-A2536DD88EFB}" type="presParOf" srcId="{394FBDD0-B716-4841-BA80-3283DAE4E46B}" destId="{0FC1C54F-3BB4-4D65-B1F9-3CAE4E9E8196}" srcOrd="4" destOrd="0" presId="urn:microsoft.com/office/officeart/2005/8/layout/matrix1"/>
    <dgm:cxn modelId="{E5FD69DB-F4BD-4605-A403-DF21ED773A26}" type="presParOf" srcId="{394FBDD0-B716-4841-BA80-3283DAE4E46B}" destId="{CC3CCC9A-43FC-4304-83E7-B7A25E1F85A4}" srcOrd="5" destOrd="0" presId="urn:microsoft.com/office/officeart/2005/8/layout/matrix1"/>
    <dgm:cxn modelId="{D0992EF8-E5EA-47B9-AB7D-93C980083AB1}" type="presParOf" srcId="{394FBDD0-B716-4841-BA80-3283DAE4E46B}" destId="{41FD9BB2-D8F1-4880-B64A-BB9D68EA49CB}" srcOrd="6" destOrd="0" presId="urn:microsoft.com/office/officeart/2005/8/layout/matrix1"/>
    <dgm:cxn modelId="{631E5DBB-F575-491D-A64E-B45AB2B9B212}" type="presParOf" srcId="{394FBDD0-B716-4841-BA80-3283DAE4E46B}" destId="{3A789EAD-4E89-48A4-B72D-812F7ACEC7AE}" srcOrd="7" destOrd="0" presId="urn:microsoft.com/office/officeart/2005/8/layout/matrix1"/>
    <dgm:cxn modelId="{F7B507AB-CC90-4B4A-B0FF-082E845CDF6E}" type="presParOf" srcId="{E31439A1-C7D2-4A81-BF25-A07F729E29BC}" destId="{52078160-BB1C-49F1-97D5-296B04C699C5}" srcOrd="1" destOrd="0" presId="urn:microsoft.com/office/officeart/2005/8/layout/matrix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CEC6B6-16B9-484F-9EAF-2A47152F8756}">
      <dsp:nvSpPr>
        <dsp:cNvPr id="0" name=""/>
        <dsp:cNvSpPr/>
      </dsp:nvSpPr>
      <dsp:spPr>
        <a:xfrm rot="16200000">
          <a:off x="1124077" y="-1103349"/>
          <a:ext cx="1866245" cy="4044670"/>
        </a:xfrm>
        <a:prstGeom prst="round1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40 тестових питань</a:t>
          </a:r>
          <a:br>
            <a:rPr lang="uk-UA" sz="1600" b="1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uk-UA" sz="16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та автоматичне визначення результатів</a:t>
          </a:r>
          <a:endParaRPr lang="uk-UA" sz="1600" b="0" kern="1200" noProof="0" dirty="0" smtClean="0">
            <a:latin typeface="Arial" pitchFamily="34" charset="0"/>
            <a:cs typeface="Arial" pitchFamily="34" charset="0"/>
          </a:endParaRPr>
        </a:p>
      </dsp:txBody>
      <dsp:txXfrm rot="16200000">
        <a:off x="1357358" y="-1336630"/>
        <a:ext cx="1399683" cy="4044670"/>
      </dsp:txXfrm>
    </dsp:sp>
    <dsp:sp modelId="{B7CC2733-C348-4C77-9B23-66DDA5253AE4}">
      <dsp:nvSpPr>
        <dsp:cNvPr id="0" name=""/>
        <dsp:cNvSpPr/>
      </dsp:nvSpPr>
      <dsp:spPr>
        <a:xfrm>
          <a:off x="4079535" y="-14136"/>
          <a:ext cx="4044670" cy="1866245"/>
        </a:xfrm>
        <a:prstGeom prst="round1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b="0" i="0" kern="1200" noProof="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Система оцінювання:</a:t>
          </a:r>
          <a:br>
            <a:rPr lang="uk-UA" sz="1600" b="1" i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uk-UA" sz="16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 бали – правильна відповідь</a:t>
          </a:r>
          <a:br>
            <a:rPr lang="uk-UA" sz="16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uk-UA" sz="16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 32 питання і більше</a:t>
          </a:r>
          <a:br>
            <a:rPr lang="uk-UA" sz="16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uk-UA" sz="16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 бал – правильна відповідь</a:t>
          </a:r>
          <a:br>
            <a:rPr lang="uk-UA" sz="16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uk-UA" sz="16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 24-31 питання</a:t>
          </a:r>
          <a:br>
            <a:rPr lang="uk-UA" sz="16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uk-UA" sz="16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0 балів – правильна відповідь</a:t>
          </a:r>
          <a:br>
            <a:rPr lang="uk-UA" sz="16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uk-UA" sz="16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 23 і менше питань</a:t>
          </a:r>
          <a:endParaRPr lang="uk-UA" sz="1600" b="0" kern="1200" noProof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079535" y="-14136"/>
        <a:ext cx="4044670" cy="1399683"/>
      </dsp:txXfrm>
    </dsp:sp>
    <dsp:sp modelId="{0FC1C54F-3BB4-4D65-B1F9-3CAE4E9E8196}">
      <dsp:nvSpPr>
        <dsp:cNvPr id="0" name=""/>
        <dsp:cNvSpPr/>
      </dsp:nvSpPr>
      <dsp:spPr>
        <a:xfrm rot="10800000">
          <a:off x="34865" y="1823834"/>
          <a:ext cx="4184130" cy="1866245"/>
        </a:xfrm>
        <a:prstGeom prst="round1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Повторне тестування</a:t>
          </a:r>
          <a:br>
            <a:rPr lang="uk-UA" sz="1600" b="1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uk-UA" sz="1600" b="1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допускається лише коли</a:t>
          </a:r>
          <a:r>
            <a:rPr lang="uk-UA" sz="16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/>
          </a:r>
          <a:br>
            <a:rPr lang="uk-UA" sz="16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uk-UA" sz="16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тестування було перервано</a:t>
          </a:r>
          <a:br>
            <a:rPr lang="uk-UA" sz="16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uk-UA" sz="16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або не відбулося з технічних</a:t>
          </a:r>
          <a:br>
            <a:rPr lang="uk-UA" sz="16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uk-UA" sz="16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або інших причин</a:t>
          </a:r>
          <a:r>
            <a:rPr lang="uk-UA" sz="1600" b="0" kern="1200" noProof="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endParaRPr lang="uk-UA" sz="1600" b="0" kern="1200" noProof="0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34865" y="2290395"/>
        <a:ext cx="4184130" cy="1399683"/>
      </dsp:txXfrm>
    </dsp:sp>
    <dsp:sp modelId="{41FD9BB2-D8F1-4880-B64A-BB9D68EA49CB}">
      <dsp:nvSpPr>
        <dsp:cNvPr id="0" name=""/>
        <dsp:cNvSpPr/>
      </dsp:nvSpPr>
      <dsp:spPr>
        <a:xfrm rot="5400000">
          <a:off x="5140474" y="706348"/>
          <a:ext cx="1922792" cy="4044670"/>
        </a:xfrm>
        <a:prstGeom prst="round1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Письмове тестування</a:t>
          </a:r>
          <a:br>
            <a:rPr lang="uk-UA" sz="1600" b="1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uk-UA" sz="1600" b="1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проводиться у разі відсутності</a:t>
          </a:r>
          <a:br>
            <a:rPr lang="uk-UA" sz="1600" b="1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uk-UA" sz="16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умов провести його автоматизовано</a:t>
          </a:r>
        </a:p>
      </dsp:txBody>
      <dsp:txXfrm rot="5400000">
        <a:off x="5380823" y="946697"/>
        <a:ext cx="1442094" cy="4044670"/>
      </dsp:txXfrm>
    </dsp:sp>
    <dsp:sp modelId="{52078160-BB1C-49F1-97D5-296B04C699C5}">
      <dsp:nvSpPr>
        <dsp:cNvPr id="0" name=""/>
        <dsp:cNvSpPr/>
      </dsp:nvSpPr>
      <dsp:spPr>
        <a:xfrm>
          <a:off x="2906609" y="1582127"/>
          <a:ext cx="2192446" cy="709620"/>
        </a:xfrm>
        <a:prstGeom prst="roundRect">
          <a:avLst/>
        </a:prstGeom>
        <a:solidFill>
          <a:srgbClr val="FAA7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ТЕСТУВАННЯ </a:t>
          </a:r>
        </a:p>
      </dsp:txBody>
      <dsp:txXfrm>
        <a:off x="2906609" y="1582127"/>
        <a:ext cx="2192446" cy="7096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CEC6B6-16B9-484F-9EAF-2A47152F8756}">
      <dsp:nvSpPr>
        <dsp:cNvPr id="0" name=""/>
        <dsp:cNvSpPr/>
      </dsp:nvSpPr>
      <dsp:spPr>
        <a:xfrm rot="16200000">
          <a:off x="1107298" y="-1107298"/>
          <a:ext cx="1847722" cy="4062318"/>
        </a:xfrm>
        <a:prstGeom prst="round1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для категорії «А»</a:t>
          </a:r>
          <a:r>
            <a:rPr lang="uk-UA" sz="16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затверджує Комісія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для категорії «Б»</a:t>
          </a:r>
          <a:r>
            <a:rPr lang="uk-UA" sz="16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розробляє</a:t>
          </a:r>
          <a:br>
            <a:rPr lang="uk-UA" sz="16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uk-UA" sz="16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та затверджує державний орган,</a:t>
          </a:r>
          <a:br>
            <a:rPr lang="uk-UA" sz="16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uk-UA" sz="16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 якому проводиться конкурс</a:t>
          </a:r>
        </a:p>
      </dsp:txBody>
      <dsp:txXfrm rot="16200000">
        <a:off x="1338263" y="-1338263"/>
        <a:ext cx="1385791" cy="4062318"/>
      </dsp:txXfrm>
    </dsp:sp>
    <dsp:sp modelId="{B7CC2733-C348-4C77-9B23-66DDA5253AE4}">
      <dsp:nvSpPr>
        <dsp:cNvPr id="0" name=""/>
        <dsp:cNvSpPr/>
      </dsp:nvSpPr>
      <dsp:spPr>
        <a:xfrm>
          <a:off x="4062318" y="0"/>
          <a:ext cx="4062318" cy="1847722"/>
        </a:xfrm>
        <a:prstGeom prst="round1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Кількість від одного до трьох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Однакові завдання</a:t>
          </a:r>
          <a:r>
            <a:rPr lang="uk-UA" sz="16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для кандидатів</a:t>
          </a:r>
          <a:br>
            <a:rPr lang="uk-UA" sz="16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uk-UA" sz="16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 одну посаду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6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endParaRPr lang="uk-UA" sz="1600" b="0" kern="1200" noProof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062318" y="0"/>
        <a:ext cx="4062318" cy="1385791"/>
      </dsp:txXfrm>
    </dsp:sp>
    <dsp:sp modelId="{0FC1C54F-3BB4-4D65-B1F9-3CAE4E9E8196}">
      <dsp:nvSpPr>
        <dsp:cNvPr id="0" name=""/>
        <dsp:cNvSpPr/>
      </dsp:nvSpPr>
      <dsp:spPr>
        <a:xfrm rot="10800000">
          <a:off x="0" y="1833716"/>
          <a:ext cx="4062318" cy="1847722"/>
        </a:xfrm>
        <a:prstGeom prst="round1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600" b="1" i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Система оцінювання: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6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 бали – глибокі знання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6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 бал – достатній рівень для</a:t>
          </a:r>
          <a:br>
            <a:rPr lang="uk-UA" sz="16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uk-UA" sz="16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подальшої роботи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6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0 балів – завдання не розв'язані</a:t>
          </a:r>
          <a:endParaRPr lang="uk-UA" sz="1600" b="0" kern="1200" noProof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2295646"/>
        <a:ext cx="4062318" cy="1385791"/>
      </dsp:txXfrm>
    </dsp:sp>
    <dsp:sp modelId="{41FD9BB2-D8F1-4880-B64A-BB9D68EA49CB}">
      <dsp:nvSpPr>
        <dsp:cNvPr id="0" name=""/>
        <dsp:cNvSpPr/>
      </dsp:nvSpPr>
      <dsp:spPr>
        <a:xfrm rot="5400000">
          <a:off x="5141604" y="698406"/>
          <a:ext cx="1903744" cy="4062318"/>
        </a:xfrm>
        <a:prstGeom prst="round1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kern="1200" noProof="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uk-UA" sz="1600" b="1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 рішенням Комісії кандидати</a:t>
          </a:r>
          <a:r>
            <a:rPr lang="uk-UA" sz="16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на посаду </a:t>
          </a:r>
          <a:r>
            <a:rPr lang="uk-UA" sz="1600" b="1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категорії «А» презентують результати</a:t>
          </a:r>
          <a:r>
            <a:rPr lang="uk-UA" sz="16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розв'язання ситуаційного завдання </a:t>
          </a:r>
        </a:p>
      </dsp:txBody>
      <dsp:txXfrm rot="5400000">
        <a:off x="5379572" y="936374"/>
        <a:ext cx="1427808" cy="4062318"/>
      </dsp:txXfrm>
    </dsp:sp>
    <dsp:sp modelId="{52078160-BB1C-49F1-97D5-296B04C699C5}">
      <dsp:nvSpPr>
        <dsp:cNvPr id="0" name=""/>
        <dsp:cNvSpPr/>
      </dsp:nvSpPr>
      <dsp:spPr>
        <a:xfrm>
          <a:off x="2647510" y="1427790"/>
          <a:ext cx="2745574" cy="979846"/>
        </a:xfrm>
        <a:prstGeom prst="roundRect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СИТУАЦІЙНЕ ЗАВДАННЯ </a:t>
          </a:r>
        </a:p>
      </dsp:txBody>
      <dsp:txXfrm>
        <a:off x="2647510" y="1427790"/>
        <a:ext cx="2745574" cy="97984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CEC6B6-16B9-484F-9EAF-2A47152F8756}">
      <dsp:nvSpPr>
        <dsp:cNvPr id="0" name=""/>
        <dsp:cNvSpPr/>
      </dsp:nvSpPr>
      <dsp:spPr>
        <a:xfrm rot="16200000">
          <a:off x="1091503" y="-1119442"/>
          <a:ext cx="1844142" cy="4027149"/>
        </a:xfrm>
        <a:prstGeom prst="round1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Співбесіду проводить</a:t>
          </a:r>
          <a:r>
            <a:rPr lang="uk-UA" sz="16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/>
          </a:r>
          <a:br>
            <a:rPr lang="uk-UA" sz="16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uk-UA" sz="16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конкурсна комісія</a:t>
          </a:r>
        </a:p>
      </dsp:txBody>
      <dsp:txXfrm rot="16200000">
        <a:off x="1322021" y="-1349960"/>
        <a:ext cx="1383106" cy="4027149"/>
      </dsp:txXfrm>
    </dsp:sp>
    <dsp:sp modelId="{B7CC2733-C348-4C77-9B23-66DDA5253AE4}">
      <dsp:nvSpPr>
        <dsp:cNvPr id="0" name=""/>
        <dsp:cNvSpPr/>
      </dsp:nvSpPr>
      <dsp:spPr>
        <a:xfrm>
          <a:off x="4027149" y="-27938"/>
          <a:ext cx="4027149" cy="1844142"/>
        </a:xfrm>
        <a:prstGeom prst="round1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Під час співбесіди </a:t>
          </a:r>
          <a:r>
            <a:rPr lang="uk-UA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оцінюються</a:t>
          </a:r>
          <a:br>
            <a:rPr lang="uk-UA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uk-UA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вимоги, які не були оцінені</a:t>
          </a:r>
          <a:br>
            <a:rPr lang="uk-UA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uk-UA" sz="16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 попередніх етапах конкурсу</a:t>
          </a:r>
        </a:p>
      </dsp:txBody>
      <dsp:txXfrm>
        <a:off x="4027149" y="-27938"/>
        <a:ext cx="4027149" cy="1383106"/>
      </dsp:txXfrm>
    </dsp:sp>
    <dsp:sp modelId="{0FC1C54F-3BB4-4D65-B1F9-3CAE4E9E8196}">
      <dsp:nvSpPr>
        <dsp:cNvPr id="0" name=""/>
        <dsp:cNvSpPr/>
      </dsp:nvSpPr>
      <dsp:spPr>
        <a:xfrm rot="10800000">
          <a:off x="0" y="1704448"/>
          <a:ext cx="4027149" cy="1955897"/>
        </a:xfrm>
        <a:prstGeom prst="round1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Визначення остаточних результатів</a:t>
          </a:r>
          <a:br>
            <a:rPr lang="uk-UA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uk-UA" sz="16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конкурсу здійснюється у балах</a:t>
          </a:r>
          <a:endParaRPr lang="ru-RU" sz="1600" b="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2193422"/>
        <a:ext cx="4027149" cy="1466922"/>
      </dsp:txXfrm>
    </dsp:sp>
    <dsp:sp modelId="{41FD9BB2-D8F1-4880-B64A-BB9D68EA49CB}">
      <dsp:nvSpPr>
        <dsp:cNvPr id="0" name=""/>
        <dsp:cNvSpPr/>
      </dsp:nvSpPr>
      <dsp:spPr>
        <a:xfrm rot="5400000">
          <a:off x="5118652" y="724699"/>
          <a:ext cx="1844142" cy="4027149"/>
        </a:xfrm>
        <a:prstGeom prst="round1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Система оцінювання:</a:t>
          </a:r>
          <a:endParaRPr lang="ru-RU" sz="16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 бали – відповідність вимогам</a:t>
          </a:r>
          <a:endParaRPr lang="ru-RU" sz="1600" b="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 бал – не повною мірою</a:t>
          </a:r>
          <a:br>
            <a:rPr lang="uk-UA" sz="16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uk-UA" sz="16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відповідають вимозі</a:t>
          </a:r>
          <a:endParaRPr lang="ru-RU" sz="1600" b="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0 балів – не відповідають вимозі</a:t>
          </a:r>
          <a:endParaRPr lang="ru-RU" sz="16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5349170" y="955217"/>
        <a:ext cx="1383106" cy="4027149"/>
      </dsp:txXfrm>
    </dsp:sp>
    <dsp:sp modelId="{52078160-BB1C-49F1-97D5-296B04C699C5}">
      <dsp:nvSpPr>
        <dsp:cNvPr id="0" name=""/>
        <dsp:cNvSpPr/>
      </dsp:nvSpPr>
      <dsp:spPr>
        <a:xfrm>
          <a:off x="2819004" y="1383106"/>
          <a:ext cx="2416289" cy="922071"/>
        </a:xfrm>
        <a:prstGeom prst="roundRect">
          <a:avLst/>
        </a:prstGeom>
        <a:solidFill>
          <a:srgbClr val="A0C6A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СПІВБЕСІДА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819004" y="1383106"/>
        <a:ext cx="2416289" cy="922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691033D-C041-46C7-BA2B-41CC874B9599}" type="datetimeFigureOut">
              <a:rPr lang="ru-RU"/>
              <a:pPr>
                <a:defRPr/>
              </a:pPr>
              <a:t>17.06.2017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78F15A0-FC4E-4453-9A03-DBFF0AA78F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6927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42C46-15EF-42A7-A83C-DBC4B70A64E1}" type="datetimeFigureOut">
              <a:rPr lang="ru-RU" smtClean="0"/>
              <a:pPr/>
              <a:t>17.06.2017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AB1F8-B09D-4555-9496-71079B1A5E7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5898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199"/>
              </a:spcAft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AB1F8-B09D-4555-9496-71079B1A5E79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533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4386E-90F7-4A64-8001-637AF337784C}" type="slidenum">
              <a:rPr lang="uk-UA" smtClean="0"/>
              <a:pPr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614236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4386E-90F7-4A64-8001-637AF337784C}" type="slidenum">
              <a:rPr lang="uk-UA" smtClean="0"/>
              <a:pPr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171412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052"/>
              </a:spcAft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4386E-90F7-4A64-8001-637AF337784C}" type="slidenum">
              <a:rPr lang="uk-UA" smtClean="0"/>
              <a:pPr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469777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052"/>
              </a:spcAft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4386E-90F7-4A64-8001-637AF337784C}" type="slidenum">
              <a:rPr lang="uk-UA" smtClean="0"/>
              <a:pPr/>
              <a:t>13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504996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052"/>
              </a:spcAft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4386E-90F7-4A64-8001-637AF337784C}" type="slidenum">
              <a:rPr lang="uk-UA" smtClean="0"/>
              <a:pPr/>
              <a:t>14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909560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4386E-90F7-4A64-8001-637AF337784C}" type="slidenum">
              <a:rPr lang="uk-UA" smtClean="0"/>
              <a:pPr/>
              <a:t>15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0982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4386E-90F7-4A64-8001-637AF337784C}" type="slidenum">
              <a:rPr lang="uk-UA" smtClean="0"/>
              <a:pPr/>
              <a:t>16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05298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36403">
              <a:spcAft>
                <a:spcPts val="526"/>
              </a:spcAft>
              <a:defRPr/>
            </a:pPr>
            <a:endParaRPr lang="uk-UA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4386E-90F7-4A64-8001-637AF337784C}" type="slidenum">
              <a:rPr lang="uk-UA" smtClean="0"/>
              <a:pPr/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962405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4386E-90F7-4A64-8001-637AF337784C}" type="slidenum">
              <a:rPr lang="uk-UA" smtClean="0"/>
              <a:pPr/>
              <a:t>18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747060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4386E-90F7-4A64-8001-637AF337784C}" type="slidenum">
              <a:rPr lang="uk-UA" smtClean="0"/>
              <a:pPr/>
              <a:t>19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538473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AB1F8-B09D-4555-9496-71079B1A5E7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8242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F45E3-3F8B-4B99-8D11-99BD2FC3B932}" type="slidenum">
              <a:rPr lang="uk-UA" smtClean="0"/>
              <a:pPr/>
              <a:t>20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519058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AB1F8-B09D-4555-9496-71079B1A5E79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40869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4386E-90F7-4A64-8001-637AF337784C}" type="slidenum">
              <a:rPr lang="uk-UA" smtClean="0"/>
              <a:pPr/>
              <a:t>22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955257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4386E-90F7-4A64-8001-637AF337784C}" type="slidenum">
              <a:rPr lang="uk-UA" smtClean="0"/>
              <a:pPr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183802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4386E-90F7-4A64-8001-637AF337784C}" type="slidenum">
              <a:rPr lang="uk-UA" smtClean="0"/>
              <a:pPr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456253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4386E-90F7-4A64-8001-637AF337784C}" type="slidenum">
              <a:rPr lang="uk-UA" smtClean="0"/>
              <a:pPr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857484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4386E-90F7-4A64-8001-637AF337784C}" type="slidenum">
              <a:rPr lang="uk-UA" smtClean="0"/>
              <a:pPr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674337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4386E-90F7-4A64-8001-637AF337784C}" type="slidenum">
              <a:rPr lang="uk-UA" smtClean="0"/>
              <a:pPr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910391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4386E-90F7-4A64-8001-637AF337784C}" type="slidenum">
              <a:rPr lang="uk-UA" smtClean="0"/>
              <a:pPr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820142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701"/>
              </a:spcAft>
            </a:pPr>
            <a:endParaRPr lang="uk-UA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4386E-90F7-4A64-8001-637AF337784C}" type="slidenum">
              <a:rPr lang="uk-UA" smtClean="0"/>
              <a:pPr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299877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!_Мое добро\!!!_Private\Clipart\Process\latest-training-progra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19400" y="857250"/>
            <a:ext cx="7620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E0E1-94A4-4D8E-9459-FD3480125D4F}" type="datetimeFigureOut">
              <a:rPr lang="en-US"/>
              <a:pPr>
                <a:defRPr/>
              </a:pPr>
              <a:t>6/17/2017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D4735-1FF2-43B4-9E13-954721D53CE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4921737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42624-7C7D-4087-ACBA-50F669E646C2}" type="datetimeFigureOut">
              <a:rPr lang="en-US"/>
              <a:pPr>
                <a:defRPr/>
              </a:pPr>
              <a:t>6/17/2017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F0F8E-BCD2-4A8E-89F0-9A2D28C48F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5512673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B6503-FC84-4101-BCC9-174DD44766D8}" type="datetimeFigureOut">
              <a:rPr lang="en-US"/>
              <a:pPr>
                <a:defRPr/>
              </a:pPr>
              <a:t>6/17/2017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E221F-6AA8-4538-A4C0-5FD0FDBD06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6171645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645" y="662589"/>
            <a:ext cx="4857457" cy="578583"/>
          </a:xfrm>
        </p:spPr>
        <p:txBody>
          <a:bodyPr lIns="0" tIns="0" rIns="0" bIns="0" anchor="t">
            <a:normAutofit/>
          </a:bodyPr>
          <a:lstStyle>
            <a:lvl1pPr algn="l">
              <a:defRPr sz="2400">
                <a:solidFill>
                  <a:schemeClr val="bg1">
                    <a:lumMod val="85000"/>
                  </a:schemeClr>
                </a:solidFill>
                <a:latin typeface="Raleway" panose="020B00030301010600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645" y="1418145"/>
            <a:ext cx="4578057" cy="22015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900">
                <a:solidFill>
                  <a:schemeClr val="bg1">
                    <a:lumMod val="85000"/>
                  </a:schemeClr>
                </a:solidFill>
                <a:latin typeface="Source Sans Pro" panose="020B0503030403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645" y="2090893"/>
            <a:ext cx="2330157" cy="71580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750"/>
              </a:lnSpc>
              <a:spcBef>
                <a:spcPts val="0"/>
              </a:spcBef>
              <a:buNone/>
              <a:defRPr sz="750">
                <a:solidFill>
                  <a:schemeClr val="bg1">
                    <a:lumMod val="85000"/>
                  </a:schemeClr>
                </a:solidFill>
                <a:latin typeface="Source Sans Pro" panose="020B0503030403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768643" y="1776286"/>
            <a:ext cx="3868340" cy="21113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50" b="0">
                <a:solidFill>
                  <a:schemeClr val="bg1">
                    <a:lumMod val="85000"/>
                  </a:schemeClr>
                </a:solidFill>
                <a:latin typeface="Raleway" panose="020B00030301010600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/>
          </p:nvPr>
        </p:nvSpPr>
        <p:spPr>
          <a:xfrm>
            <a:off x="768645" y="4335617"/>
            <a:ext cx="2330157" cy="71580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750"/>
              </a:lnSpc>
              <a:buNone/>
              <a:defRPr sz="75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2"/>
          </p:nvPr>
        </p:nvSpPr>
        <p:spPr>
          <a:xfrm>
            <a:off x="768643" y="4021011"/>
            <a:ext cx="3868340" cy="21113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50" b="0">
                <a:solidFill>
                  <a:schemeClr val="bg1"/>
                </a:solidFill>
                <a:latin typeface="Raleway" panose="020B00030301010600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8644" y="2954052"/>
            <a:ext cx="5163741" cy="536733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Raleway" panose="020B00030301010600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3"/>
          </p:nvPr>
        </p:nvSpPr>
        <p:spPr>
          <a:xfrm>
            <a:off x="768644" y="3667762"/>
            <a:ext cx="5163741" cy="21113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900" b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4"/>
          </p:nvPr>
        </p:nvSpPr>
        <p:spPr>
          <a:xfrm>
            <a:off x="6090843" y="1584991"/>
            <a:ext cx="1046559" cy="505900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9818944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669927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inkin Sans 200 X Light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43000" y="2998771"/>
            <a:ext cx="2228850" cy="8128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275"/>
              </a:lnSpc>
              <a:buNone/>
              <a:defRPr sz="713">
                <a:solidFill>
                  <a:schemeClr val="accent6"/>
                </a:solidFill>
                <a:latin typeface="Sinkin Sans 300 Light" pitchFamily="50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553075" y="3000340"/>
            <a:ext cx="2228850" cy="8128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275"/>
              </a:lnSpc>
              <a:buNone/>
              <a:defRPr sz="713">
                <a:solidFill>
                  <a:schemeClr val="accent6"/>
                </a:solidFill>
                <a:latin typeface="Sinkin Sans 300 Light" pitchFamily="50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6"/>
          </p:nvPr>
        </p:nvSpPr>
        <p:spPr>
          <a:xfrm>
            <a:off x="1143000" y="2547523"/>
            <a:ext cx="3533775" cy="2921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50">
                <a:solidFill>
                  <a:schemeClr val="accent1"/>
                </a:solidFill>
                <a:latin typeface="Sinkin Sans 300 Light" pitchFamily="50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20"/>
          <p:cNvSpPr>
            <a:spLocks noGrp="1"/>
          </p:cNvSpPr>
          <p:nvPr>
            <p:ph sz="quarter" idx="17"/>
          </p:nvPr>
        </p:nvSpPr>
        <p:spPr>
          <a:xfrm>
            <a:off x="4900614" y="2547523"/>
            <a:ext cx="3100387" cy="2921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50">
                <a:solidFill>
                  <a:schemeClr val="accent1"/>
                </a:solidFill>
                <a:latin typeface="Sinkin Sans 300 Light" pitchFamily="50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1143000" y="1285443"/>
            <a:ext cx="6858000" cy="248083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050"/>
              </a:lnSpc>
              <a:buNone/>
              <a:defRPr sz="750">
                <a:solidFill>
                  <a:schemeClr val="bg1">
                    <a:lumMod val="50000"/>
                  </a:schemeClr>
                </a:solidFill>
                <a:latin typeface="Sinkin Sans 300 Light" pitchFamily="50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38580665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A6405-3319-4072-915B-174C4714A977}" type="datetime1">
              <a:rPr lang="en-US" smtClean="0"/>
              <a:pPr>
                <a:defRPr/>
              </a:pPr>
              <a:t>6/17/2017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6111A-332F-4E2E-8FF1-AB72A630F1E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304800" y="4038600"/>
            <a:ext cx="3200400" cy="2514600"/>
            <a:chOff x="5078128" y="578919"/>
            <a:chExt cx="3765107" cy="28500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>
                          <a14:foregroundMark x1="15538" y1="4605" x2="11454" y2="14342"/>
                          <a14:foregroundMark x1="77888" y1="11711" x2="77888" y2="18553"/>
                          <a14:foregroundMark x1="90040" y1="37368" x2="97510" y2="37105"/>
                          <a14:foregroundMark x1="93725" y1="43421" x2="98207" y2="43421"/>
                          <a14:foregroundMark x1="19721" y1="33026" x2="19223" y2="46053"/>
                          <a14:foregroundMark x1="79880" y1="33289" x2="79880" y2="54342"/>
                          <a14:foregroundMark x1="95717" y1="44737" x2="99203" y2="42763"/>
                          <a14:foregroundMark x1="82319" y1="5273" x2="90435" y2="12909"/>
                          <a14:backgroundMark x1="56574" y1="8421" x2="58167" y2="8158"/>
                          <a14:backgroundMark x1="99104" y1="58421" x2="99801" y2="53553"/>
                          <a14:backgroundMark x1="98904" y1="41184" x2="99900" y2="39605"/>
                          <a14:backgroundMark x1="99402" y1="45395" x2="99502" y2="46053"/>
                          <a14:backgroundMark x1="98207" y1="41842" x2="99203" y2="41842"/>
                          <a14:backgroundMark x1="60757" y1="80132" x2="62749" y2="798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78128" y="578919"/>
              <a:ext cx="3765107" cy="2850081"/>
            </a:xfrm>
            <a:prstGeom prst="rect">
              <a:avLst/>
            </a:prstGeom>
          </p:spPr>
        </p:pic>
        <p:pic>
          <p:nvPicPr>
            <p:cNvPr id="10" name="Picture 2" descr="F:\!_Мое добро\!!!_Private\Clipart\Ukraine\gerb_uk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1600200"/>
              <a:ext cx="484357" cy="675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134869799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83DE7-C479-463A-9070-4D38D368CD1F}" type="datetime1">
              <a:rPr lang="en-US" smtClean="0"/>
              <a:pPr>
                <a:defRPr/>
              </a:pPr>
              <a:t>6/17/2017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C53D8-5947-4E44-8C58-A83331FE44E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3526190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E8CC6-EFAA-4558-9F78-0B13F3806E24}" type="datetime1">
              <a:rPr lang="en-US" smtClean="0"/>
              <a:pPr>
                <a:defRPr/>
              </a:pPr>
              <a:t>6/17/2017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70BAB-26A0-40B7-8136-EE78AA7DD86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023675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6F931-317C-4640-B2D7-8CE0DDF5B701}" type="datetime1">
              <a:rPr lang="en-US" smtClean="0"/>
              <a:pPr>
                <a:defRPr/>
              </a:pPr>
              <a:t>6/17/2017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06A4F-9E13-4A18-97C4-6345062432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38047356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C9C0E-7C45-4B3F-A9C4-4A9BE258CB82}" type="datetime1">
              <a:rPr lang="en-US" smtClean="0"/>
              <a:pPr>
                <a:defRPr/>
              </a:pPr>
              <a:t>6/17/2017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19E80-EC99-4259-8FE6-81E6363E40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51708894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8D5F6-3DD6-4047-BB88-DC6E03870D1B}" type="datetime1">
              <a:rPr lang="en-US" smtClean="0"/>
              <a:pPr>
                <a:defRPr/>
              </a:pPr>
              <a:t>6/17/2017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B6B83-AEDC-455C-8227-9779565E786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58041308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BBB96-6C70-4E65-A0BA-B6CDF26CD310}" type="datetimeFigureOut">
              <a:rPr lang="en-US"/>
              <a:pPr>
                <a:defRPr/>
              </a:pPr>
              <a:t>6/17/2017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6E697-88F9-415F-8954-6892493CC6B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93553477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928F1-A260-4C8E-AB7A-543DC2D65A1E}" type="datetime1">
              <a:rPr lang="en-US" smtClean="0"/>
              <a:pPr>
                <a:defRPr/>
              </a:pPr>
              <a:t>6/17/2017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0F725-EB09-44E1-8A76-C181E26431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41384958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ABE78-7E34-4602-B2C1-EEB752F3C277}" type="datetime1">
              <a:rPr lang="en-US" smtClean="0"/>
              <a:pPr>
                <a:defRPr/>
              </a:pPr>
              <a:t>6/17/2017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09160-4B20-4F15-AE37-1F82641D59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70229657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6111C-3DC3-469D-8DB2-77DE881EC9DE}" type="datetime1">
              <a:rPr lang="en-US" smtClean="0"/>
              <a:pPr>
                <a:defRPr/>
              </a:pPr>
              <a:t>6/17/2017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29238-E9EE-4241-9CA2-E015543ECD3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53036397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D48BA-8720-4F00-8B02-760946930721}" type="datetime1">
              <a:rPr lang="en-US" smtClean="0"/>
              <a:pPr>
                <a:defRPr/>
              </a:pPr>
              <a:t>6/17/2017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90E44-BB41-487E-8816-5F49461BFFE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84995631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07211-2126-439C-AECC-7D1D6505D20A}" type="datetime1">
              <a:rPr lang="en-US" smtClean="0"/>
              <a:pPr>
                <a:defRPr/>
              </a:pPr>
              <a:t>6/17/2017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1E96C-0DA6-40C7-B508-4208E18010C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73443517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645" y="662589"/>
            <a:ext cx="4857457" cy="578583"/>
          </a:xfrm>
        </p:spPr>
        <p:txBody>
          <a:bodyPr lIns="0" tIns="0" rIns="0" bIns="0" anchor="t">
            <a:normAutofit/>
          </a:bodyPr>
          <a:lstStyle>
            <a:lvl1pPr algn="l">
              <a:defRPr sz="2400">
                <a:solidFill>
                  <a:schemeClr val="bg1">
                    <a:lumMod val="85000"/>
                  </a:schemeClr>
                </a:solidFill>
                <a:latin typeface="Raleway" panose="020B00030301010600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645" y="1418145"/>
            <a:ext cx="4578057" cy="22015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900">
                <a:solidFill>
                  <a:schemeClr val="bg1">
                    <a:lumMod val="85000"/>
                  </a:schemeClr>
                </a:solidFill>
                <a:latin typeface="Source Sans Pro" panose="020B0503030403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645" y="2090893"/>
            <a:ext cx="2330157" cy="71580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750"/>
              </a:lnSpc>
              <a:spcBef>
                <a:spcPts val="0"/>
              </a:spcBef>
              <a:buNone/>
              <a:defRPr sz="750">
                <a:solidFill>
                  <a:schemeClr val="bg1">
                    <a:lumMod val="85000"/>
                  </a:schemeClr>
                </a:solidFill>
                <a:latin typeface="Source Sans Pro" panose="020B0503030403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768643" y="1776286"/>
            <a:ext cx="3868340" cy="21113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50" b="0">
                <a:solidFill>
                  <a:schemeClr val="bg1">
                    <a:lumMod val="85000"/>
                  </a:schemeClr>
                </a:solidFill>
                <a:latin typeface="Raleway" panose="020B00030301010600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/>
          </p:nvPr>
        </p:nvSpPr>
        <p:spPr>
          <a:xfrm>
            <a:off x="768645" y="4335617"/>
            <a:ext cx="2330157" cy="71580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750"/>
              </a:lnSpc>
              <a:buNone/>
              <a:defRPr sz="75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2"/>
          </p:nvPr>
        </p:nvSpPr>
        <p:spPr>
          <a:xfrm>
            <a:off x="768643" y="4021011"/>
            <a:ext cx="3868340" cy="21113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50" b="0">
                <a:solidFill>
                  <a:schemeClr val="bg1"/>
                </a:solidFill>
                <a:latin typeface="Raleway" panose="020B00030301010600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8644" y="2954052"/>
            <a:ext cx="5163741" cy="536733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Raleway" panose="020B00030301010600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3"/>
          </p:nvPr>
        </p:nvSpPr>
        <p:spPr>
          <a:xfrm>
            <a:off x="768644" y="3667762"/>
            <a:ext cx="5163741" cy="21113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900" b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4"/>
          </p:nvPr>
        </p:nvSpPr>
        <p:spPr>
          <a:xfrm>
            <a:off x="6090843" y="1584991"/>
            <a:ext cx="1046559" cy="505900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33420526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669927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inkin Sans 200 X Light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43000" y="2998771"/>
            <a:ext cx="2228850" cy="8128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275"/>
              </a:lnSpc>
              <a:buNone/>
              <a:defRPr sz="713">
                <a:solidFill>
                  <a:schemeClr val="accent6"/>
                </a:solidFill>
                <a:latin typeface="Sinkin Sans 300 Light" pitchFamily="50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553075" y="3000340"/>
            <a:ext cx="2228850" cy="8128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275"/>
              </a:lnSpc>
              <a:buNone/>
              <a:defRPr sz="713">
                <a:solidFill>
                  <a:schemeClr val="accent6"/>
                </a:solidFill>
                <a:latin typeface="Sinkin Sans 300 Light" pitchFamily="50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6"/>
          </p:nvPr>
        </p:nvSpPr>
        <p:spPr>
          <a:xfrm>
            <a:off x="1143000" y="2547523"/>
            <a:ext cx="3533775" cy="2921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50">
                <a:solidFill>
                  <a:schemeClr val="accent1"/>
                </a:solidFill>
                <a:latin typeface="Sinkin Sans 300 Light" pitchFamily="50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20"/>
          <p:cNvSpPr>
            <a:spLocks noGrp="1"/>
          </p:cNvSpPr>
          <p:nvPr>
            <p:ph sz="quarter" idx="17"/>
          </p:nvPr>
        </p:nvSpPr>
        <p:spPr>
          <a:xfrm>
            <a:off x="4900614" y="2547523"/>
            <a:ext cx="3100387" cy="2921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50">
                <a:solidFill>
                  <a:schemeClr val="accent1"/>
                </a:solidFill>
                <a:latin typeface="Sinkin Sans 300 Light" pitchFamily="50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1143000" y="1285443"/>
            <a:ext cx="6858000" cy="248083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050"/>
              </a:lnSpc>
              <a:buNone/>
              <a:defRPr sz="750">
                <a:solidFill>
                  <a:schemeClr val="bg1">
                    <a:lumMod val="50000"/>
                  </a:schemeClr>
                </a:solidFill>
                <a:latin typeface="Sinkin Sans 300 Light" pitchFamily="50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444765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12CA9-70AF-4D19-A051-157F55F275A6}" type="datetimeFigureOut">
              <a:rPr lang="en-US"/>
              <a:pPr>
                <a:defRPr/>
              </a:pPr>
              <a:t>6/17/2017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676C1-C80B-417C-8C79-FE6E21205BC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8086187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2ACA6-334B-49A5-BF3A-6BB9C6CE6B43}" type="datetimeFigureOut">
              <a:rPr lang="en-US"/>
              <a:pPr>
                <a:defRPr/>
              </a:pPr>
              <a:t>6/17/2017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360F8-B598-40EE-B105-0DC0233AC14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2312934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D1F00-641F-4105-9B1E-D00637CA2A21}" type="datetimeFigureOut">
              <a:rPr lang="en-US"/>
              <a:pPr>
                <a:defRPr/>
              </a:pPr>
              <a:t>6/17/2017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41DF6-A0BA-4E33-BF5E-5871277E872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5690657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D46A0-2CBE-41B2-8DBA-432B461AB14C}" type="datetimeFigureOut">
              <a:rPr lang="en-US"/>
              <a:pPr>
                <a:defRPr/>
              </a:pPr>
              <a:t>6/17/2017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10425-ED9A-4902-981D-5C0970CE8FD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9905513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E1C69-5B3B-47D8-AE17-B8B36BEB821D}" type="datetimeFigureOut">
              <a:rPr lang="en-US"/>
              <a:pPr>
                <a:defRPr/>
              </a:pPr>
              <a:t>6/17/2017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669D2-A80F-4286-8A5F-8B00286308B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1643017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0B33E-372C-40CF-B0E1-7C1B631CBE40}" type="datetimeFigureOut">
              <a:rPr lang="en-US"/>
              <a:pPr>
                <a:defRPr/>
              </a:pPr>
              <a:t>6/17/2017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525A0-8CDC-4600-A0A3-4F28F72A6E3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800175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2335C-CD04-4A39-A356-973A9E87332C}" type="datetimeFigureOut">
              <a:rPr lang="en-US"/>
              <a:pPr>
                <a:defRPr/>
              </a:pPr>
              <a:t>6/17/2017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E0412-C43C-46DC-82E6-66E1EA7651C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0733005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1B636B-97BD-4B8F-BE4C-8BF982FF24BE}" type="datetimeFigureOut">
              <a:rPr lang="en-US"/>
              <a:pPr>
                <a:defRPr/>
              </a:pPr>
              <a:t>6/17/2017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742A9CC-C79C-4379-B5BA-980915DD471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54" r:id="rId12"/>
    <p:sldLayoutId id="2147483955" r:id="rId13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D71CF8-BB87-4B26-89B9-61E801AE8ECF}" type="datetime1">
              <a:rPr lang="en-US" smtClean="0"/>
              <a:pPr>
                <a:defRPr/>
              </a:pPr>
              <a:t>6/17/2017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D5EBF27-B6B2-4098-8900-611D3ED81D5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1207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</p:sldLayoutIdLst>
  <p:transition spd="slow">
    <p:wip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hics.org/" TargetMode="External"/><Relationship Id="rId4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mena/governance/35521438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76400" y="2286000"/>
            <a:ext cx="5765026" cy="1143000"/>
          </a:xfrm>
        </p:spPr>
        <p:txBody>
          <a:bodyPr anchor="t"/>
          <a:lstStyle/>
          <a:p>
            <a:pPr>
              <a:lnSpc>
                <a:spcPct val="90000"/>
              </a:lnSpc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</a:rPr>
              <a:t>ОСНОВИ ДЕРЖАВНОЇ</a:t>
            </a:r>
            <a:br>
              <a:rPr lang="uk-UA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</a:rPr>
              <a:t>СЛУЖБИ В УКРАЇНІ</a:t>
            </a:r>
            <a:endParaRPr lang="uk-UA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219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286000" y="4724400"/>
            <a:ext cx="6400800" cy="1752600"/>
          </a:xfrm>
        </p:spPr>
        <p:txBody>
          <a:bodyPr anchor="b"/>
          <a:lstStyle/>
          <a:p>
            <a:pPr algn="r" eaLnBrk="1" hangingPunct="1">
              <a:spcBef>
                <a:spcPct val="0"/>
              </a:spcBef>
            </a:pPr>
            <a:r>
              <a:rPr lang="uk-UA" altLang="uk-UA" sz="2400" b="1" dirty="0" smtClean="0">
                <a:solidFill>
                  <a:schemeClr val="tx1"/>
                </a:solidFill>
              </a:rPr>
              <a:t>Анжела КУКУЛЯ</a:t>
            </a:r>
          </a:p>
          <a:p>
            <a:pPr algn="r">
              <a:spcBef>
                <a:spcPct val="0"/>
              </a:spcBef>
            </a:pPr>
            <a:r>
              <a:rPr lang="uk-UA" altLang="uk-UA" sz="1800" dirty="0" smtClean="0">
                <a:solidFill>
                  <a:schemeClr val="tx1"/>
                </a:solidFill>
              </a:rPr>
              <a:t>начальник відділу розвитку людських ресурсів</a:t>
            </a:r>
            <a:br>
              <a:rPr lang="uk-UA" altLang="uk-UA" sz="1800" dirty="0" smtClean="0">
                <a:solidFill>
                  <a:schemeClr val="tx1"/>
                </a:solidFill>
              </a:rPr>
            </a:br>
            <a:r>
              <a:rPr lang="uk-UA" altLang="uk-UA" sz="1800" dirty="0" smtClean="0">
                <a:solidFill>
                  <a:schemeClr val="tx1"/>
                </a:solidFill>
              </a:rPr>
              <a:t>Центру адаптації державної служби</a:t>
            </a:r>
            <a:br>
              <a:rPr lang="uk-UA" altLang="uk-UA" sz="1800" dirty="0" smtClean="0">
                <a:solidFill>
                  <a:schemeClr val="tx1"/>
                </a:solidFill>
              </a:rPr>
            </a:br>
            <a:r>
              <a:rPr lang="uk-UA" altLang="uk-UA" sz="1800" dirty="0" smtClean="0">
                <a:solidFill>
                  <a:schemeClr val="tx1"/>
                </a:solidFill>
              </a:rPr>
              <a:t>до стандартів Європейського Союзу</a:t>
            </a:r>
            <a:endParaRPr lang="uk-UA" altLang="uk-UA" sz="1800" dirty="0">
              <a:solidFill>
                <a:schemeClr val="tx1"/>
              </a:solidFill>
            </a:endParaRPr>
          </a:p>
        </p:txBody>
      </p:sp>
      <p:sp>
        <p:nvSpPr>
          <p:cNvPr id="20" name="Шестиугольник 19"/>
          <p:cNvSpPr/>
          <p:nvPr/>
        </p:nvSpPr>
        <p:spPr bwMode="auto">
          <a:xfrm rot="16200000">
            <a:off x="6260327" y="-392927"/>
            <a:ext cx="2362200" cy="1776454"/>
          </a:xfrm>
          <a:prstGeom prst="hexagon">
            <a:avLst>
              <a:gd name="adj" fmla="val 27086"/>
              <a:gd name="vf" fmla="val 11547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051" name="Picture 3" descr="F:\!_Мое добро\!!!_Private\Clipart\Process\millennia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1299" y="228600"/>
            <a:ext cx="1700254" cy="96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Соединительная линия уступом 10"/>
          <p:cNvCxnSpPr>
            <a:stCxn id="3" idx="1"/>
            <a:endCxn id="2051" idx="1"/>
          </p:cNvCxnSpPr>
          <p:nvPr/>
        </p:nvCxnSpPr>
        <p:spPr>
          <a:xfrm rot="10800000" flipH="1">
            <a:off x="1676399" y="708820"/>
            <a:ext cx="4914899" cy="2148681"/>
          </a:xfrm>
          <a:prstGeom prst="bentConnector3">
            <a:avLst>
              <a:gd name="adj1" fmla="val -25249"/>
            </a:avLst>
          </a:prstGeom>
          <a:ln w="12700">
            <a:solidFill>
              <a:schemeClr val="accent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36286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 anchor="ctr">
            <a:noAutofit/>
          </a:bodyPr>
          <a:lstStyle/>
          <a:p>
            <a:r>
              <a:rPr lang="uk-UA" sz="3600" b="1" dirty="0">
                <a:latin typeface="+mn-lt"/>
                <a:cs typeface="Arial" panose="020B0604020202020204" pitchFamily="34" charset="0"/>
              </a:rPr>
              <a:t>Прийняття на державну службу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429000"/>
          </a:xfrm>
        </p:spPr>
        <p:txBody>
          <a:bodyPr>
            <a:noAutofit/>
          </a:bodyPr>
          <a:lstStyle/>
          <a:p>
            <a:pPr algn="just">
              <a:spcBef>
                <a:spcPts val="551"/>
              </a:spcBef>
              <a:buClr>
                <a:srgbClr val="1C9FB6"/>
              </a:buClr>
              <a:buFont typeface="Wingdings" panose="05000000000000000000" pitchFamily="2" charset="2"/>
              <a:buChar char="§"/>
            </a:pPr>
            <a:r>
              <a:rPr lang="uk-UA" sz="2000" b="1" dirty="0">
                <a:solidFill>
                  <a:schemeClr val="tx2"/>
                </a:solidFill>
                <a:cs typeface="Arial" panose="020B0604020202020204" pitchFamily="34" charset="0"/>
              </a:rPr>
              <a:t>конкурсний вступ</a:t>
            </a:r>
            <a:r>
              <a:rPr lang="uk-UA" sz="2000" dirty="0">
                <a:cs typeface="Arial" panose="020B0604020202020204" pitchFamily="34" charset="0"/>
              </a:rPr>
              <a:t> на усі посади державної служби на основі особистих якостей та досягнень</a:t>
            </a:r>
          </a:p>
          <a:p>
            <a:pPr algn="just">
              <a:spcBef>
                <a:spcPts val="551"/>
              </a:spcBef>
              <a:buClr>
                <a:srgbClr val="1C9FB6"/>
              </a:buClr>
              <a:buFont typeface="Wingdings" panose="05000000000000000000" pitchFamily="2" charset="2"/>
              <a:buChar char="§"/>
            </a:pPr>
            <a:r>
              <a:rPr lang="uk-UA" sz="2000" b="1" dirty="0">
                <a:solidFill>
                  <a:schemeClr val="tx2"/>
                </a:solidFill>
                <a:cs typeface="Arial" panose="020B0604020202020204" pitchFamily="34" charset="0"/>
              </a:rPr>
              <a:t>єдині вимоги</a:t>
            </a:r>
            <a:r>
              <a:rPr lang="uk-UA" sz="2000" dirty="0">
                <a:cs typeface="Arial" panose="020B0604020202020204" pitchFamily="34" charset="0"/>
              </a:rPr>
              <a:t> до професійної компетентності претендентів на посади</a:t>
            </a:r>
          </a:p>
          <a:p>
            <a:pPr algn="just">
              <a:spcBef>
                <a:spcPts val="551"/>
              </a:spcBef>
              <a:buClr>
                <a:srgbClr val="1C9FB6"/>
              </a:buClr>
              <a:buFont typeface="Wingdings" panose="05000000000000000000" pitchFamily="2" charset="2"/>
              <a:buChar char="§"/>
            </a:pPr>
            <a:r>
              <a:rPr lang="uk-UA" sz="2000" b="1" dirty="0">
                <a:solidFill>
                  <a:schemeClr val="tx2"/>
                </a:solidFill>
                <a:cs typeface="Arial" panose="020B0604020202020204" pitchFamily="34" charset="0"/>
              </a:rPr>
              <a:t>триступеневий порядок відбору:</a:t>
            </a:r>
            <a:r>
              <a:rPr lang="uk-UA" sz="2000" dirty="0">
                <a:cs typeface="Arial" panose="020B0604020202020204" pitchFamily="34" charset="0"/>
              </a:rPr>
              <a:t> перевірка кваліфікаційних вимог (освіта, досвід), тестування та співбесіда</a:t>
            </a:r>
          </a:p>
          <a:p>
            <a:pPr algn="just">
              <a:spcBef>
                <a:spcPts val="551"/>
              </a:spcBef>
              <a:buClr>
                <a:srgbClr val="1C9FB6"/>
              </a:buClr>
              <a:buFont typeface="Wingdings" panose="05000000000000000000" pitchFamily="2" charset="2"/>
              <a:buChar char="§"/>
            </a:pPr>
            <a:r>
              <a:rPr lang="uk-UA" sz="2000" b="1" dirty="0">
                <a:solidFill>
                  <a:schemeClr val="tx2"/>
                </a:solidFill>
                <a:cs typeface="Arial" panose="020B0604020202020204" pitchFamily="34" charset="0"/>
              </a:rPr>
              <a:t>відкритість конкурсного відбору</a:t>
            </a:r>
            <a:r>
              <a:rPr lang="uk-UA" sz="2000" dirty="0">
                <a:cs typeface="Arial" panose="020B0604020202020204" pitchFamily="34" charset="0"/>
              </a:rPr>
              <a:t> та включення представників громадськості до складу конкурсних комісій</a:t>
            </a:r>
          </a:p>
          <a:p>
            <a:pPr algn="just">
              <a:spcBef>
                <a:spcPts val="551"/>
              </a:spcBef>
              <a:buClr>
                <a:srgbClr val="1C9FB6"/>
              </a:buClr>
              <a:buFont typeface="Wingdings" panose="05000000000000000000" pitchFamily="2" charset="2"/>
              <a:buChar char="§"/>
            </a:pPr>
            <a:r>
              <a:rPr lang="uk-UA" sz="2000" b="1" dirty="0">
                <a:solidFill>
                  <a:schemeClr val="tx2"/>
                </a:solidFill>
                <a:cs typeface="Arial" panose="020B0604020202020204" pitchFamily="34" charset="0"/>
              </a:rPr>
              <a:t>єдиний веб-сервіс</a:t>
            </a:r>
            <a:r>
              <a:rPr lang="uk-UA" sz="2000" dirty="0">
                <a:cs typeface="Arial" panose="020B0604020202020204" pitchFamily="34" charset="0"/>
              </a:rPr>
              <a:t> для розміщення оголошень про вакантні посади державної служби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41" t="16667" r="14583" b="50000"/>
          <a:stretch/>
        </p:blipFill>
        <p:spPr bwMode="auto">
          <a:xfrm>
            <a:off x="1623065" y="1143000"/>
            <a:ext cx="592073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63633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057400" y="800100"/>
            <a:ext cx="4960620" cy="1714500"/>
            <a:chOff x="1600200" y="1485900"/>
            <a:chExt cx="5334000" cy="19431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166" t="20074" r="5834" b="15333"/>
            <a:stretch/>
          </p:blipFill>
          <p:spPr bwMode="auto">
            <a:xfrm>
              <a:off x="1973580" y="1592494"/>
              <a:ext cx="4351020" cy="1776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1600200" y="1485900"/>
              <a:ext cx="2743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810000" y="2971800"/>
              <a:ext cx="3124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1" name="Заголовок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 anchor="b">
            <a:noAutofit/>
          </a:bodyPr>
          <a:lstStyle/>
          <a:p>
            <a:r>
              <a:rPr lang="uk-UA" sz="3600" b="1" dirty="0">
                <a:latin typeface="+mn-lt"/>
                <a:cs typeface="Arial" panose="020B0604020202020204" pitchFamily="34" charset="0"/>
              </a:rPr>
              <a:t>Прийняття на державну </a:t>
            </a:r>
            <a:r>
              <a:rPr lang="uk-UA" sz="3600" b="1" dirty="0" smtClean="0">
                <a:latin typeface="+mn-lt"/>
                <a:cs typeface="Arial" panose="020B0604020202020204" pitchFamily="34" charset="0"/>
              </a:rPr>
              <a:t>службу (2)</a:t>
            </a:r>
            <a:endParaRPr lang="uk-UA" sz="3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2461442"/>
            <a:ext cx="8431380" cy="4015558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None/>
            </a:pPr>
            <a:r>
              <a:rPr lang="uk-UA" sz="1500" b="1" dirty="0">
                <a:solidFill>
                  <a:schemeClr val="tx2"/>
                </a:solidFill>
                <a:cs typeface="Arial" panose="020B0604020202020204" pitchFamily="34" charset="0"/>
              </a:rPr>
              <a:t>Вимогами до осіб, які претендують на вступ на державну службу</a:t>
            </a:r>
            <a:r>
              <a:rPr lang="uk-UA" sz="1500" dirty="0">
                <a:cs typeface="Arial" panose="020B0604020202020204" pitchFamily="34" charset="0"/>
              </a:rPr>
              <a:t>,</a:t>
            </a:r>
            <a:br>
              <a:rPr lang="uk-UA" sz="1500" dirty="0">
                <a:cs typeface="Arial" panose="020B0604020202020204" pitchFamily="34" charset="0"/>
              </a:rPr>
            </a:br>
            <a:r>
              <a:rPr lang="uk-UA" sz="1500" dirty="0">
                <a:cs typeface="Arial" panose="020B0604020202020204" pitchFamily="34" charset="0"/>
              </a:rPr>
              <a:t>є вимоги до їхньої професійної компетентності, </a:t>
            </a:r>
            <a:r>
              <a:rPr lang="uk-UA" sz="1500" b="1" dirty="0">
                <a:solidFill>
                  <a:schemeClr val="tx2"/>
                </a:solidFill>
                <a:cs typeface="Arial" panose="020B0604020202020204" pitchFamily="34" charset="0"/>
              </a:rPr>
              <a:t>які складаються із загальних та спеціальних </a:t>
            </a:r>
            <a:r>
              <a:rPr lang="uk-UA" sz="15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вимог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None/>
            </a:pPr>
            <a:r>
              <a:rPr lang="uk-UA" sz="1500" dirty="0" smtClean="0">
                <a:cs typeface="Arial" panose="020B0604020202020204" pitchFamily="34" charset="0"/>
              </a:rPr>
              <a:t>Особа</a:t>
            </a:r>
            <a:r>
              <a:rPr lang="uk-UA" sz="1500" dirty="0">
                <a:cs typeface="Arial" panose="020B0604020202020204" pitchFamily="34" charset="0"/>
              </a:rPr>
              <a:t>, яка претендує на зайняття посади державної служби, повинна відповідати таким загальним вимогам: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1C9FB6"/>
              </a:buClr>
              <a:buFont typeface="Wingdings" panose="05000000000000000000" pitchFamily="2" charset="2"/>
              <a:buChar char="§"/>
            </a:pPr>
            <a:r>
              <a:rPr lang="uk-UA" sz="1500" b="1" dirty="0">
                <a:cs typeface="Arial" panose="020B0604020202020204" pitchFamily="34" charset="0"/>
              </a:rPr>
              <a:t>для посад категорії «А</a:t>
            </a:r>
            <a:r>
              <a:rPr lang="uk-UA" sz="1500" b="1" dirty="0" smtClean="0">
                <a:cs typeface="Arial" panose="020B0604020202020204" pitchFamily="34" charset="0"/>
              </a:rPr>
              <a:t>»</a:t>
            </a:r>
            <a:r>
              <a:rPr lang="uk-UA" sz="1500" dirty="0" smtClean="0">
                <a:cs typeface="Arial" panose="020B0604020202020204" pitchFamily="34" charset="0"/>
              </a:rPr>
              <a:t>:</a:t>
            </a:r>
            <a:endParaRPr lang="uk-UA" sz="1500" dirty="0">
              <a:cs typeface="Arial" panose="020B0604020202020204" pitchFamily="34" charset="0"/>
            </a:endParaRPr>
          </a:p>
          <a:p>
            <a:pPr lvl="1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uk-UA" sz="1500" dirty="0">
                <a:cs typeface="Arial" panose="020B0604020202020204" pitchFamily="34" charset="0"/>
              </a:rPr>
              <a:t>загальний стаж роботи </a:t>
            </a:r>
            <a:r>
              <a:rPr lang="uk-UA" sz="15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не менше семи років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uk-UA" sz="15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досвід </a:t>
            </a:r>
            <a:r>
              <a:rPr lang="uk-UA" sz="15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роботи</a:t>
            </a:r>
            <a:r>
              <a:rPr lang="en-US" sz="15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uk-UA" sz="15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не менше 3 років</a:t>
            </a:r>
            <a:endParaRPr lang="uk-UA" sz="15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1" algn="just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uk-UA" sz="1500" dirty="0">
                <a:cs typeface="Arial" panose="020B0604020202020204" pitchFamily="34" charset="0"/>
              </a:rPr>
              <a:t>вільне володіння державною мовою, </a:t>
            </a:r>
            <a:r>
              <a:rPr lang="uk-UA" sz="15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володіння іноземною мовою</a:t>
            </a:r>
            <a:r>
              <a:rPr lang="uk-UA" sz="1500" dirty="0">
                <a:cs typeface="Arial" panose="020B0604020202020204" pitchFamily="34" charset="0"/>
              </a:rPr>
              <a:t>, яка є однією з офіційних мов Ради </a:t>
            </a:r>
            <a:r>
              <a:rPr lang="uk-UA" sz="1500" dirty="0" smtClean="0">
                <a:cs typeface="Arial" panose="020B0604020202020204" pitchFamily="34" charset="0"/>
              </a:rPr>
              <a:t>Європи</a:t>
            </a:r>
            <a:endParaRPr lang="en-US" sz="1500" dirty="0" smtClean="0"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1C9FB6"/>
              </a:buClr>
              <a:buFont typeface="Wingdings" panose="05000000000000000000" pitchFamily="2" charset="2"/>
              <a:buChar char="§"/>
            </a:pPr>
            <a:r>
              <a:rPr lang="uk-UA" sz="1500" b="1" dirty="0">
                <a:cs typeface="Arial" panose="020B0604020202020204" pitchFamily="34" charset="0"/>
              </a:rPr>
              <a:t>для посад категорії «Б»: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uk-UA" sz="1500" dirty="0">
                <a:cs typeface="Arial" panose="020B0604020202020204" pitchFamily="34" charset="0"/>
              </a:rPr>
              <a:t>досвід роботи не менше 2 років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uk-UA" sz="1500" dirty="0">
                <a:cs typeface="Arial" panose="020B0604020202020204" pitchFamily="34" charset="0"/>
              </a:rPr>
              <a:t>вільне володіння державною мовою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1C9FB6"/>
              </a:buClr>
              <a:buFont typeface="Wingdings" panose="05000000000000000000" pitchFamily="2" charset="2"/>
              <a:buChar char="§"/>
            </a:pPr>
            <a:r>
              <a:rPr lang="uk-UA" sz="1500" b="1" dirty="0">
                <a:cs typeface="Arial" panose="020B0604020202020204" pitchFamily="34" charset="0"/>
              </a:rPr>
              <a:t>для посад категорії «В»: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uk-UA" sz="1500" dirty="0">
                <a:cs typeface="Arial" panose="020B0604020202020204" pitchFamily="34" charset="0"/>
              </a:rPr>
              <a:t>наявність вищої освіти ступеня молодшого бакалавра або бакалавра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uk-UA" sz="1500" dirty="0">
                <a:cs typeface="Arial" panose="020B0604020202020204" pitchFamily="34" charset="0"/>
              </a:rPr>
              <a:t>вільне володіння державною </a:t>
            </a:r>
            <a:r>
              <a:rPr lang="uk-UA" sz="1500" dirty="0" smtClean="0">
                <a:cs typeface="Arial" panose="020B0604020202020204" pitchFamily="34" charset="0"/>
              </a:rPr>
              <a:t>мовою</a:t>
            </a:r>
          </a:p>
          <a:p>
            <a:pPr marL="57150" indent="0" algn="just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FF9900"/>
              </a:buClr>
              <a:buNone/>
            </a:pPr>
            <a:r>
              <a:rPr lang="uk-UA" sz="1500" b="1" dirty="0">
                <a:solidFill>
                  <a:schemeClr val="tx2"/>
                </a:solidFill>
                <a:cs typeface="Arial" panose="020B0604020202020204" pitchFamily="34" charset="0"/>
              </a:rPr>
              <a:t>Спеціальні вимоги до осіб</a:t>
            </a:r>
            <a:r>
              <a:rPr lang="uk-UA" sz="1500" dirty="0">
                <a:cs typeface="Arial" panose="020B0604020202020204" pitchFamily="34" charset="0"/>
              </a:rPr>
              <a:t>, які претендують на зайняття посад державної служби </a:t>
            </a:r>
            <a:r>
              <a:rPr lang="uk-UA" sz="1500" b="1" dirty="0">
                <a:solidFill>
                  <a:schemeClr val="tx2"/>
                </a:solidFill>
                <a:cs typeface="Arial" panose="020B0604020202020204" pitchFamily="34" charset="0"/>
              </a:rPr>
              <a:t>категорій «Б» і «В»</a:t>
            </a:r>
            <a:r>
              <a:rPr lang="uk-UA" sz="1500" dirty="0">
                <a:cs typeface="Arial" panose="020B0604020202020204" pitchFamily="34" charset="0"/>
              </a:rPr>
              <a:t>, визначаються </a:t>
            </a:r>
            <a:r>
              <a:rPr lang="uk-UA" sz="1500" b="1" dirty="0">
                <a:solidFill>
                  <a:schemeClr val="tx2"/>
                </a:solidFill>
                <a:cs typeface="Arial" panose="020B0604020202020204" pitchFamily="34" charset="0"/>
              </a:rPr>
              <a:t>суб’єктом </a:t>
            </a:r>
            <a:r>
              <a:rPr lang="uk-UA" sz="15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призначення</a:t>
            </a:r>
            <a:endParaRPr lang="uk-UA" sz="15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027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anchor="b">
            <a:noAutofit/>
          </a:bodyPr>
          <a:lstStyle/>
          <a:p>
            <a:r>
              <a:rPr lang="uk-UA" sz="3600" b="1" dirty="0">
                <a:latin typeface="+mn-lt"/>
                <a:cs typeface="Arial" panose="020B0604020202020204" pitchFamily="34" charset="0"/>
              </a:rPr>
              <a:t>Прийняття на державну </a:t>
            </a:r>
            <a:r>
              <a:rPr lang="uk-UA" sz="3600" b="1" dirty="0" smtClean="0">
                <a:latin typeface="+mn-lt"/>
                <a:cs typeface="Arial" panose="020B0604020202020204" pitchFamily="34" charset="0"/>
              </a:rPr>
              <a:t>службу (3)</a:t>
            </a:r>
            <a:endParaRPr lang="uk-UA" sz="3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56250" y="1295400"/>
            <a:ext cx="1633484" cy="876556"/>
          </a:xfrm>
          <a:prstGeom prst="round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88" tIns="41994" rIns="83988" bIns="41994" rtlCol="0" anchor="ctr"/>
          <a:lstStyle/>
          <a:p>
            <a:pPr lvl="0" algn="ctr">
              <a:lnSpc>
                <a:spcPct val="90000"/>
              </a:lnSpc>
            </a:pPr>
            <a:r>
              <a:rPr lang="uk-UA" sz="1400" b="1" dirty="0">
                <a:solidFill>
                  <a:schemeClr val="tx1"/>
                </a:solidFill>
                <a:cs typeface="Arial" pitchFamily="34" charset="0"/>
              </a:rPr>
              <a:t>1) прийняття рішення про оголошення конкурсу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6283" y="2324356"/>
            <a:ext cx="2022336" cy="552322"/>
          </a:xfrm>
          <a:prstGeom prst="round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88" tIns="41994" rIns="83988" bIns="41994" rtlCol="0" anchor="ctr"/>
          <a:lstStyle/>
          <a:p>
            <a:pPr algn="ctr">
              <a:lnSpc>
                <a:spcPct val="90000"/>
              </a:lnSpc>
            </a:pPr>
            <a:r>
              <a:rPr lang="uk-UA" sz="1400" b="1" dirty="0">
                <a:solidFill>
                  <a:schemeClr val="tx1"/>
                </a:solidFill>
                <a:cs typeface="Arial" pitchFamily="34" charset="0"/>
              </a:rPr>
              <a:t>9) оприлюднення результатів конкурсу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62600" y="2324356"/>
            <a:ext cx="2145632" cy="552322"/>
          </a:xfrm>
          <a:prstGeom prst="round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88" tIns="41994" rIns="83988" bIns="41994" rtlCol="0" anchor="ctr"/>
          <a:lstStyle/>
          <a:p>
            <a:pPr algn="ctr">
              <a:lnSpc>
                <a:spcPct val="90000"/>
              </a:lnSpc>
            </a:pPr>
            <a:r>
              <a:rPr lang="uk-UA" sz="1400" b="1" dirty="0">
                <a:solidFill>
                  <a:schemeClr val="tx1"/>
                </a:solidFill>
                <a:cs typeface="Arial" pitchFamily="34" charset="0"/>
              </a:rPr>
              <a:t>2) оприлюднення рішення про оголошення конкурсу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38200" y="3124200"/>
            <a:ext cx="2904878" cy="945906"/>
          </a:xfrm>
          <a:prstGeom prst="round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88" tIns="41994" rIns="83988" bIns="41994" rtlCol="0" anchor="ctr"/>
          <a:lstStyle/>
          <a:p>
            <a:pPr algn="ctr">
              <a:lnSpc>
                <a:spcPct val="90000"/>
              </a:lnSpc>
            </a:pPr>
            <a:r>
              <a:rPr lang="uk-UA" sz="1400" b="1" dirty="0">
                <a:solidFill>
                  <a:schemeClr val="tx1"/>
                </a:solidFill>
                <a:cs typeface="Arial" pitchFamily="34" charset="0"/>
              </a:rPr>
              <a:t>8) проведення підрахунку результатів конкурсу та визначення переможця конкурсу та другого за результатами конкурсу кандидата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36698" y="3200400"/>
            <a:ext cx="2159502" cy="793963"/>
          </a:xfrm>
          <a:prstGeom prst="round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88" tIns="41994" rIns="83988" bIns="41994" rtlCol="0" anchor="ctr"/>
          <a:lstStyle/>
          <a:p>
            <a:pPr algn="ctr">
              <a:lnSpc>
                <a:spcPct val="90000"/>
              </a:lnSpc>
            </a:pPr>
            <a:r>
              <a:rPr lang="uk-UA" sz="1400" b="1" dirty="0">
                <a:solidFill>
                  <a:schemeClr val="tx1"/>
                </a:solidFill>
                <a:cs typeface="Arial" pitchFamily="34" charset="0"/>
              </a:rPr>
              <a:t>3) приймання документів від осіб, які бажають взяти участь у конкурсі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6283" y="4326524"/>
            <a:ext cx="2152810" cy="957358"/>
          </a:xfrm>
          <a:prstGeom prst="roundRect">
            <a:avLst/>
          </a:prstGeom>
          <a:solidFill>
            <a:srgbClr val="A0C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88" tIns="41994" rIns="83988" bIns="41994" rtlCol="0" anchor="ctr"/>
          <a:lstStyle/>
          <a:p>
            <a:pPr algn="ctr">
              <a:lnSpc>
                <a:spcPct val="90000"/>
              </a:lnSpc>
            </a:pPr>
            <a:r>
              <a:rPr lang="uk-UA" sz="1400" b="1" dirty="0">
                <a:solidFill>
                  <a:schemeClr val="tx1"/>
                </a:solidFill>
                <a:cs typeface="Arial" pitchFamily="34" charset="0"/>
              </a:rPr>
              <a:t>7) проведення співбесіди та визначення її результатів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93389" y="4326524"/>
            <a:ext cx="2279011" cy="957358"/>
          </a:xfrm>
          <a:prstGeom prst="roundRect">
            <a:avLst/>
          </a:prstGeom>
          <a:solidFill>
            <a:srgbClr val="1C9F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88" tIns="41994" rIns="83988" bIns="41994" rtlCol="0" anchor="ctr"/>
          <a:lstStyle/>
          <a:p>
            <a:pPr lvl="0" algn="ctr">
              <a:lnSpc>
                <a:spcPct val="90000"/>
              </a:lnSpc>
            </a:pPr>
            <a:r>
              <a:rPr lang="uk-UA" sz="1400" b="1" dirty="0">
                <a:solidFill>
                  <a:schemeClr val="bg1"/>
                </a:solidFill>
                <a:cs typeface="Arial" pitchFamily="34" charset="0"/>
              </a:rPr>
              <a:t>4) попередній розгляд поданих документів на відповідність встановленим законом вимогам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54349" y="5451880"/>
            <a:ext cx="2312347" cy="8727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88" tIns="41994" rIns="83988" bIns="41994" rtlCol="0" anchor="ctr"/>
          <a:lstStyle/>
          <a:p>
            <a:pPr algn="ctr">
              <a:lnSpc>
                <a:spcPct val="90000"/>
              </a:lnSpc>
            </a:pPr>
            <a:r>
              <a:rPr lang="uk-UA" sz="1400" b="1" dirty="0">
                <a:cs typeface="Arial" pitchFamily="34" charset="0"/>
              </a:rPr>
              <a:t>6) розв’язання ситуаційних завдань та визначення їх результатів (крім категорії “В”)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95747" y="5451880"/>
            <a:ext cx="2084704" cy="87272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88" tIns="41994" rIns="83988" bIns="41994" rtlCol="0" anchor="ctr"/>
          <a:lstStyle/>
          <a:p>
            <a:pPr algn="ctr">
              <a:lnSpc>
                <a:spcPct val="90000"/>
              </a:lnSpc>
            </a:pPr>
            <a:r>
              <a:rPr lang="uk-UA" sz="1400" b="1" dirty="0">
                <a:solidFill>
                  <a:schemeClr val="tx1"/>
                </a:solidFill>
                <a:cs typeface="Arial" pitchFamily="34" charset="0"/>
              </a:rPr>
              <a:t>5) проведення тестування та визначення його результатів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6781800" y="2876679"/>
            <a:ext cx="0" cy="3237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798246" y="3994363"/>
            <a:ext cx="0" cy="332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4" idx="3"/>
            <a:endCxn id="16" idx="0"/>
          </p:cNvCxnSpPr>
          <p:nvPr/>
        </p:nvCxnSpPr>
        <p:spPr>
          <a:xfrm>
            <a:off x="5389734" y="1733678"/>
            <a:ext cx="1245682" cy="590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22" idx="1"/>
            <a:endCxn id="21" idx="3"/>
          </p:cNvCxnSpPr>
          <p:nvPr/>
        </p:nvCxnSpPr>
        <p:spPr>
          <a:xfrm flipH="1">
            <a:off x="4666696" y="5888240"/>
            <a:ext cx="3290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20" idx="2"/>
            <a:endCxn id="22" idx="0"/>
          </p:cNvCxnSpPr>
          <p:nvPr/>
        </p:nvCxnSpPr>
        <p:spPr>
          <a:xfrm flipH="1">
            <a:off x="6038099" y="5283882"/>
            <a:ext cx="594796" cy="1679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2647227" y="4070106"/>
            <a:ext cx="0" cy="2732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21" idx="0"/>
            <a:endCxn id="19" idx="2"/>
          </p:cNvCxnSpPr>
          <p:nvPr/>
        </p:nvCxnSpPr>
        <p:spPr>
          <a:xfrm flipH="1" flipV="1">
            <a:off x="2872688" y="5283882"/>
            <a:ext cx="637835" cy="1679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2667000" y="2876680"/>
            <a:ext cx="0" cy="247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15" idx="0"/>
            <a:endCxn id="14" idx="1"/>
          </p:cNvCxnSpPr>
          <p:nvPr/>
        </p:nvCxnSpPr>
        <p:spPr>
          <a:xfrm flipV="1">
            <a:off x="2807451" y="1733678"/>
            <a:ext cx="948799" cy="590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88276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91922754"/>
              </p:ext>
            </p:extLst>
          </p:nvPr>
        </p:nvGraphicFramePr>
        <p:xfrm>
          <a:off x="527330" y="2057400"/>
          <a:ext cx="8089341" cy="3732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92567" y="1295400"/>
            <a:ext cx="3842673" cy="361807"/>
          </a:xfrm>
          <a:prstGeom prst="rect">
            <a:avLst/>
          </a:prstGeom>
        </p:spPr>
        <p:txBody>
          <a:bodyPr wrap="none" lIns="83988" tIns="41994" rIns="83988" bIns="41994">
            <a:spAutoFit/>
          </a:bodyPr>
          <a:lstStyle/>
          <a:p>
            <a:pPr eaLnBrk="0" hangingPunct="0">
              <a:defRPr/>
            </a:pPr>
            <a:r>
              <a:rPr lang="uk-UA" sz="1800" b="1" u="sng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ТЕСТУВАННЯ</a:t>
            </a:r>
            <a:r>
              <a:rPr lang="uk-UA" sz="1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(п. 25-39 Порядку)</a:t>
            </a:r>
            <a:endParaRPr lang="uk-UA" sz="18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anchor="b">
            <a:noAutofit/>
          </a:bodyPr>
          <a:lstStyle/>
          <a:p>
            <a:r>
              <a:rPr lang="uk-UA" sz="3600" b="1" dirty="0">
                <a:latin typeface="+mn-lt"/>
                <a:cs typeface="Arial" panose="020B0604020202020204" pitchFamily="34" charset="0"/>
              </a:rPr>
              <a:t>Прийняття на державну </a:t>
            </a:r>
            <a:r>
              <a:rPr lang="uk-UA" sz="3600" b="1" dirty="0" smtClean="0">
                <a:latin typeface="+mn-lt"/>
                <a:cs typeface="Arial" panose="020B0604020202020204" pitchFamily="34" charset="0"/>
              </a:rPr>
              <a:t>службу (4)</a:t>
            </a:r>
            <a:endParaRPr lang="uk-UA" sz="36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0517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2566" y="1219200"/>
            <a:ext cx="5198634" cy="361807"/>
          </a:xfrm>
          <a:prstGeom prst="rect">
            <a:avLst/>
          </a:prstGeom>
        </p:spPr>
        <p:txBody>
          <a:bodyPr wrap="square" lIns="83988" tIns="41994" rIns="83988" bIns="41994">
            <a:spAutoFit/>
          </a:bodyPr>
          <a:lstStyle/>
          <a:p>
            <a:pPr eaLnBrk="0" hangingPunct="0">
              <a:defRPr/>
            </a:pPr>
            <a:r>
              <a:rPr lang="uk-UA" sz="1800" b="1" u="sng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СИТУАЦІЙНІ ЗАВДАННЯ</a:t>
            </a:r>
            <a:r>
              <a:rPr lang="uk-UA" sz="1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(п. 40-48 Порядку)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54792512"/>
              </p:ext>
            </p:extLst>
          </p:nvPr>
        </p:nvGraphicFramePr>
        <p:xfrm>
          <a:off x="456657" y="1905000"/>
          <a:ext cx="8124636" cy="369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anchor="b">
            <a:noAutofit/>
          </a:bodyPr>
          <a:lstStyle/>
          <a:p>
            <a:r>
              <a:rPr lang="uk-UA" sz="3600" b="1" dirty="0">
                <a:latin typeface="+mn-lt"/>
                <a:cs typeface="Arial" panose="020B0604020202020204" pitchFamily="34" charset="0"/>
              </a:rPr>
              <a:t>Прийняття на державну </a:t>
            </a:r>
            <a:r>
              <a:rPr lang="uk-UA" sz="3600" b="1" dirty="0" smtClean="0">
                <a:latin typeface="+mn-lt"/>
                <a:cs typeface="Arial" panose="020B0604020202020204" pitchFamily="34" charset="0"/>
              </a:rPr>
              <a:t>службу (5)</a:t>
            </a:r>
            <a:endParaRPr lang="uk-UA" sz="36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2167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2565" y="1219200"/>
            <a:ext cx="7502212" cy="362516"/>
          </a:xfrm>
          <a:prstGeom prst="rect">
            <a:avLst/>
          </a:prstGeom>
        </p:spPr>
        <p:txBody>
          <a:bodyPr wrap="square" lIns="83988" tIns="41994" rIns="83988" bIns="41994">
            <a:spAutoFit/>
          </a:bodyPr>
          <a:lstStyle/>
          <a:p>
            <a:pPr eaLnBrk="0" hangingPunct="0">
              <a:defRPr/>
            </a:pPr>
            <a:r>
              <a:rPr lang="uk-UA" sz="1800" b="1" u="sng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СПІВБЕСІДА</a:t>
            </a:r>
            <a:r>
              <a:rPr lang="uk-UA" sz="1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(п. 49-53 Порядку)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51421916"/>
              </p:ext>
            </p:extLst>
          </p:nvPr>
        </p:nvGraphicFramePr>
        <p:xfrm>
          <a:off x="456657" y="1905000"/>
          <a:ext cx="8054298" cy="3688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anchor="b">
            <a:noAutofit/>
          </a:bodyPr>
          <a:lstStyle/>
          <a:p>
            <a:r>
              <a:rPr lang="uk-UA" sz="3600" b="1" dirty="0">
                <a:latin typeface="+mn-lt"/>
                <a:cs typeface="Arial" panose="020B0604020202020204" pitchFamily="34" charset="0"/>
              </a:rPr>
              <a:t>Прийняття на державну </a:t>
            </a:r>
            <a:r>
              <a:rPr lang="uk-UA" sz="3600" b="1" dirty="0" smtClean="0">
                <a:latin typeface="+mn-lt"/>
                <a:cs typeface="Arial" panose="020B0604020202020204" pitchFamily="34" charset="0"/>
              </a:rPr>
              <a:t>службу (6)</a:t>
            </a:r>
            <a:endParaRPr lang="uk-UA" sz="36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2816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3" name="Группа 2"/>
          <p:cNvGrpSpPr>
            <a:grpSpLocks/>
          </p:cNvGrpSpPr>
          <p:nvPr/>
        </p:nvGrpSpPr>
        <p:grpSpPr bwMode="auto">
          <a:xfrm>
            <a:off x="1658723" y="2076323"/>
            <a:ext cx="5813829" cy="3135929"/>
            <a:chOff x="525775" y="2571751"/>
            <a:chExt cx="8403913" cy="3286124"/>
          </a:xfrm>
        </p:grpSpPr>
        <p:sp>
          <p:nvSpPr>
            <p:cNvPr id="25" name="Пятиугольник 24"/>
            <p:cNvSpPr/>
            <p:nvPr/>
          </p:nvSpPr>
          <p:spPr>
            <a:xfrm>
              <a:off x="525775" y="3500438"/>
              <a:ext cx="5643563" cy="57150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uk-UA" sz="25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категорія </a:t>
              </a:r>
              <a:r>
                <a:rPr lang="uk-UA" sz="2500" b="1" dirty="0">
                  <a:solidFill>
                    <a:srgbClr val="FAA700"/>
                  </a:solidFill>
                  <a:latin typeface="Arial" pitchFamily="34" charset="0"/>
                  <a:cs typeface="Arial" pitchFamily="34" charset="0"/>
                </a:rPr>
                <a:t>«А»</a:t>
              </a:r>
              <a:endParaRPr lang="ru-RU" sz="2500" b="1" dirty="0">
                <a:solidFill>
                  <a:srgbClr val="FAA7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643688" y="3500438"/>
              <a:ext cx="2000250" cy="5572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buFont typeface="Wingdings" pitchFamily="2" charset="2"/>
                <a:buNone/>
                <a:defRPr/>
              </a:pPr>
              <a:r>
                <a:rPr lang="uk-UA" sz="1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1, 2, 3 ранг</a:t>
              </a:r>
              <a:endParaRPr lang="ru-RU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Пятиугольник 34"/>
            <p:cNvSpPr/>
            <p:nvPr/>
          </p:nvSpPr>
          <p:spPr>
            <a:xfrm>
              <a:off x="525775" y="4429125"/>
              <a:ext cx="5643563" cy="57150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uk-UA" sz="25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категорія </a:t>
              </a:r>
              <a:r>
                <a:rPr lang="uk-UA" sz="2500" b="1" dirty="0">
                  <a:solidFill>
                    <a:srgbClr val="FAA700"/>
                  </a:solidFill>
                  <a:latin typeface="Arial" pitchFamily="34" charset="0"/>
                  <a:cs typeface="Arial" pitchFamily="34" charset="0"/>
                </a:rPr>
                <a:t>«Б»</a:t>
              </a:r>
              <a:endParaRPr lang="ru-RU" sz="2500" b="1" dirty="0">
                <a:solidFill>
                  <a:srgbClr val="FAA7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6715126" y="4429125"/>
              <a:ext cx="2143125" cy="5572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uk-UA" sz="1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4, 5, 6 ранг</a:t>
              </a:r>
              <a:endPara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Пятиугольник 36"/>
            <p:cNvSpPr/>
            <p:nvPr/>
          </p:nvSpPr>
          <p:spPr>
            <a:xfrm>
              <a:off x="525775" y="5286375"/>
              <a:ext cx="5643563" cy="57150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uk-UA" sz="25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категорія </a:t>
              </a:r>
              <a:r>
                <a:rPr lang="uk-UA" sz="2500" b="1" dirty="0">
                  <a:solidFill>
                    <a:srgbClr val="FAA700"/>
                  </a:solidFill>
                  <a:latin typeface="Arial" pitchFamily="34" charset="0"/>
                  <a:cs typeface="Arial" pitchFamily="34" charset="0"/>
                </a:rPr>
                <a:t>«В»</a:t>
              </a:r>
              <a:endParaRPr lang="ru-RU" sz="2500" b="1" dirty="0">
                <a:solidFill>
                  <a:srgbClr val="FAA7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6715126" y="5286375"/>
              <a:ext cx="2214562" cy="5572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uk-UA" sz="1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7, 8, 9 ранг</a:t>
              </a:r>
              <a:endPara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Стрелка вниз 42"/>
            <p:cNvSpPr/>
            <p:nvPr/>
          </p:nvSpPr>
          <p:spPr>
            <a:xfrm>
              <a:off x="3250632" y="2571751"/>
              <a:ext cx="198437" cy="571500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0" name="Шестиугольник 19"/>
            <p:cNvSpPr/>
            <p:nvPr/>
          </p:nvSpPr>
          <p:spPr>
            <a:xfrm>
              <a:off x="6372363" y="4508500"/>
              <a:ext cx="500062" cy="368300"/>
            </a:xfrm>
            <a:prstGeom prst="hexagon">
              <a:avLst/>
            </a:prstGeom>
            <a:solidFill>
              <a:srgbClr val="1C9FB6"/>
            </a:solidFill>
            <a:ln>
              <a:solidFill>
                <a:srgbClr val="1C9F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uk-UA" sz="1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Шестиугольник 21"/>
            <p:cNvSpPr/>
            <p:nvPr/>
          </p:nvSpPr>
          <p:spPr>
            <a:xfrm>
              <a:off x="6372363" y="5373687"/>
              <a:ext cx="500062" cy="368300"/>
            </a:xfrm>
            <a:prstGeom prst="hexagon">
              <a:avLst/>
            </a:prstGeom>
            <a:solidFill>
              <a:srgbClr val="1C9FB6"/>
            </a:solidFill>
            <a:ln>
              <a:solidFill>
                <a:srgbClr val="1C9F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uk-UA" sz="1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676400" y="1524000"/>
            <a:ext cx="5815201" cy="361807"/>
          </a:xfrm>
          <a:prstGeom prst="rect">
            <a:avLst/>
          </a:prstGeom>
        </p:spPr>
        <p:txBody>
          <a:bodyPr wrap="none" lIns="83988" tIns="41994" rIns="83988" bIns="41994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uk-UA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Встановлюється 9 рангів державних службовців</a:t>
            </a:r>
            <a:endParaRPr lang="ru-RU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anchor="b">
            <a:noAutofit/>
          </a:bodyPr>
          <a:lstStyle/>
          <a:p>
            <a:r>
              <a:rPr lang="uk-UA" sz="3200" b="1" dirty="0">
                <a:latin typeface="+mn-lt"/>
                <a:cs typeface="Arial" panose="020B0604020202020204" pitchFamily="34" charset="0"/>
              </a:rPr>
              <a:t>Присвоєння </a:t>
            </a:r>
            <a:r>
              <a:rPr lang="uk-UA" sz="3200" b="1" dirty="0" smtClean="0">
                <a:latin typeface="+mn-lt"/>
                <a:cs typeface="Arial" panose="020B0604020202020204" pitchFamily="34" charset="0"/>
              </a:rPr>
              <a:t>рангів державним </a:t>
            </a:r>
            <a:r>
              <a:rPr lang="uk-UA" sz="3200" b="1" dirty="0">
                <a:latin typeface="+mn-lt"/>
                <a:cs typeface="Arial" panose="020B0604020202020204" pitchFamily="34" charset="0"/>
              </a:rPr>
              <a:t>службовцям</a:t>
            </a:r>
          </a:p>
        </p:txBody>
      </p:sp>
    </p:spTree>
    <p:extLst>
      <p:ext uri="{BB962C8B-B14F-4D97-AF65-F5344CB8AC3E}">
        <p14:creationId xmlns:p14="http://schemas.microsoft.com/office/powerpoint/2010/main" xmlns="" val="1965578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anchor="b">
            <a:noAutofit/>
          </a:bodyPr>
          <a:lstStyle/>
          <a:p>
            <a:r>
              <a:rPr lang="uk-UA" sz="4000" b="1" dirty="0" smtClean="0">
                <a:latin typeface="+mn-lt"/>
                <a:cs typeface="Arial" panose="020B0604020202020204" pitchFamily="34" charset="0"/>
              </a:rPr>
              <a:t>Оплата праці</a:t>
            </a:r>
            <a:endParaRPr lang="uk-UA" sz="4000" b="1" dirty="0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7" name="Группа 11"/>
          <p:cNvGrpSpPr>
            <a:grpSpLocks/>
          </p:cNvGrpSpPr>
          <p:nvPr/>
        </p:nvGrpSpPr>
        <p:grpSpPr bwMode="auto">
          <a:xfrm>
            <a:off x="679938" y="1755381"/>
            <a:ext cx="5893041" cy="3654819"/>
            <a:chOff x="57126" y="2330829"/>
            <a:chExt cx="8524096" cy="4121979"/>
          </a:xfrm>
        </p:grpSpPr>
        <p:pic>
          <p:nvPicPr>
            <p:cNvPr id="10" name="Рисунок 1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DDB"/>
                </a:clrFrom>
                <a:clrTo>
                  <a:srgbClr val="FFFDD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26" y="2330829"/>
              <a:ext cx="8524096" cy="4121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Прямоугольник 25"/>
            <p:cNvSpPr>
              <a:spLocks noChangeArrowheads="1"/>
            </p:cNvSpPr>
            <p:nvPr/>
          </p:nvSpPr>
          <p:spPr bwMode="auto">
            <a:xfrm>
              <a:off x="989299" y="3477715"/>
              <a:ext cx="2090182" cy="798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4000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70%</a:t>
              </a:r>
              <a:endParaRPr lang="uk-UA" sz="4000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2" name="Прямоугольник 26"/>
            <p:cNvSpPr>
              <a:spLocks noChangeArrowheads="1"/>
            </p:cNvSpPr>
            <p:nvPr/>
          </p:nvSpPr>
          <p:spPr bwMode="auto">
            <a:xfrm>
              <a:off x="5580491" y="5070704"/>
              <a:ext cx="2085377" cy="798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uk-UA" sz="4000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3" name="Прямоугольник 27"/>
            <p:cNvSpPr>
              <a:spLocks noChangeArrowheads="1"/>
            </p:cNvSpPr>
            <p:nvPr/>
          </p:nvSpPr>
          <p:spPr bwMode="auto">
            <a:xfrm>
              <a:off x="1044557" y="4940929"/>
              <a:ext cx="2087778" cy="126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uk-UA" sz="2300" dirty="0">
                  <a:latin typeface="+mn-lt"/>
                  <a:cs typeface="Arial" pitchFamily="34" charset="0"/>
                </a:rPr>
                <a:t>30%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uk-UA" sz="2900" dirty="0">
                <a:latin typeface="+mn-lt"/>
                <a:cs typeface="Arial" pitchFamily="34" charset="0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uk-UA" sz="1500" dirty="0">
                <a:latin typeface="+mn-lt"/>
                <a:cs typeface="Arial" pitchFamily="34" charset="0"/>
              </a:endParaRPr>
            </a:p>
          </p:txBody>
        </p:sp>
        <p:sp>
          <p:nvSpPr>
            <p:cNvPr id="14" name="Прямоугольник 28"/>
            <p:cNvSpPr>
              <a:spLocks noChangeArrowheads="1"/>
            </p:cNvSpPr>
            <p:nvPr/>
          </p:nvSpPr>
          <p:spPr bwMode="auto">
            <a:xfrm>
              <a:off x="5580491" y="3427428"/>
              <a:ext cx="2090182" cy="503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uk-UA" sz="2300" dirty="0">
                  <a:latin typeface="+mn-lt"/>
                  <a:cs typeface="Arial" pitchFamily="34" charset="0"/>
                </a:rPr>
                <a:t>3</a:t>
              </a:r>
              <a:r>
                <a:rPr lang="en-US" sz="2300" dirty="0">
                  <a:latin typeface="+mn-lt"/>
                  <a:cs typeface="Arial" pitchFamily="34" charset="0"/>
                </a:rPr>
                <a:t>0%</a:t>
              </a:r>
              <a:endParaRPr lang="uk-UA" sz="900" dirty="0">
                <a:latin typeface="+mn-lt"/>
                <a:cs typeface="Arial" pitchFamily="34" charset="0"/>
              </a:endParaRPr>
            </a:p>
          </p:txBody>
        </p:sp>
      </p:grpSp>
      <p:sp>
        <p:nvSpPr>
          <p:cNvPr id="17" name="Прямоугольник 17"/>
          <p:cNvSpPr>
            <a:spLocks noChangeArrowheads="1"/>
          </p:cNvSpPr>
          <p:nvPr/>
        </p:nvSpPr>
        <p:spPr bwMode="auto">
          <a:xfrm>
            <a:off x="1419287" y="2260236"/>
            <a:ext cx="1171541" cy="63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988" tIns="41994" rIns="83988" bIns="41994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uk-UA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премії та надбавки</a:t>
            </a:r>
            <a:endParaRPr lang="uk-UA" sz="9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Прямоугольник 21"/>
          <p:cNvSpPr>
            <a:spLocks noChangeArrowheads="1"/>
          </p:cNvSpPr>
          <p:nvPr/>
        </p:nvSpPr>
        <p:spPr bwMode="auto">
          <a:xfrm>
            <a:off x="2395118" y="4055283"/>
            <a:ext cx="1242214" cy="63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988" tIns="41994" rIns="83988" bIns="41994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uk-UA" dirty="0">
                <a:latin typeface="+mn-lt"/>
                <a:cs typeface="Arial" pitchFamily="34" charset="0"/>
              </a:rPr>
              <a:t>посадовий оклад</a:t>
            </a:r>
            <a:endParaRPr lang="uk-UA" sz="900" dirty="0">
              <a:latin typeface="+mn-lt"/>
              <a:cs typeface="Arial" pitchFamily="34" charset="0"/>
            </a:endParaRPr>
          </a:p>
        </p:txBody>
      </p:sp>
      <p:sp>
        <p:nvSpPr>
          <p:cNvPr id="19" name="Прямоугольник 23"/>
          <p:cNvSpPr>
            <a:spLocks noChangeArrowheads="1"/>
          </p:cNvSpPr>
          <p:nvPr/>
        </p:nvSpPr>
        <p:spPr bwMode="auto">
          <a:xfrm>
            <a:off x="4273389" y="4429252"/>
            <a:ext cx="1973408" cy="77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988" tIns="41994" rIns="83988" bIns="41994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uk-UA" sz="15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посадовий оклад, </a:t>
            </a:r>
            <a:br>
              <a:rPr lang="uk-UA" sz="1500" b="1" dirty="0">
                <a:solidFill>
                  <a:schemeClr val="bg1"/>
                </a:solidFill>
                <a:latin typeface="+mn-lt"/>
                <a:cs typeface="Arial" pitchFamily="34" charset="0"/>
              </a:rPr>
            </a:br>
            <a:r>
              <a:rPr lang="uk-UA" sz="15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і надбавка за вислугу років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3578892" y="2890230"/>
            <a:ext cx="319387" cy="106293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88" tIns="41994" rIns="83988" bIns="41994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ru-RU" dirty="0"/>
          </a:p>
        </p:txBody>
      </p:sp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4615882" y="3803575"/>
            <a:ext cx="1274832" cy="69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988" tIns="41994" rIns="83988" bIns="41994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4000" dirty="0">
                <a:solidFill>
                  <a:schemeClr val="bg1"/>
                </a:solidFill>
                <a:latin typeface="+mn-lt"/>
                <a:cs typeface="Arial" pitchFamily="34" charset="0"/>
              </a:rPr>
              <a:t>70%</a:t>
            </a:r>
            <a:endParaRPr lang="ru-RU" sz="40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2" name="Прямоугольник 6"/>
          <p:cNvSpPr>
            <a:spLocks noChangeArrowheads="1"/>
          </p:cNvSpPr>
          <p:nvPr/>
        </p:nvSpPr>
        <p:spPr bwMode="auto">
          <a:xfrm>
            <a:off x="6489322" y="3774868"/>
            <a:ext cx="2349878" cy="146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988" tIns="41994" rIns="83988" bIns="41994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uk-UA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надбавка за вислугу років </a:t>
            </a:r>
            <a:r>
              <a:rPr lang="uk-UA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– 3 </a:t>
            </a:r>
            <a:r>
              <a:rPr lang="uk-UA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%</a:t>
            </a:r>
            <a:r>
              <a:rPr lang="uk-UA" dirty="0">
                <a:solidFill>
                  <a:srgbClr val="1B2781"/>
                </a:solidFill>
                <a:latin typeface="+mn-lt"/>
                <a:cs typeface="Arial" pitchFamily="34" charset="0"/>
              </a:rPr>
              <a:t> </a:t>
            </a:r>
            <a:r>
              <a:rPr lang="uk-UA" dirty="0">
                <a:latin typeface="+mn-lt"/>
                <a:cs typeface="Arial" pitchFamily="34" charset="0"/>
              </a:rPr>
              <a:t>від посадового окладу за кожний рік стажу держслужби</a:t>
            </a:r>
          </a:p>
        </p:txBody>
      </p:sp>
      <p:sp>
        <p:nvSpPr>
          <p:cNvPr id="23" name="Прямоугольник 21"/>
          <p:cNvSpPr>
            <a:spLocks noChangeArrowheads="1"/>
          </p:cNvSpPr>
          <p:nvPr/>
        </p:nvSpPr>
        <p:spPr bwMode="auto">
          <a:xfrm>
            <a:off x="5629088" y="2785229"/>
            <a:ext cx="878656" cy="36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988" tIns="41994" rIns="83988" bIns="41994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uk-UA" dirty="0">
                <a:latin typeface="+mn-lt"/>
                <a:cs typeface="Arial" pitchFamily="34" charset="0"/>
              </a:rPr>
              <a:t>премії</a:t>
            </a:r>
            <a:endParaRPr lang="ru-RU" sz="90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0735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8" name="Rectangle 22"/>
          <p:cNvSpPr>
            <a:spLocks noChangeArrowheads="1"/>
          </p:cNvSpPr>
          <p:nvPr/>
        </p:nvSpPr>
        <p:spPr bwMode="auto">
          <a:xfrm>
            <a:off x="457200" y="914400"/>
            <a:ext cx="5370193" cy="382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79" tIns="47890" rIns="95779" bIns="47890">
            <a:spAutoFit/>
          </a:bodyPr>
          <a:lstStyle/>
          <a:p>
            <a:pPr marL="359173" indent="-359173" algn="just">
              <a:spcBef>
                <a:spcPts val="551"/>
              </a:spcBef>
              <a:buClr>
                <a:srgbClr val="FF9966"/>
              </a:buClr>
              <a:defRPr/>
            </a:pPr>
            <a:r>
              <a:rPr lang="uk-UA" sz="16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Заробітна плата державного службовця складається з:</a:t>
            </a:r>
          </a:p>
          <a:p>
            <a:pPr marL="359173" indent="-359173" algn="just">
              <a:spcBef>
                <a:spcPts val="551"/>
              </a:spcBef>
              <a:buClr>
                <a:schemeClr val="accent2"/>
              </a:buClr>
              <a:buSzPct val="80000"/>
              <a:buBlip>
                <a:blip r:embed="rId3"/>
              </a:buBlip>
              <a:defRPr/>
            </a:pPr>
            <a:r>
              <a:rPr lang="uk-UA" sz="1600" dirty="0" smtClean="0">
                <a:latin typeface="+mn-lt"/>
                <a:cs typeface="Arial" pitchFamily="34" charset="0"/>
              </a:rPr>
              <a:t>посадового окладу</a:t>
            </a:r>
          </a:p>
          <a:p>
            <a:pPr marL="359173" indent="-359173" algn="just">
              <a:spcBef>
                <a:spcPts val="551"/>
              </a:spcBef>
              <a:buClr>
                <a:schemeClr val="accent2"/>
              </a:buClr>
              <a:buSzPct val="80000"/>
              <a:buBlip>
                <a:blip r:embed="rId3"/>
              </a:buBlip>
              <a:defRPr/>
            </a:pPr>
            <a:r>
              <a:rPr lang="uk-UA" sz="1600" dirty="0" smtClean="0">
                <a:latin typeface="+mn-lt"/>
                <a:cs typeface="Arial" pitchFamily="34" charset="0"/>
              </a:rPr>
              <a:t>надбавки за вислугу років та за ранг державного службовця</a:t>
            </a:r>
          </a:p>
          <a:p>
            <a:pPr marL="359173" indent="-359173" algn="just">
              <a:spcBef>
                <a:spcPts val="551"/>
              </a:spcBef>
              <a:buClr>
                <a:schemeClr val="accent2"/>
              </a:buClr>
              <a:buSzPct val="80000"/>
              <a:buBlip>
                <a:blip r:embed="rId3"/>
              </a:buBlip>
              <a:defRPr/>
            </a:pPr>
            <a:r>
              <a:rPr lang="uk-UA" sz="1600" dirty="0" smtClean="0">
                <a:latin typeface="+mn-lt"/>
                <a:cs typeface="Arial" pitchFamily="34" charset="0"/>
              </a:rPr>
              <a:t>виплати за додаткове навантаження у зв’язку з виконанням обов’язків тимчасово відсутнього державного службовця або за вакантною посадою державної служби</a:t>
            </a:r>
          </a:p>
          <a:p>
            <a:pPr marL="359173" indent="-359173" algn="just">
              <a:spcBef>
                <a:spcPts val="551"/>
              </a:spcBef>
              <a:buClr>
                <a:schemeClr val="accent2"/>
              </a:buClr>
              <a:buSzPct val="80000"/>
              <a:buBlip>
                <a:blip r:embed="rId3"/>
              </a:buBlip>
              <a:defRPr/>
            </a:pPr>
            <a:r>
              <a:rPr lang="uk-UA" sz="1600" dirty="0" smtClean="0">
                <a:latin typeface="+mn-lt"/>
                <a:cs typeface="Arial" pitchFamily="34" charset="0"/>
              </a:rPr>
              <a:t>премії (у разі встановлення)</a:t>
            </a:r>
          </a:p>
          <a:p>
            <a:pPr algn="just">
              <a:spcBef>
                <a:spcPts val="1102"/>
              </a:spcBef>
              <a:buClr>
                <a:srgbClr val="FF9966"/>
              </a:buClr>
              <a:defRPr/>
            </a:pPr>
            <a:r>
              <a:rPr lang="uk-UA" sz="16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Відповідно до результатів роботи та її оцінки можуть встановлюватися такі премії:</a:t>
            </a:r>
          </a:p>
          <a:p>
            <a:pPr marL="359173" indent="-359173" algn="just">
              <a:spcBef>
                <a:spcPts val="551"/>
              </a:spcBef>
              <a:buClr>
                <a:schemeClr val="accent2"/>
              </a:buClr>
              <a:buSzPct val="80000"/>
              <a:buBlip>
                <a:blip r:embed="rId3"/>
              </a:buBlip>
              <a:defRPr/>
            </a:pPr>
            <a:r>
              <a:rPr lang="uk-UA" sz="1600" b="1" dirty="0">
                <a:latin typeface="+mn-lt"/>
                <a:cs typeface="Arial" pitchFamily="34" charset="0"/>
              </a:rPr>
              <a:t>річна премія</a:t>
            </a:r>
            <a:r>
              <a:rPr lang="uk-UA" sz="1600" dirty="0">
                <a:latin typeface="+mn-lt"/>
                <a:cs typeface="Arial" pitchFamily="34" charset="0"/>
              </a:rPr>
              <a:t> за результатами щорічного оцінювання службової діяльності (при відмінній оцінці)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sz="4000" b="1" dirty="0" smtClean="0">
                <a:latin typeface="+mn-lt"/>
                <a:cs typeface="Arial" panose="020B0604020202020204" pitchFamily="34" charset="0"/>
              </a:rPr>
              <a:t>Оплата праці (2)</a:t>
            </a:r>
            <a:endParaRPr lang="uk-UA" sz="40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6" t="56815" r="62667" b="9407"/>
          <a:stretch/>
        </p:blipFill>
        <p:spPr bwMode="auto">
          <a:xfrm>
            <a:off x="422910" y="5181600"/>
            <a:ext cx="2240280" cy="130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5892560" y="1295401"/>
            <a:ext cx="2942829" cy="2933699"/>
            <a:chOff x="5765320" y="1295401"/>
            <a:chExt cx="3070069" cy="30480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7833" t="7926" r="1"/>
            <a:stretch/>
          </p:blipFill>
          <p:spPr bwMode="auto">
            <a:xfrm>
              <a:off x="5765320" y="1295401"/>
              <a:ext cx="3070069" cy="30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5765320" y="4114800"/>
              <a:ext cx="254480" cy="228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819399" y="4842475"/>
            <a:ext cx="6015989" cy="17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9173" lvl="1" indent="-359173" algn="just">
              <a:spcBef>
                <a:spcPts val="551"/>
              </a:spcBef>
              <a:buClr>
                <a:schemeClr val="accent2"/>
              </a:buClr>
              <a:buSzPct val="80000"/>
              <a:buBlip>
                <a:blip r:embed="rId3"/>
              </a:buBlip>
              <a:defRPr/>
            </a:pPr>
            <a:r>
              <a:rPr lang="uk-UA" sz="1600" b="1" dirty="0">
                <a:latin typeface="+mn-lt"/>
                <a:cs typeface="Arial" pitchFamily="34" charset="0"/>
              </a:rPr>
              <a:t>місячна або квартальна премія*</a:t>
            </a:r>
            <a:r>
              <a:rPr lang="uk-UA" sz="1600" dirty="0">
                <a:latin typeface="+mn-lt"/>
                <a:cs typeface="Arial" pitchFamily="34" charset="0"/>
              </a:rPr>
              <a:t> відповідно до особистого внеску державного службовця в загальний результат роботи державного органу</a:t>
            </a:r>
          </a:p>
          <a:p>
            <a:pPr marL="0" lvl="1" algn="just">
              <a:spcBef>
                <a:spcPts val="1102"/>
              </a:spcBef>
              <a:defRPr/>
            </a:pPr>
            <a:r>
              <a:rPr lang="uk-UA" sz="16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rPr>
              <a:t>* Загальний </a:t>
            </a:r>
            <a:r>
              <a:rPr lang="uk-UA" sz="1600" i="1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rPr>
              <a:t>розмір місячної або квартальної премій</a:t>
            </a:r>
            <a:r>
              <a:rPr lang="uk-UA" sz="1600" i="1" dirty="0">
                <a:latin typeface="+mn-lt"/>
                <a:cs typeface="Arial" pitchFamily="34" charset="0"/>
              </a:rPr>
              <a:t>, які може отримати державний службовець за рік, </a:t>
            </a:r>
            <a:r>
              <a:rPr lang="uk-UA" sz="1600" i="1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rPr>
              <a:t>не може перевищувати </a:t>
            </a:r>
            <a:r>
              <a:rPr lang="uk-UA" sz="1600" b="1" i="1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rPr>
              <a:t>30 %</a:t>
            </a:r>
            <a:r>
              <a:rPr lang="uk-UA" sz="1600" b="1" i="1" dirty="0">
                <a:latin typeface="+mn-lt"/>
                <a:cs typeface="Arial" pitchFamily="34" charset="0"/>
              </a:rPr>
              <a:t> </a:t>
            </a:r>
            <a:r>
              <a:rPr lang="uk-UA" sz="1600" i="1" dirty="0">
                <a:latin typeface="+mn-lt"/>
                <a:cs typeface="Arial" pitchFamily="34" charset="0"/>
              </a:rPr>
              <a:t>річного фонду його посадового окладу</a:t>
            </a:r>
          </a:p>
        </p:txBody>
      </p:sp>
    </p:spTree>
    <p:extLst>
      <p:ext uri="{BB962C8B-B14F-4D97-AF65-F5344CB8AC3E}">
        <p14:creationId xmlns:p14="http://schemas.microsoft.com/office/powerpoint/2010/main" xmlns="" val="33558603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3006321" y="1162728"/>
            <a:ext cx="5827818" cy="514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5779" tIns="47890" rIns="95779" bIns="47890">
            <a:spAutoFit/>
          </a:bodyPr>
          <a:lstStyle/>
          <a:p>
            <a:pPr marL="359173" indent="-359173" algn="just">
              <a:spcBef>
                <a:spcPts val="0"/>
              </a:spcBef>
              <a:spcAft>
                <a:spcPts val="1200"/>
              </a:spcAft>
              <a:buClr>
                <a:srgbClr val="1C9FB6"/>
              </a:buClr>
              <a:buFont typeface="Wingdings" pitchFamily="2" charset="2"/>
              <a:buChar char="§"/>
              <a:defRPr/>
            </a:pPr>
            <a:r>
              <a:rPr lang="uk-UA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схема посадових окладів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на посадах державної служби визначається щороку Кабінетом Міністрів України</a:t>
            </a:r>
          </a:p>
          <a:p>
            <a:pPr marL="359173" indent="-359173" algn="just">
              <a:spcBef>
                <a:spcPts val="0"/>
              </a:spcBef>
              <a:spcAft>
                <a:spcPts val="1200"/>
              </a:spcAft>
              <a:buClr>
                <a:srgbClr val="1C9FB6"/>
              </a:buClr>
              <a:buFont typeface="Wingdings" pitchFamily="2" charset="2"/>
              <a:buChar char="§"/>
              <a:defRPr/>
            </a:pPr>
            <a:r>
              <a:rPr lang="uk-UA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співвідношення мінімальних розмірів посадових окладів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найнижчої та найвищої групи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посад</a:t>
            </a:r>
            <a:br>
              <a:rPr lang="uk-UA" sz="1600" dirty="0" smtClean="0">
                <a:latin typeface="Arial" pitchFamily="34" charset="0"/>
                <a:cs typeface="Arial" pitchFamily="34" charset="0"/>
              </a:rPr>
            </a:b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становить 1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до 7</a:t>
            </a:r>
          </a:p>
          <a:p>
            <a:pPr marL="359173" indent="-359173" algn="just">
              <a:spcBef>
                <a:spcPts val="0"/>
              </a:spcBef>
              <a:spcAft>
                <a:spcPts val="1200"/>
              </a:spcAft>
              <a:buClr>
                <a:srgbClr val="1C9FB6"/>
              </a:buClr>
              <a:buFont typeface="Wingdings" pitchFamily="2" charset="2"/>
              <a:buChar char="§"/>
              <a:defRPr/>
            </a:pPr>
            <a:r>
              <a:rPr lang="uk-UA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мінімальний розмір посадового окладу групи 9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в державних органах, юрисдикція яких поширюється на територію одного або кількох районів, міст обласного значення, </a:t>
            </a:r>
            <a:r>
              <a:rPr lang="uk-UA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 може бути менше 2 прожиткових мінімумів для працездатних осіб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, розмір якого встановлено на 1 січня </a:t>
            </a:r>
            <a:r>
              <a:rPr lang="uk-UA" sz="1600" smtClean="0">
                <a:latin typeface="Arial" pitchFamily="34" charset="0"/>
                <a:cs typeface="Arial" pitchFamily="34" charset="0"/>
              </a:rPr>
              <a:t>календарного </a:t>
            </a:r>
            <a:r>
              <a:rPr lang="uk-UA" sz="1600" smtClean="0">
                <a:latin typeface="Arial" pitchFamily="34" charset="0"/>
                <a:cs typeface="Arial" pitchFamily="34" charset="0"/>
              </a:rPr>
              <a:t>року</a:t>
            </a:r>
            <a:endParaRPr lang="uk-UA" sz="1600" b="1" dirty="0" smtClean="0">
              <a:latin typeface="Arial" pitchFamily="34" charset="0"/>
              <a:cs typeface="Arial" pitchFamily="34" charset="0"/>
            </a:endParaRPr>
          </a:p>
          <a:p>
            <a:pPr marL="359173" indent="-359173" algn="just">
              <a:spcBef>
                <a:spcPts val="0"/>
              </a:spcBef>
              <a:spcAft>
                <a:spcPts val="1200"/>
              </a:spcAft>
              <a:buClr>
                <a:srgbClr val="1C9FB6"/>
              </a:buClr>
              <a:buFont typeface="Wingdings" pitchFamily="2" charset="2"/>
              <a:buChar char="§"/>
              <a:defRPr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оптимізація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структури державних органів та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встановлення співвідношення кількості керівних посад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(категорії А і Б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) до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посад виконавців (категорія В)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не більше ніж 1 до 3</a:t>
            </a:r>
          </a:p>
          <a:p>
            <a:pPr marL="359173" indent="-359173" algn="just">
              <a:spcBef>
                <a:spcPts val="0"/>
              </a:spcBef>
              <a:spcAft>
                <a:spcPts val="1200"/>
              </a:spcAft>
              <a:buClr>
                <a:srgbClr val="1C9FB6"/>
              </a:buClr>
              <a:buFont typeface="Wingdings" pitchFamily="2" charset="2"/>
              <a:buChar char="§"/>
              <a:defRPr/>
            </a:pPr>
            <a:r>
              <a:rPr lang="uk-UA" sz="1600" b="1" dirty="0">
                <a:latin typeface="Arial" pitchFamily="34" charset="0"/>
                <a:cs typeface="Arial" pitchFamily="34" charset="0"/>
              </a:rPr>
              <a:t>збереження фонду оплати праці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в державних органах</a:t>
            </a:r>
          </a:p>
        </p:txBody>
      </p:sp>
      <p:graphicFrame>
        <p:nvGraphicFramePr>
          <p:cNvPr id="71727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7931676"/>
              </p:ext>
            </p:extLst>
          </p:nvPr>
        </p:nvGraphicFramePr>
        <p:xfrm>
          <a:off x="304800" y="1295400"/>
          <a:ext cx="2571048" cy="5098057"/>
        </p:xfrm>
        <a:graphic>
          <a:graphicData uri="http://schemas.openxmlformats.org/drawingml/2006/table">
            <a:tbl>
              <a:tblPr/>
              <a:tblGrid>
                <a:gridCol w="221426"/>
                <a:gridCol w="2349622"/>
              </a:tblGrid>
              <a:tr h="322913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Групи посад</a:t>
                      </a:r>
                    </a:p>
                  </a:txBody>
                  <a:tcPr marL="89977" marR="8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973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</a:p>
                  </a:txBody>
                  <a:tcPr marL="89977" marR="8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5D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керівник державного органу</a:t>
                      </a:r>
                    </a:p>
                  </a:txBody>
                  <a:tcPr marL="89977" marR="8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5D8">
                        <a:alpha val="50000"/>
                      </a:srgbClr>
                    </a:solidFill>
                  </a:tcPr>
                </a:tc>
              </a:tr>
              <a:tr h="5973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 marL="89977" marR="8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5D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перший заступник керівника</a:t>
                      </a:r>
                    </a:p>
                  </a:txBody>
                  <a:tcPr marL="89977" marR="8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5D8">
                        <a:alpha val="50000"/>
                      </a:srgbClr>
                    </a:solidFill>
                  </a:tcPr>
                </a:tc>
              </a:tr>
              <a:tr h="2883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</a:t>
                      </a:r>
                    </a:p>
                  </a:txBody>
                  <a:tcPr marL="89977" marR="8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5D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заступник керівника</a:t>
                      </a:r>
                    </a:p>
                  </a:txBody>
                  <a:tcPr marL="89977" marR="8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5D8">
                        <a:alpha val="50000"/>
                      </a:srgbClr>
                    </a:solidFill>
                  </a:tcPr>
                </a:tc>
              </a:tr>
              <a:tr h="5973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</a:txBody>
                  <a:tcPr marL="89977" marR="8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BFB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керівник самостійного структурного підрозділу</a:t>
                      </a:r>
                    </a:p>
                  </a:txBody>
                  <a:tcPr marL="89977" marR="8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BFBE">
                        <a:alpha val="50000"/>
                      </a:srgbClr>
                    </a:solidFill>
                  </a:tcPr>
                </a:tc>
              </a:tr>
              <a:tr h="5973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</a:t>
                      </a:r>
                    </a:p>
                  </a:txBody>
                  <a:tcPr marL="89977" marR="8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BFB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заступник керівника структурного підрозділу</a:t>
                      </a:r>
                    </a:p>
                  </a:txBody>
                  <a:tcPr marL="89977" marR="8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BFBE">
                        <a:alpha val="50000"/>
                      </a:srgbClr>
                    </a:solidFill>
                  </a:tcPr>
                </a:tc>
              </a:tr>
              <a:tr h="12153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</a:t>
                      </a:r>
                    </a:p>
                  </a:txBody>
                  <a:tcPr marL="89977" marR="8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BFB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керівник структурного підрозділу у складі самостійного та його заступник</a:t>
                      </a:r>
                    </a:p>
                  </a:txBody>
                  <a:tcPr marL="89977" marR="8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BFBE">
                        <a:alpha val="50000"/>
                      </a:srgbClr>
                    </a:solidFill>
                  </a:tcPr>
                </a:tc>
              </a:tr>
              <a:tr h="2883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</a:t>
                      </a:r>
                    </a:p>
                  </a:txBody>
                  <a:tcPr marL="89977" marR="8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головний спеціаліст</a:t>
                      </a:r>
                    </a:p>
                  </a:txBody>
                  <a:tcPr marL="89977" marR="8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883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</a:t>
                      </a:r>
                    </a:p>
                  </a:txBody>
                  <a:tcPr marL="89977" marR="8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провідний спеціаліст</a:t>
                      </a:r>
                    </a:p>
                  </a:txBody>
                  <a:tcPr marL="89977" marR="8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>
                        <a:alpha val="50000"/>
                      </a:srgbClr>
                    </a:solidFill>
                  </a:tcPr>
                </a:tc>
              </a:tr>
              <a:tr h="2883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</a:t>
                      </a:r>
                    </a:p>
                  </a:txBody>
                  <a:tcPr marL="89977" marR="8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спеціаліст</a:t>
                      </a:r>
                    </a:p>
                  </a:txBody>
                  <a:tcPr marL="89977" marR="899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3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sz="4000" b="1" dirty="0" smtClean="0">
                <a:latin typeface="+mn-lt"/>
                <a:cs typeface="Arial" panose="020B0604020202020204" pitchFamily="34" charset="0"/>
              </a:rPr>
              <a:t>Оплата праці (3)</a:t>
            </a:r>
            <a:endParaRPr lang="uk-UA" sz="40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7659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47800" y="2459721"/>
            <a:ext cx="6096000" cy="2188479"/>
          </a:xfrm>
          <a:prstGeom prst="rect">
            <a:avLst/>
          </a:prstGeom>
        </p:spPr>
        <p:txBody>
          <a:bodyPr wrap="square" lIns="64190" tIns="32097" rIns="64190" bIns="32097">
            <a:spAutoFit/>
          </a:bodyPr>
          <a:lstStyle/>
          <a:p>
            <a:pPr indent="449263" algn="just">
              <a:spcAft>
                <a:spcPts val="1200"/>
              </a:spcAft>
            </a:pPr>
            <a:r>
              <a:rPr lang="uk-UA" sz="3200" b="1" i="1" dirty="0" smtClean="0">
                <a:cs typeface="Tahoma" pitchFamily="34" charset="0"/>
              </a:rPr>
              <a:t>Якщо ви не знаєте, куди ви йдете, будь-яка дорога приведе вас туди.</a:t>
            </a:r>
          </a:p>
          <a:p>
            <a:pPr indent="449263" algn="r">
              <a:spcAft>
                <a:spcPts val="1200"/>
              </a:spcAft>
            </a:pPr>
            <a:r>
              <a:rPr lang="uk-UA" sz="3200" i="1" dirty="0" smtClean="0">
                <a:cs typeface="Tahoma" pitchFamily="34" charset="0"/>
              </a:rPr>
              <a:t>Льюїс Керролл</a:t>
            </a:r>
            <a:endParaRPr lang="uk-UA" sz="3200" i="1" dirty="0">
              <a:cs typeface="Tahoma" pitchFamily="34" charset="0"/>
            </a:endParaRPr>
          </a:p>
        </p:txBody>
      </p:sp>
      <p:pic>
        <p:nvPicPr>
          <p:cNvPr id="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305300"/>
            <a:ext cx="7286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19300"/>
            <a:ext cx="7286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50457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uk-UA" sz="3200" b="1" dirty="0" smtClean="0"/>
              <a:t>ЗАГАЛЬНІ ПРАВИЛА 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b="1" dirty="0" smtClean="0"/>
              <a:t>етичної поведінки державних службовців та посадових осіб місцевого самоврядування</a:t>
            </a:r>
            <a:endParaRPr lang="uk-UA" sz="3200" dirty="0"/>
          </a:p>
        </p:txBody>
      </p:sp>
      <p:sp>
        <p:nvSpPr>
          <p:cNvPr id="10" name="Подзаголовок 9"/>
          <p:cNvSpPr>
            <a:spLocks noGrp="1"/>
          </p:cNvSpPr>
          <p:nvPr>
            <p:ph idx="1"/>
          </p:nvPr>
        </p:nvSpPr>
        <p:spPr>
          <a:xfrm>
            <a:off x="457200" y="2133600"/>
            <a:ext cx="5257800" cy="35814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2952"/>
              </a:spcAft>
              <a:buNone/>
            </a:pPr>
            <a:r>
              <a:rPr lang="uk-UA" sz="2000" b="1" dirty="0" smtClean="0">
                <a:solidFill>
                  <a:srgbClr val="1C9FB6"/>
                </a:solidFill>
                <a:cs typeface="Arial" panose="020B0604020202020204" pitchFamily="34" charset="0"/>
              </a:rPr>
              <a:t>КОДЕКС ЕТИКИ</a:t>
            </a:r>
            <a:r>
              <a:rPr lang="uk-UA" sz="2000" dirty="0" smtClean="0">
                <a:cs typeface="Arial" panose="020B0604020202020204" pitchFamily="34" charset="0"/>
              </a:rPr>
              <a:t> – центральне </a:t>
            </a:r>
            <a:r>
              <a:rPr lang="uk-UA" sz="2000" dirty="0">
                <a:cs typeface="Arial" panose="020B0604020202020204" pitchFamily="34" charset="0"/>
              </a:rPr>
              <a:t>керівництво і довідник для користувачів для </a:t>
            </a:r>
            <a:r>
              <a:rPr lang="uk-UA" sz="2000" b="1" dirty="0">
                <a:cs typeface="Arial" panose="020B0604020202020204" pitchFamily="34" charset="0"/>
              </a:rPr>
              <a:t>щоденної підтримки прийняття рішень.</a:t>
            </a:r>
            <a:r>
              <a:rPr lang="uk-UA" sz="2000" dirty="0">
                <a:cs typeface="Arial" panose="020B0604020202020204" pitchFamily="34" charset="0"/>
              </a:rPr>
              <a:t> Він призначений для уточнення </a:t>
            </a:r>
            <a:r>
              <a:rPr lang="uk-UA" sz="2000" b="1" dirty="0">
                <a:cs typeface="Arial" panose="020B0604020202020204" pitchFamily="34" charset="0"/>
              </a:rPr>
              <a:t>місії, цінностей і принципів</a:t>
            </a:r>
            <a:r>
              <a:rPr lang="uk-UA" sz="2000" dirty="0">
                <a:cs typeface="Arial" panose="020B0604020202020204" pitchFamily="34" charset="0"/>
              </a:rPr>
              <a:t> організації, пов’язуючи їх зі </a:t>
            </a:r>
            <a:r>
              <a:rPr lang="uk-UA" sz="2000" b="1" dirty="0">
                <a:cs typeface="Arial" panose="020B0604020202020204" pitchFamily="34" charset="0"/>
              </a:rPr>
              <a:t>стандартами професійної поведінки.</a:t>
            </a:r>
          </a:p>
          <a:p>
            <a:pPr marL="0" indent="0" algn="just">
              <a:spcBef>
                <a:spcPts val="0"/>
              </a:spcBef>
              <a:spcAft>
                <a:spcPts val="2952"/>
              </a:spcAft>
              <a:buNone/>
            </a:pPr>
            <a:r>
              <a:rPr lang="uk-UA" sz="2000" dirty="0">
                <a:cs typeface="Arial" panose="020B0604020202020204" pitchFamily="34" charset="0"/>
              </a:rPr>
              <a:t>Як посилання, він може бути використаний пошуку відповідних документів, послуг та інших ресурсів, пов’язаних з етикою в рамках організації</a:t>
            </a:r>
            <a:r>
              <a:rPr lang="uk-UA" sz="2000" dirty="0" smtClean="0">
                <a:cs typeface="Arial" panose="020B0604020202020204" pitchFamily="34" charset="0"/>
              </a:rPr>
              <a:t>.</a:t>
            </a:r>
            <a:endParaRPr lang="uk-UA" sz="2000" dirty="0"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17704" r="6167" b="8222"/>
          <a:stretch/>
        </p:blipFill>
        <p:spPr bwMode="auto">
          <a:xfrm>
            <a:off x="5943600" y="2200527"/>
            <a:ext cx="2895600" cy="275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10400" y="5943600"/>
            <a:ext cx="1747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spcBef>
                <a:spcPts val="0"/>
              </a:spcBef>
              <a:spcAft>
                <a:spcPts val="2952"/>
              </a:spcAft>
              <a:buNone/>
            </a:pPr>
            <a:r>
              <a:rPr lang="en-GB" u="heavy" dirty="0">
                <a:cs typeface="Arial"/>
                <a:hlinkClick r:id="rId5"/>
              </a:rPr>
              <a:t>ww</a:t>
            </a:r>
            <a:r>
              <a:rPr lang="en-GB" u="heavy" spc="-141" dirty="0">
                <a:cs typeface="Arial"/>
                <a:hlinkClick r:id="rId5"/>
              </a:rPr>
              <a:t>w</a:t>
            </a:r>
            <a:r>
              <a:rPr lang="en-GB" u="heavy" spc="21" dirty="0">
                <a:cs typeface="Arial"/>
                <a:hlinkClick r:id="rId5"/>
              </a:rPr>
              <a:t>.ethics.org</a:t>
            </a:r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0979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92908" y="6233564"/>
            <a:ext cx="841712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460" algn="r"/>
            <a:r>
              <a:rPr sz="1000" dirty="0">
                <a:latin typeface="Arial"/>
                <a:cs typeface="Arial"/>
              </a:rPr>
              <a:t>Palidauskaite, J. Codes of Conduct for Public Servants in Eastern and Central European Countries: Comparative Perspective 2003</a:t>
            </a:r>
            <a:endParaRPr lang="uk-UA" sz="1000" dirty="0">
              <a:latin typeface="Arial"/>
              <a:cs typeface="Arial"/>
            </a:endParaRPr>
          </a:p>
          <a:p>
            <a:pPr marR="4460" algn="r"/>
            <a:r>
              <a:rPr sz="1000" dirty="0">
                <a:latin typeface="Arial"/>
                <a:cs typeface="Arial"/>
                <a:hlinkClick r:id="rId3"/>
              </a:rPr>
              <a:t>http://www.oecd.org/mena/governance/35521438.pdf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3362" y="421358"/>
            <a:ext cx="6014422" cy="757320"/>
          </a:xfrm>
          <a:prstGeom prst="rect">
            <a:avLst/>
          </a:prstGeom>
          <a:noFill/>
        </p:spPr>
        <p:txBody>
          <a:bodyPr wrap="none" lIns="64190" tIns="32097" rIns="64190" bIns="32097" rtlCol="0" anchor="ctr">
            <a:spAutoFit/>
          </a:bodyPr>
          <a:lstStyle/>
          <a:p>
            <a:pPr algn="ctr"/>
            <a:r>
              <a:rPr lang="uk-UA" sz="2200" b="1" dirty="0">
                <a:latin typeface="Arial" pitchFamily="34" charset="0"/>
                <a:cs typeface="Arial" pitchFamily="34" charset="0"/>
              </a:rPr>
              <a:t>Зміст кодексів етики</a:t>
            </a:r>
            <a:br>
              <a:rPr lang="uk-UA" sz="2200" b="1" dirty="0">
                <a:latin typeface="Arial" pitchFamily="34" charset="0"/>
                <a:cs typeface="Arial" pitchFamily="34" charset="0"/>
              </a:rPr>
            </a:br>
            <a:r>
              <a:rPr lang="uk-UA" sz="2200" b="1" dirty="0">
                <a:solidFill>
                  <a:srgbClr val="1C9FB6"/>
                </a:solidFill>
                <a:latin typeface="Arial" pitchFamily="34" charset="0"/>
                <a:cs typeface="Arial" pitchFamily="34" charset="0"/>
              </a:rPr>
              <a:t>у країнах Центральної та Східної Європи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32930178"/>
              </p:ext>
            </p:extLst>
          </p:nvPr>
        </p:nvGraphicFramePr>
        <p:xfrm>
          <a:off x="368957" y="1393036"/>
          <a:ext cx="8435722" cy="420599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482676"/>
                <a:gridCol w="991939"/>
                <a:gridCol w="990051"/>
                <a:gridCol w="990051"/>
                <a:gridCol w="990051"/>
                <a:gridCol w="1152856"/>
                <a:gridCol w="838098"/>
              </a:tblGrid>
              <a:tr h="317396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noProof="0" dirty="0" smtClean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1100" noProof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ahoma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spc="0" noProof="0" dirty="0" smtClean="0">
                          <a:solidFill>
                            <a:schemeClr val="bg1"/>
                          </a:solidFill>
                          <a:effectLst/>
                        </a:rPr>
                        <a:t>Польща</a:t>
                      </a:r>
                      <a:endParaRPr lang="uk-UA" sz="1100" noProof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spc="0" noProof="0" dirty="0" smtClean="0">
                          <a:solidFill>
                            <a:schemeClr val="bg1"/>
                          </a:solidFill>
                          <a:effectLst/>
                        </a:rPr>
                        <a:t>Естонія</a:t>
                      </a:r>
                      <a:endParaRPr lang="uk-UA" sz="1100" noProof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spc="0" noProof="0" dirty="0" smtClean="0">
                          <a:solidFill>
                            <a:schemeClr val="bg1"/>
                          </a:solidFill>
                          <a:effectLst/>
                        </a:rPr>
                        <a:t>Чехія</a:t>
                      </a:r>
                      <a:endParaRPr lang="uk-UA" sz="1100" noProof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spc="0" noProof="0" dirty="0" smtClean="0">
                          <a:solidFill>
                            <a:schemeClr val="bg1"/>
                          </a:solidFill>
                          <a:effectLst/>
                        </a:rPr>
                        <a:t>Болгарія</a:t>
                      </a:r>
                      <a:endParaRPr lang="uk-UA" sz="1100" noProof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spc="0" noProof="0" dirty="0" smtClean="0">
                          <a:solidFill>
                            <a:schemeClr val="bg1"/>
                          </a:solidFill>
                          <a:effectLst/>
                        </a:rPr>
                        <a:t>Македонія</a:t>
                      </a:r>
                      <a:endParaRPr lang="uk-UA" sz="1100" noProof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spc="0" noProof="0" dirty="0" smtClean="0">
                          <a:solidFill>
                            <a:schemeClr val="bg1"/>
                          </a:solidFill>
                          <a:effectLst/>
                        </a:rPr>
                        <a:t>Латвія</a:t>
                      </a:r>
                      <a:endParaRPr lang="uk-UA" sz="1100" noProof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32862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noProof="0" dirty="0" smtClean="0">
                          <a:effectLst/>
                        </a:rPr>
                        <a:t>Мета</a:t>
                      </a:r>
                      <a:endParaRPr lang="uk-UA" sz="1100" noProof="0" dirty="0">
                        <a:effectLst/>
                        <a:latin typeface="Arial" pitchFamily="34" charset="0"/>
                        <a:ea typeface="David"/>
                        <a:cs typeface="Arial" pitchFamily="34" charset="0"/>
                      </a:endParaRPr>
                    </a:p>
                  </a:txBody>
                  <a:tcPr marL="4465" marR="4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*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-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+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+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+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+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62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noProof="0" dirty="0" smtClean="0">
                          <a:effectLst/>
                        </a:rPr>
                        <a:t>Загальні принципи етики</a:t>
                      </a:r>
                      <a:endParaRPr lang="uk-UA" sz="1100" noProof="0" dirty="0">
                        <a:effectLst/>
                        <a:latin typeface="Arial" pitchFamily="34" charset="0"/>
                        <a:ea typeface="David"/>
                        <a:cs typeface="Arial" pitchFamily="34" charset="0"/>
                      </a:endParaRPr>
                    </a:p>
                  </a:txBody>
                  <a:tcPr marL="4465" marR="4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+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+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+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+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+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+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62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noProof="0" dirty="0" smtClean="0">
                          <a:effectLst/>
                        </a:rPr>
                        <a:t>Конфлікт інтересів</a:t>
                      </a:r>
                      <a:endParaRPr lang="uk-UA" sz="1100" noProof="0" dirty="0">
                        <a:effectLst/>
                        <a:latin typeface="Arial" pitchFamily="34" charset="0"/>
                        <a:ea typeface="David"/>
                        <a:cs typeface="Arial" pitchFamily="34" charset="0"/>
                      </a:endParaRPr>
                    </a:p>
                  </a:txBody>
                  <a:tcPr marL="4465" marR="4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+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*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+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*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+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+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62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noProof="0" dirty="0" smtClean="0">
                          <a:effectLst/>
                        </a:rPr>
                        <a:t>Подарунки та сувеніри</a:t>
                      </a:r>
                      <a:endParaRPr lang="uk-UA" sz="1100" noProof="0" dirty="0">
                        <a:effectLst/>
                        <a:latin typeface="Arial" pitchFamily="34" charset="0"/>
                        <a:ea typeface="David"/>
                        <a:cs typeface="Arial" pitchFamily="34" charset="0"/>
                      </a:endParaRPr>
                    </a:p>
                  </a:txBody>
                  <a:tcPr marL="4465" marR="4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+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-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+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+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+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-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62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noProof="0" dirty="0" smtClean="0">
                          <a:effectLst/>
                        </a:rPr>
                        <a:t>Зовнішня діяльність</a:t>
                      </a:r>
                      <a:endParaRPr lang="uk-UA" sz="1100" noProof="0" dirty="0">
                        <a:effectLst/>
                        <a:latin typeface="Arial" pitchFamily="34" charset="0"/>
                        <a:ea typeface="David"/>
                        <a:cs typeface="Arial" pitchFamily="34" charset="0"/>
                      </a:endParaRPr>
                    </a:p>
                  </a:txBody>
                  <a:tcPr marL="4465" marR="4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+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-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-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-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-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-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62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noProof="0" dirty="0" smtClean="0">
                          <a:effectLst/>
                        </a:rPr>
                        <a:t>Використання інформації</a:t>
                      </a:r>
                      <a:endParaRPr lang="uk-UA" sz="1100" noProof="0" dirty="0">
                        <a:effectLst/>
                        <a:latin typeface="Arial" pitchFamily="34" charset="0"/>
                        <a:ea typeface="David"/>
                        <a:cs typeface="Arial" pitchFamily="34" charset="0"/>
                      </a:endParaRPr>
                    </a:p>
                  </a:txBody>
                  <a:tcPr marL="4465" marR="4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+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+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+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+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+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+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62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noProof="0" dirty="0" smtClean="0">
                          <a:effectLst/>
                        </a:rPr>
                        <a:t>Політична діяльність</a:t>
                      </a:r>
                      <a:endParaRPr lang="uk-UA" sz="1100" noProof="0" dirty="0">
                        <a:effectLst/>
                        <a:latin typeface="Arial" pitchFamily="34" charset="0"/>
                        <a:ea typeface="David"/>
                        <a:cs typeface="Arial" pitchFamily="34" charset="0"/>
                      </a:endParaRPr>
                    </a:p>
                  </a:txBody>
                  <a:tcPr marL="4465" marR="4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+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-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+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-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+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-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62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noProof="0" dirty="0" smtClean="0">
                          <a:effectLst/>
                        </a:rPr>
                        <a:t>Поведінка в особистому житті</a:t>
                      </a:r>
                      <a:endParaRPr lang="uk-UA" sz="1100" noProof="0" dirty="0">
                        <a:effectLst/>
                        <a:latin typeface="Arial" pitchFamily="34" charset="0"/>
                        <a:ea typeface="David"/>
                        <a:cs typeface="Arial" pitchFamily="34" charset="0"/>
                      </a:endParaRPr>
                    </a:p>
                  </a:txBody>
                  <a:tcPr marL="4465" marR="4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-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-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+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+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+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-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62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noProof="0" dirty="0" smtClean="0">
                          <a:effectLst/>
                        </a:rPr>
                        <a:t>Використання державного майна</a:t>
                      </a:r>
                      <a:endParaRPr lang="uk-UA" sz="1100" noProof="0" dirty="0">
                        <a:effectLst/>
                        <a:latin typeface="Arial" pitchFamily="34" charset="0"/>
                        <a:ea typeface="David"/>
                        <a:cs typeface="Arial" pitchFamily="34" charset="0"/>
                      </a:endParaRPr>
                    </a:p>
                  </a:txBody>
                  <a:tcPr marL="4465" marR="4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+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+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+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-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+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-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62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noProof="0" dirty="0" smtClean="0">
                          <a:effectLst/>
                        </a:rPr>
                        <a:t>Робочий час</a:t>
                      </a:r>
                      <a:endParaRPr lang="uk-UA" sz="1100" noProof="0" dirty="0">
                        <a:effectLst/>
                        <a:latin typeface="Arial" pitchFamily="34" charset="0"/>
                        <a:ea typeface="David"/>
                        <a:cs typeface="Arial" pitchFamily="34" charset="0"/>
                      </a:endParaRPr>
                    </a:p>
                  </a:txBody>
                  <a:tcPr marL="4465" marR="4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-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-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-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-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+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+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765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noProof="0" dirty="0" smtClean="0">
                          <a:effectLst/>
                        </a:rPr>
                        <a:t>Фізичне представництво працівника</a:t>
                      </a:r>
                      <a:endParaRPr lang="uk-UA" sz="1100" noProof="0" dirty="0">
                        <a:effectLst/>
                        <a:latin typeface="Arial" pitchFamily="34" charset="0"/>
                        <a:ea typeface="David"/>
                        <a:cs typeface="Arial" pitchFamily="34" charset="0"/>
                      </a:endParaRPr>
                    </a:p>
                  </a:txBody>
                  <a:tcPr marL="4465" marR="4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-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-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-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-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+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-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noProof="0" dirty="0" smtClean="0">
                          <a:effectLst/>
                        </a:rPr>
                        <a:t>Відносини із засобами масової інформації</a:t>
                      </a:r>
                      <a:endParaRPr lang="uk-UA" sz="1100" noProof="0" dirty="0">
                        <a:effectLst/>
                        <a:latin typeface="Arial" pitchFamily="34" charset="0"/>
                        <a:ea typeface="David"/>
                        <a:cs typeface="Arial" pitchFamily="34" charset="0"/>
                      </a:endParaRPr>
                    </a:p>
                  </a:txBody>
                  <a:tcPr marL="4465" marR="4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-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-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-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-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+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-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62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noProof="0" dirty="0" smtClean="0">
                          <a:effectLst/>
                        </a:rPr>
                        <a:t>Обмеження щодо зайняття</a:t>
                      </a:r>
                      <a:r>
                        <a:rPr lang="uk-UA" sz="1100" baseline="0" noProof="0" dirty="0" smtClean="0">
                          <a:effectLst/>
                        </a:rPr>
                        <a:t> посад</a:t>
                      </a:r>
                      <a:endParaRPr lang="uk-UA" sz="1100" noProof="0" dirty="0">
                        <a:effectLst/>
                        <a:latin typeface="Arial" pitchFamily="34" charset="0"/>
                        <a:ea typeface="David"/>
                        <a:cs typeface="Arial" pitchFamily="34" charset="0"/>
                      </a:endParaRPr>
                    </a:p>
                  </a:txBody>
                  <a:tcPr marL="4465" marR="4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+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-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-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+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-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-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62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noProof="0" dirty="0" smtClean="0">
                          <a:effectLst/>
                        </a:rPr>
                        <a:t>Відповідальність і санкції</a:t>
                      </a:r>
                      <a:endParaRPr lang="uk-UA" sz="1100" noProof="0" dirty="0">
                        <a:effectLst/>
                        <a:latin typeface="Arial" pitchFamily="34" charset="0"/>
                        <a:ea typeface="David"/>
                        <a:cs typeface="Arial" pitchFamily="34" charset="0"/>
                      </a:endParaRPr>
                    </a:p>
                  </a:txBody>
                  <a:tcPr marL="4465" marR="4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-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-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-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+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-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+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62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noProof="0" dirty="0" smtClean="0">
                          <a:effectLst/>
                        </a:rPr>
                        <a:t>Механізм реалізації</a:t>
                      </a:r>
                      <a:endParaRPr lang="uk-UA" sz="1100" noProof="0" dirty="0">
                        <a:effectLst/>
                        <a:latin typeface="Arial" pitchFamily="34" charset="0"/>
                        <a:ea typeface="David"/>
                        <a:cs typeface="Arial" pitchFamily="34" charset="0"/>
                      </a:endParaRPr>
                    </a:p>
                  </a:txBody>
                  <a:tcPr marL="4465" marR="4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-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-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-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-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-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uk-UA" sz="1100" b="1" spc="0" noProof="0" dirty="0" smtClean="0">
                          <a:effectLst/>
                        </a:rPr>
                        <a:t>+</a:t>
                      </a:r>
                      <a:endParaRPr lang="uk-UA" sz="1100" b="1" noProof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20" marR="1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2908" y="5784346"/>
            <a:ext cx="1470179" cy="237947"/>
          </a:xfrm>
          <a:prstGeom prst="rect">
            <a:avLst/>
          </a:prstGeom>
          <a:noFill/>
        </p:spPr>
        <p:txBody>
          <a:bodyPr wrap="none" lIns="64190" tIns="32097" rIns="64190" bIns="32097" rtlCol="0">
            <a:spAutoFit/>
          </a:bodyPr>
          <a:lstStyle/>
          <a:p>
            <a:r>
              <a:rPr lang="uk-UA" sz="1100" i="1" dirty="0">
                <a:latin typeface="Arial" pitchFamily="34" charset="0"/>
                <a:cs typeface="Arial" pitchFamily="34" charset="0"/>
              </a:rPr>
              <a:t>* Не прямо, нечітко</a:t>
            </a:r>
          </a:p>
        </p:txBody>
      </p:sp>
    </p:spTree>
    <p:extLst>
      <p:ext uri="{BB962C8B-B14F-4D97-AF65-F5344CB8AC3E}">
        <p14:creationId xmlns:p14="http://schemas.microsoft.com/office/powerpoint/2010/main" xmlns="" val="3656728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 anchor="ctr"/>
          <a:lstStyle/>
          <a:p>
            <a:pPr marL="0" indent="0">
              <a:buNone/>
            </a:pPr>
            <a:r>
              <a:rPr lang="uk-UA" sz="5400" b="1" dirty="0" smtClean="0">
                <a:solidFill>
                  <a:schemeClr val="tx2"/>
                </a:solidFill>
              </a:rPr>
              <a:t>Дякую за увагу!</a:t>
            </a:r>
          </a:p>
          <a:p>
            <a:pPr marL="0" indent="0" algn="ctr">
              <a:buNone/>
            </a:pPr>
            <a:r>
              <a:rPr lang="uk-UA" sz="5400" b="1" dirty="0" smtClean="0"/>
              <a:t>              Чи є запитання</a:t>
            </a:r>
            <a:endParaRPr lang="ru-RU" sz="5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999" t="29259" r="20334" b="11778"/>
          <a:stretch/>
        </p:blipFill>
        <p:spPr bwMode="auto">
          <a:xfrm>
            <a:off x="7871460" y="3200400"/>
            <a:ext cx="662940" cy="227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4266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 txBox="1">
            <a:spLocks/>
          </p:cNvSpPr>
          <p:nvPr/>
        </p:nvSpPr>
        <p:spPr bwMode="auto">
          <a:xfrm>
            <a:off x="381000" y="4464425"/>
            <a:ext cx="8458200" cy="216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839876"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Font typeface="Arial" charset="0"/>
              <a:buNone/>
              <a:defRPr/>
            </a:pPr>
            <a:r>
              <a:rPr lang="uk-UA" sz="1600" b="1" dirty="0" smtClean="0">
                <a:solidFill>
                  <a:srgbClr val="002060"/>
                </a:solidFill>
                <a:cs typeface="Arial" pitchFamily="34" charset="0"/>
              </a:rPr>
              <a:t>Перелік державних органів, на посадових осіб і службовців яких не поширюється дія Закону </a:t>
            </a:r>
            <a:r>
              <a:rPr lang="uk-UA" sz="1600" dirty="0" smtClean="0">
                <a:cs typeface="Arial" pitchFamily="34" charset="0"/>
              </a:rPr>
              <a:t>наведений у частині третій статті 3. </a:t>
            </a:r>
            <a:r>
              <a:rPr lang="uk-UA" sz="1600" b="1" dirty="0" smtClean="0">
                <a:solidFill>
                  <a:srgbClr val="002060"/>
                </a:solidFill>
                <a:cs typeface="Arial" pitchFamily="34" charset="0"/>
              </a:rPr>
              <a:t>Серед іншого дія Закону не поширюється на:</a:t>
            </a:r>
          </a:p>
          <a:p>
            <a:pPr marL="359173" indent="-359173" algn="just" defTabSz="839876">
              <a:spcBef>
                <a:spcPts val="0"/>
              </a:spcBef>
              <a:spcAft>
                <a:spcPts val="800"/>
              </a:spcAft>
              <a:buClr>
                <a:srgbClr val="1C9FB6"/>
              </a:buClr>
              <a:buFont typeface="Wingdings" pitchFamily="2" charset="2"/>
              <a:buChar char="§"/>
              <a:defRPr/>
            </a:pPr>
            <a:r>
              <a:rPr lang="uk-UA" sz="1600" dirty="0" smtClean="0">
                <a:cs typeface="Arial" pitchFamily="34" charset="0"/>
              </a:rPr>
              <a:t>працівників державних органів, які виконують функції з обслуговування</a:t>
            </a:r>
          </a:p>
          <a:p>
            <a:pPr marL="359173" indent="-359173" algn="just" defTabSz="839876">
              <a:spcBef>
                <a:spcPts val="0"/>
              </a:spcBef>
              <a:spcAft>
                <a:spcPts val="800"/>
              </a:spcAft>
              <a:buClr>
                <a:srgbClr val="1C9FB6"/>
              </a:buClr>
              <a:buFont typeface="Wingdings" pitchFamily="2" charset="2"/>
              <a:buChar char="§"/>
              <a:defRPr/>
            </a:pPr>
            <a:r>
              <a:rPr lang="uk-UA" sz="1600" dirty="0" smtClean="0">
                <a:cs typeface="Arial" pitchFamily="34" charset="0"/>
              </a:rPr>
              <a:t>працівників державних підприємств, установ, організацій, інших суб’єктів господарювання державної форми власності, а також навчальних закладів, заснованих державними органами</a:t>
            </a:r>
          </a:p>
          <a:p>
            <a:pPr marL="359173" indent="-359173" algn="just" defTabSz="839876">
              <a:spcBef>
                <a:spcPts val="0"/>
              </a:spcBef>
              <a:spcAft>
                <a:spcPts val="800"/>
              </a:spcAft>
              <a:buClr>
                <a:srgbClr val="1C9FB6"/>
              </a:buClr>
              <a:buFont typeface="Wingdings" pitchFamily="2" charset="2"/>
              <a:buChar char="§"/>
              <a:defRPr/>
            </a:pPr>
            <a:r>
              <a:rPr lang="uk-UA" sz="1600" dirty="0" smtClean="0">
                <a:cs typeface="Arial" pitchFamily="34" charset="0"/>
              </a:rPr>
              <a:t>працівників патронатних служб</a:t>
            </a:r>
            <a:endParaRPr lang="uk-UA" sz="1600" dirty="0">
              <a:cs typeface="Arial" pitchFamily="34" charset="0"/>
            </a:endParaRPr>
          </a:p>
        </p:txBody>
      </p:sp>
      <p:pic>
        <p:nvPicPr>
          <p:cNvPr id="1026" name="Picture 2" descr="F:\!_Мое добро\Державна служба\!!!!!_Контракт ЄС з розбудови держави\Інфографіка\18144-1_uk_large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1F1FE"/>
              </a:clrFrom>
              <a:clrTo>
                <a:srgbClr val="E1F1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984" b="48165"/>
          <a:stretch/>
        </p:blipFill>
        <p:spPr bwMode="auto">
          <a:xfrm>
            <a:off x="1143000" y="1098175"/>
            <a:ext cx="6781800" cy="324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4373"/>
          </a:xfrm>
        </p:spPr>
        <p:txBody>
          <a:bodyPr/>
          <a:lstStyle/>
          <a:p>
            <a:pPr lvl="0"/>
            <a:r>
              <a:rPr lang="uk-UA" sz="2000" b="1" dirty="0" smtClean="0">
                <a:solidFill>
                  <a:srgbClr val="C00000"/>
                </a:solidFill>
              </a:rPr>
              <a:t>Державна служба</a:t>
            </a:r>
            <a:r>
              <a:rPr lang="uk-UA" sz="2000" b="1" dirty="0" smtClean="0"/>
              <a:t> - </a:t>
            </a:r>
            <a:r>
              <a:rPr lang="uk-UA" sz="2000" dirty="0">
                <a:cs typeface="Arial"/>
              </a:rPr>
              <a:t>це публічна, професійна, політично неупереджена діяльність із практичного виконання завдань і функцій </a:t>
            </a:r>
            <a:r>
              <a:rPr lang="uk-UA" sz="2000" dirty="0" smtClean="0">
                <a:cs typeface="Arial"/>
              </a:rPr>
              <a:t>держави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xmlns="" val="2947094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52600" y="914839"/>
            <a:ext cx="6934200" cy="5562162"/>
          </a:xfrm>
        </p:spPr>
        <p:txBody>
          <a:bodyPr>
            <a:noAutofit/>
          </a:bodyPr>
          <a:lstStyle/>
          <a:p>
            <a:pPr marL="0" lvl="1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altLang="uk-UA" sz="1600" b="1" dirty="0">
                <a:solidFill>
                  <a:schemeClr val="tx2"/>
                </a:solidFill>
                <a:cs typeface="Arial" panose="020B0604020202020204" pitchFamily="34" charset="0"/>
              </a:rPr>
              <a:t>«А» – вищий корпус державної служби (1, 2, 3 ранги)</a:t>
            </a:r>
          </a:p>
          <a:p>
            <a:pPr marL="314954" lvl="1" indent="-314954" algn="just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C9FB6"/>
              </a:buClr>
              <a:buSzPct val="60000"/>
              <a:buBlip>
                <a:blip r:embed="rId3"/>
              </a:buBlip>
            </a:pPr>
            <a:r>
              <a:rPr lang="uk-UA" altLang="uk-UA" sz="1600" dirty="0">
                <a:cs typeface="Arial" panose="020B0604020202020204" pitchFamily="34" charset="0"/>
              </a:rPr>
              <a:t>Державний секретар </a:t>
            </a:r>
            <a:r>
              <a:rPr lang="uk-UA" altLang="uk-UA" sz="1600" dirty="0" smtClean="0">
                <a:cs typeface="Arial" panose="020B0604020202020204" pitchFamily="34" charset="0"/>
              </a:rPr>
              <a:t>КМУ та </a:t>
            </a:r>
            <a:r>
              <a:rPr lang="uk-UA" altLang="uk-UA" sz="1600" dirty="0">
                <a:cs typeface="Arial" panose="020B0604020202020204" pitchFamily="34" charset="0"/>
              </a:rPr>
              <a:t>його заступники</a:t>
            </a:r>
          </a:p>
          <a:p>
            <a:pPr marL="314954" lvl="1" indent="-314954" algn="just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C9FB6"/>
              </a:buClr>
              <a:buSzPct val="60000"/>
              <a:buBlip>
                <a:blip r:embed="rId3"/>
              </a:buBlip>
            </a:pPr>
            <a:r>
              <a:rPr lang="uk-UA" altLang="uk-UA" sz="1600" dirty="0">
                <a:cs typeface="Arial" panose="020B0604020202020204" pitchFamily="34" charset="0"/>
              </a:rPr>
              <a:t>державні секретарі міністерств</a:t>
            </a:r>
          </a:p>
          <a:p>
            <a:pPr marL="314954" lvl="1" indent="-314954" algn="just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C9FB6"/>
              </a:buClr>
              <a:buSzPct val="60000"/>
              <a:buBlip>
                <a:blip r:embed="rId3"/>
              </a:buBlip>
            </a:pPr>
            <a:r>
              <a:rPr lang="uk-UA" altLang="uk-UA" sz="1600" dirty="0">
                <a:cs typeface="Arial" panose="020B0604020202020204" pitchFamily="34" charset="0"/>
              </a:rPr>
              <a:t>керівники центральних органів виконавчої влади, які не є членами </a:t>
            </a:r>
            <a:r>
              <a:rPr lang="uk-UA" altLang="uk-UA" sz="1600" dirty="0" smtClean="0">
                <a:cs typeface="Arial" panose="020B0604020202020204" pitchFamily="34" charset="0"/>
              </a:rPr>
              <a:t>КМУ, </a:t>
            </a:r>
            <a:r>
              <a:rPr lang="uk-UA" altLang="uk-UA" sz="1600" dirty="0">
                <a:cs typeface="Arial" panose="020B0604020202020204" pitchFamily="34" charset="0"/>
              </a:rPr>
              <a:t>та їх заступники</a:t>
            </a:r>
          </a:p>
          <a:p>
            <a:pPr marL="314954" lvl="1" indent="-314954" algn="just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C9FB6"/>
              </a:buClr>
              <a:buSzPct val="60000"/>
              <a:buBlip>
                <a:blip r:embed="rId3"/>
              </a:buBlip>
            </a:pPr>
            <a:r>
              <a:rPr lang="uk-UA" altLang="uk-UA" sz="1600" dirty="0">
                <a:cs typeface="Arial" panose="020B0604020202020204" pitchFamily="34" charset="0"/>
              </a:rPr>
              <a:t>керівники апаратів </a:t>
            </a:r>
            <a:r>
              <a:rPr lang="uk-UA" altLang="uk-UA" sz="1600" dirty="0" smtClean="0">
                <a:cs typeface="Arial" panose="020B0604020202020204" pitchFamily="34" charset="0"/>
              </a:rPr>
              <a:t>КСУ, ВСУ, </a:t>
            </a:r>
            <a:r>
              <a:rPr lang="uk-UA" altLang="uk-UA" sz="1600" dirty="0">
                <a:cs typeface="Arial" panose="020B0604020202020204" pitchFamily="34" charset="0"/>
              </a:rPr>
              <a:t>вищих спеціалізованих судів та їх заступники</a:t>
            </a:r>
          </a:p>
          <a:p>
            <a:pPr marL="314954" lvl="1" indent="-314954" algn="just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C9FB6"/>
              </a:buClr>
              <a:buSzPct val="60000"/>
              <a:buBlip>
                <a:blip r:embed="rId3"/>
              </a:buBlip>
            </a:pPr>
            <a:r>
              <a:rPr lang="uk-UA" altLang="uk-UA" sz="1600" dirty="0">
                <a:cs typeface="Arial" panose="020B0604020202020204" pitchFamily="34" charset="0"/>
              </a:rPr>
              <a:t>голови місцевих державних адміністрацій </a:t>
            </a:r>
          </a:p>
          <a:p>
            <a:pPr marL="314954" lvl="1" indent="-314954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1C9FB6"/>
              </a:buClr>
              <a:buSzPct val="60000"/>
              <a:buBlip>
                <a:blip r:embed="rId3"/>
              </a:buBlip>
            </a:pPr>
            <a:r>
              <a:rPr lang="uk-UA" altLang="uk-UA" sz="1600" dirty="0">
                <a:cs typeface="Arial" panose="020B0604020202020204" pitchFamily="34" charset="0"/>
              </a:rPr>
              <a:t>керівники державної служби в інших державних органах, юрисдикція яких поширюється на всю територію </a:t>
            </a:r>
            <a:r>
              <a:rPr lang="uk-UA" altLang="uk-UA" sz="1600" dirty="0" smtClean="0">
                <a:cs typeface="Arial" panose="020B0604020202020204" pitchFamily="34" charset="0"/>
              </a:rPr>
              <a:t>України</a:t>
            </a:r>
          </a:p>
          <a:p>
            <a:pPr marL="0" lvl="1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9966"/>
              </a:buClr>
              <a:buNone/>
            </a:pPr>
            <a:r>
              <a:rPr lang="uk-UA" altLang="uk-UA" sz="1600" b="1" dirty="0">
                <a:solidFill>
                  <a:schemeClr val="tx2"/>
                </a:solidFill>
                <a:cs typeface="Arial" panose="020B0604020202020204" pitchFamily="34" charset="0"/>
              </a:rPr>
              <a:t>«Б» – керівники підрозділів </a:t>
            </a:r>
            <a:r>
              <a:rPr lang="ru-RU" altLang="uk-UA" sz="1600" b="1" dirty="0">
                <a:solidFill>
                  <a:schemeClr val="tx2"/>
                </a:solidFill>
                <a:cs typeface="Arial" panose="020B0604020202020204" pitchFamily="34" charset="0"/>
              </a:rPr>
              <a:t>(3, 4, 5, 6 ранги)</a:t>
            </a:r>
            <a:endParaRPr lang="uk-UA" altLang="uk-UA" sz="16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314954" lvl="1" indent="-314954" algn="just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C9FB6"/>
              </a:buClr>
              <a:buFont typeface="Wingdings" panose="05000000000000000000" pitchFamily="2" charset="2"/>
              <a:buChar char="§"/>
            </a:pPr>
            <a:r>
              <a:rPr lang="uk-UA" altLang="uk-UA" sz="1600" dirty="0">
                <a:cs typeface="Arial" panose="020B0604020202020204" pitchFamily="34" charset="0"/>
              </a:rPr>
              <a:t>керівники структурних підрозділів СКМУ та їх заступники</a:t>
            </a:r>
          </a:p>
          <a:p>
            <a:pPr marL="314954" lvl="1" indent="-314954" algn="just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C9FB6"/>
              </a:buClr>
              <a:buFont typeface="Wingdings" panose="05000000000000000000" pitchFamily="2" charset="2"/>
              <a:buChar char="§"/>
            </a:pPr>
            <a:r>
              <a:rPr lang="uk-UA" altLang="uk-UA" sz="1600" dirty="0">
                <a:cs typeface="Arial" panose="020B0604020202020204" pitchFamily="34" charset="0"/>
              </a:rPr>
              <a:t>керівники структурних підрозділів міністерств, інших ЦОВВ та інших державних органів, їх заступники, керівники територіальних органів цих державних органів та їх структурних підрозділів, їх заступники</a:t>
            </a:r>
          </a:p>
          <a:p>
            <a:pPr marL="314954" lvl="1" indent="-314954" algn="just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C9FB6"/>
              </a:buClr>
              <a:buFont typeface="Wingdings" panose="05000000000000000000" pitchFamily="2" charset="2"/>
              <a:buChar char="§"/>
            </a:pPr>
            <a:r>
              <a:rPr lang="uk-UA" altLang="uk-UA" sz="1600" dirty="0">
                <a:cs typeface="Arial" panose="020B0604020202020204" pitchFamily="34" charset="0"/>
              </a:rPr>
              <a:t>заступники голів місцевих державних адміністрацій</a:t>
            </a:r>
          </a:p>
          <a:p>
            <a:pPr marL="314954" lvl="1" indent="-314954" algn="just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C9FB6"/>
              </a:buClr>
              <a:buFont typeface="Wingdings" panose="05000000000000000000" pitchFamily="2" charset="2"/>
              <a:buChar char="§"/>
            </a:pPr>
            <a:r>
              <a:rPr lang="uk-UA" altLang="uk-UA" sz="1600" dirty="0">
                <a:cs typeface="Arial" panose="020B0604020202020204" pitchFamily="34" charset="0"/>
              </a:rPr>
              <a:t>керівники апаратів апеляційних та місцевих судів, керівники структурних підрозділів апаратів судів, їх заступники</a:t>
            </a:r>
          </a:p>
          <a:p>
            <a:pPr marL="314954" lvl="1" indent="-314954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1C9FB6"/>
              </a:buClr>
              <a:buFont typeface="Wingdings" panose="05000000000000000000" pitchFamily="2" charset="2"/>
              <a:buChar char="§"/>
            </a:pPr>
            <a:r>
              <a:rPr lang="uk-UA" altLang="uk-UA" sz="1600" dirty="0">
                <a:cs typeface="Arial" panose="020B0604020202020204" pitchFamily="34" charset="0"/>
              </a:rPr>
              <a:t>заступники керівників державної служби в інших державних органах, юрисдикція яких поширюється на всю територію України</a:t>
            </a:r>
          </a:p>
          <a:p>
            <a:pPr marL="0" lvl="1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altLang="uk-UA" sz="1600" b="1" dirty="0">
                <a:solidFill>
                  <a:schemeClr val="tx2"/>
                </a:solidFill>
                <a:cs typeface="Arial" panose="020B0604020202020204" pitchFamily="34" charset="0"/>
              </a:rPr>
              <a:t>«В» – виконавці (6, 7, 8, 9 ранги)</a:t>
            </a:r>
          </a:p>
          <a:p>
            <a:pPr marL="314954" lvl="1" indent="-314954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89466"/>
              </a:buClr>
              <a:buFont typeface="Wingdings" panose="05000000000000000000" pitchFamily="2" charset="2"/>
              <a:buChar char="§"/>
            </a:pPr>
            <a:r>
              <a:rPr lang="uk-UA" altLang="uk-UA" sz="1600" dirty="0">
                <a:cs typeface="Arial" panose="020B0604020202020204" pitchFamily="34" charset="0"/>
              </a:rPr>
              <a:t>всі інші посади державної служби, не віднесені до категорій «А» та «Б» (спеціалісти)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241922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+mn-lt"/>
                <a:cs typeface="Arial" panose="020B0604020202020204" pitchFamily="34" charset="0"/>
              </a:rPr>
              <a:t>Класифікація посад державної служби</a:t>
            </a:r>
            <a:endParaRPr lang="uk-UA" sz="3200" b="1" dirty="0"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0" t="24814" r="74589" b="22593"/>
          <a:stretch/>
        </p:blipFill>
        <p:spPr bwMode="auto">
          <a:xfrm>
            <a:off x="333374" y="826697"/>
            <a:ext cx="1190626" cy="228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363" t="29800" r="45061" b="22593"/>
          <a:stretch/>
        </p:blipFill>
        <p:spPr bwMode="auto">
          <a:xfrm>
            <a:off x="566738" y="3112258"/>
            <a:ext cx="971550" cy="206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165" t="51111" r="17500" b="22592"/>
          <a:stretch/>
        </p:blipFill>
        <p:spPr bwMode="auto">
          <a:xfrm>
            <a:off x="570964" y="5333780"/>
            <a:ext cx="953036" cy="114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35309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 anchor="ctr">
            <a:noAutofit/>
          </a:bodyPr>
          <a:lstStyle/>
          <a:p>
            <a:r>
              <a:rPr lang="uk-UA" sz="3200" b="1" dirty="0" smtClean="0">
                <a:latin typeface="+mn-lt"/>
                <a:cs typeface="Arial" panose="020B0604020202020204" pitchFamily="34" charset="0"/>
              </a:rPr>
              <a:t>Правовий статус</a:t>
            </a:r>
            <a:r>
              <a:rPr lang="en-US" sz="3200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uk-UA" sz="3200" b="1" dirty="0" smtClean="0">
                <a:latin typeface="+mn-lt"/>
                <a:cs typeface="Arial" panose="020B0604020202020204" pitchFamily="34" charset="0"/>
              </a:rPr>
              <a:t>державного службовця</a:t>
            </a:r>
            <a:endParaRPr lang="uk-UA" sz="32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219201"/>
            <a:ext cx="4114800" cy="3428999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uk-UA" sz="2000" b="1" dirty="0">
                <a:solidFill>
                  <a:srgbClr val="C00000"/>
                </a:solidFill>
                <a:cs typeface="Arial" panose="020B0604020202020204" pitchFamily="34" charset="0"/>
              </a:rPr>
              <a:t>Державний </a:t>
            </a:r>
            <a:r>
              <a:rPr lang="uk-UA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службовець</a:t>
            </a:r>
            <a:r>
              <a:rPr lang="en-US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/>
            </a:r>
            <a:br>
              <a:rPr lang="en-US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uk-UA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не </a:t>
            </a:r>
            <a:r>
              <a:rPr lang="uk-UA" sz="2000" b="1" dirty="0">
                <a:solidFill>
                  <a:srgbClr val="C00000"/>
                </a:solidFill>
                <a:cs typeface="Arial" panose="020B0604020202020204" pitchFamily="34" charset="0"/>
              </a:rPr>
              <a:t>має права:</a:t>
            </a:r>
            <a:endParaRPr lang="uk-UA" sz="20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uk-UA" sz="2000" b="1" dirty="0">
                <a:cs typeface="Arial" panose="020B0604020202020204" pitchFamily="34" charset="0"/>
              </a:rPr>
              <a:t>бути членом політичної партії</a:t>
            </a:r>
            <a:r>
              <a:rPr lang="uk-UA" sz="2000" dirty="0">
                <a:cs typeface="Arial" panose="020B0604020202020204" pitchFamily="34" charset="0"/>
              </a:rPr>
              <a:t>, якщо такий державний службовець займає посаду державної служби </a:t>
            </a:r>
            <a:r>
              <a:rPr lang="uk-UA" sz="2000" b="1" dirty="0">
                <a:cs typeface="Arial" panose="020B0604020202020204" pitchFamily="34" charset="0"/>
              </a:rPr>
              <a:t>категорії «А»</a:t>
            </a:r>
            <a:r>
              <a:rPr lang="uk-UA" sz="2000" dirty="0">
                <a:cs typeface="Arial" panose="020B0604020202020204" pitchFamily="34" charset="0"/>
              </a:rPr>
              <a:t>. На час державної служби на посаді категорії «А» </a:t>
            </a:r>
            <a:r>
              <a:rPr lang="uk-UA" sz="2000" b="1" dirty="0">
                <a:cs typeface="Arial" panose="020B0604020202020204" pitchFamily="34" charset="0"/>
              </a:rPr>
              <a:t>особа зупиняє своє членство в політичній </a:t>
            </a:r>
            <a:r>
              <a:rPr lang="uk-UA" sz="2000" b="1" dirty="0" smtClean="0">
                <a:cs typeface="Arial" panose="020B0604020202020204" pitchFamily="34" charset="0"/>
              </a:rPr>
              <a:t>партії</a:t>
            </a:r>
            <a:endParaRPr lang="uk-UA" sz="2000" i="1" dirty="0"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6" t="27408" r="56458" b="7036"/>
          <a:stretch/>
        </p:blipFill>
        <p:spPr bwMode="auto">
          <a:xfrm>
            <a:off x="6339238" y="4495800"/>
            <a:ext cx="2271362" cy="207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2"/>
          <p:cNvSpPr/>
          <p:nvPr/>
        </p:nvSpPr>
        <p:spPr>
          <a:xfrm>
            <a:off x="0" y="1295400"/>
            <a:ext cx="4343400" cy="1828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4367986"/>
            <a:ext cx="4191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uk-UA" dirty="0">
                <a:cs typeface="Arial" panose="020B0604020202020204" pitchFamily="34" charset="0"/>
              </a:rPr>
              <a:t>обіймати посади в керівних органах політичної партії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uk-UA" b="1" dirty="0">
                <a:cs typeface="Arial" panose="020B0604020202020204" pitchFamily="34" charset="0"/>
              </a:rPr>
              <a:t>суміщати державну службу із статусом депутата місцевої ради</a:t>
            </a:r>
            <a:r>
              <a:rPr lang="uk-UA" dirty="0">
                <a:cs typeface="Arial" panose="020B0604020202020204" pitchFamily="34" charset="0"/>
              </a:rPr>
              <a:t>, якщо такий державний службовець займає посаду державної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uk-UA" dirty="0">
                <a:cs typeface="Arial" panose="020B0604020202020204" pitchFamily="34" charset="0"/>
              </a:rPr>
              <a:t>служби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uk-UA" b="1" dirty="0">
                <a:cs typeface="Arial" panose="020B0604020202020204" pitchFamily="34" charset="0"/>
              </a:rPr>
              <a:t>категорії «А»</a:t>
            </a:r>
            <a:endParaRPr lang="uk-UA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0460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 anchor="ctr">
            <a:noAutofit/>
          </a:bodyPr>
          <a:lstStyle/>
          <a:p>
            <a:r>
              <a:rPr lang="uk-UA" sz="3600" b="1" dirty="0" smtClean="0">
                <a:latin typeface="+mn-lt"/>
                <a:cs typeface="Arial" panose="020B0604020202020204" pitchFamily="34" charset="0"/>
              </a:rPr>
              <a:t>Управління державною службою</a:t>
            </a:r>
            <a:endParaRPr lang="uk-UA" sz="3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2664469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8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Система </a:t>
            </a:r>
            <a:r>
              <a:rPr lang="uk-UA" sz="1800" b="1" dirty="0">
                <a:solidFill>
                  <a:schemeClr val="tx2"/>
                </a:solidFill>
                <a:cs typeface="Arial" panose="020B0604020202020204" pitchFamily="34" charset="0"/>
              </a:rPr>
              <a:t>управління державною службою включає</a:t>
            </a:r>
            <a:r>
              <a:rPr lang="uk-UA" sz="18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:</a:t>
            </a:r>
            <a:endParaRPr lang="uk-UA" sz="18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Blip>
                <a:blip r:embed="rId3"/>
              </a:buBlip>
            </a:pPr>
            <a:r>
              <a:rPr lang="uk-UA" sz="1800" dirty="0" smtClean="0">
                <a:cs typeface="Arial" panose="020B0604020202020204" pitchFamily="34" charset="0"/>
              </a:rPr>
              <a:t>Кабінет </a:t>
            </a:r>
            <a:r>
              <a:rPr lang="uk-UA" sz="1800" dirty="0">
                <a:cs typeface="Arial" panose="020B0604020202020204" pitchFamily="34" charset="0"/>
              </a:rPr>
              <a:t>Міністрів </a:t>
            </a:r>
            <a:r>
              <a:rPr lang="uk-UA" sz="1800" dirty="0" smtClean="0">
                <a:cs typeface="Arial" panose="020B0604020202020204" pitchFamily="34" charset="0"/>
              </a:rPr>
              <a:t>України</a:t>
            </a:r>
            <a:endParaRPr lang="uk-UA" sz="18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Blip>
                <a:blip r:embed="rId3"/>
              </a:buBlip>
            </a:pPr>
            <a:r>
              <a:rPr lang="uk-UA" sz="1800" dirty="0" smtClean="0">
                <a:cs typeface="Arial" panose="020B0604020202020204" pitchFamily="34" charset="0"/>
              </a:rPr>
              <a:t>центральний </a:t>
            </a:r>
            <a:r>
              <a:rPr lang="uk-UA" sz="1800" dirty="0">
                <a:cs typeface="Arial" panose="020B0604020202020204" pitchFamily="34" charset="0"/>
              </a:rPr>
              <a:t>орган виконавчої влади, що забезпечує формування та реалізує державну політику у сфері державної </a:t>
            </a:r>
            <a:r>
              <a:rPr lang="uk-UA" sz="1800" dirty="0" smtClean="0">
                <a:cs typeface="Arial" panose="020B0604020202020204" pitchFamily="34" charset="0"/>
              </a:rPr>
              <a:t>служби (НАДС)</a:t>
            </a:r>
            <a:endParaRPr lang="uk-UA" sz="18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Blip>
                <a:blip r:embed="rId3"/>
              </a:buBlip>
            </a:pPr>
            <a:r>
              <a:rPr lang="uk-UA" sz="1800" b="1" dirty="0" smtClean="0">
                <a:cs typeface="Arial" panose="020B0604020202020204" pitchFamily="34" charset="0"/>
              </a:rPr>
              <a:t>Комісію </a:t>
            </a:r>
            <a:r>
              <a:rPr lang="uk-UA" sz="1800" b="1" dirty="0">
                <a:cs typeface="Arial" panose="020B0604020202020204" pitchFamily="34" charset="0"/>
              </a:rPr>
              <a:t>з питань вищого корпусу державної служби та відповідні конкурсні </a:t>
            </a:r>
            <a:r>
              <a:rPr lang="uk-UA" sz="1800" b="1" dirty="0" smtClean="0">
                <a:cs typeface="Arial" panose="020B0604020202020204" pitchFamily="34" charset="0"/>
              </a:rPr>
              <a:t>комісії</a:t>
            </a:r>
            <a:endParaRPr lang="uk-UA" sz="1800" b="1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Blip>
                <a:blip r:embed="rId3"/>
              </a:buBlip>
            </a:pPr>
            <a:r>
              <a:rPr lang="uk-UA" sz="1800" b="1" dirty="0" smtClean="0">
                <a:cs typeface="Arial" panose="020B0604020202020204" pitchFamily="34" charset="0"/>
              </a:rPr>
              <a:t>керівників </a:t>
            </a:r>
            <a:r>
              <a:rPr lang="uk-UA" sz="1800" b="1" dirty="0">
                <a:cs typeface="Arial" panose="020B0604020202020204" pitchFamily="34" charset="0"/>
              </a:rPr>
              <a:t>державної </a:t>
            </a:r>
            <a:r>
              <a:rPr lang="uk-UA" sz="1800" b="1" dirty="0" smtClean="0">
                <a:cs typeface="Arial" panose="020B0604020202020204" pitchFamily="34" charset="0"/>
              </a:rPr>
              <a:t>служби</a:t>
            </a:r>
            <a:endParaRPr lang="uk-UA" sz="1800" b="1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Blip>
                <a:blip r:embed="rId3"/>
              </a:buBlip>
            </a:pPr>
            <a:r>
              <a:rPr lang="uk-UA" sz="1800" dirty="0" smtClean="0">
                <a:cs typeface="Arial" panose="020B0604020202020204" pitchFamily="34" charset="0"/>
              </a:rPr>
              <a:t>служби </a:t>
            </a:r>
            <a:r>
              <a:rPr lang="uk-UA" sz="1800" dirty="0">
                <a:cs typeface="Arial" panose="020B0604020202020204" pitchFamily="34" charset="0"/>
              </a:rPr>
              <a:t>управління </a:t>
            </a:r>
            <a:r>
              <a:rPr lang="uk-UA" sz="1800" dirty="0" smtClean="0">
                <a:cs typeface="Arial" panose="020B0604020202020204" pitchFamily="34" charset="0"/>
              </a:rPr>
              <a:t>персоналом</a:t>
            </a:r>
            <a:endParaRPr lang="uk-UA" sz="1800" dirty="0"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3200400"/>
            <a:ext cx="7162800" cy="326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0172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 anchor="ctr">
            <a:noAutofit/>
          </a:bodyPr>
          <a:lstStyle/>
          <a:p>
            <a:r>
              <a:rPr lang="uk-UA" sz="3600" b="1" dirty="0" smtClean="0">
                <a:latin typeface="+mn-lt"/>
                <a:cs typeface="Arial" panose="020B0604020202020204" pitchFamily="34" charset="0"/>
              </a:rPr>
              <a:t>Управління державною службою</a:t>
            </a:r>
            <a:endParaRPr lang="uk-UA" sz="3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" y="1066801"/>
            <a:ext cx="8289945" cy="32004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600" b="1" dirty="0">
                <a:solidFill>
                  <a:srgbClr val="C00000"/>
                </a:solidFill>
                <a:cs typeface="Arial" panose="020B0604020202020204" pitchFamily="34" charset="0"/>
              </a:rPr>
              <a:t>Комісія з питань вищого корпусу державної служби</a:t>
            </a:r>
            <a:r>
              <a:rPr lang="uk-UA" sz="1600" dirty="0">
                <a:cs typeface="Arial" panose="020B0604020202020204" pitchFamily="34" charset="0"/>
              </a:rPr>
              <a:t> є постійно діючим колегіальним органом і працює на громадських засадах.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600" dirty="0">
                <a:cs typeface="Arial" panose="020B0604020202020204" pitchFamily="34" charset="0"/>
              </a:rPr>
              <a:t>До складу Комісії входять: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uk-UA" sz="1600" dirty="0">
                <a:cs typeface="Arial" panose="020B0604020202020204" pitchFamily="34" charset="0"/>
              </a:rPr>
              <a:t>по одному представнику, визначеному: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uk-UA" sz="1600" dirty="0">
                <a:cs typeface="Arial" panose="020B0604020202020204" pitchFamily="34" charset="0"/>
              </a:rPr>
              <a:t>Верховною Радою України (за поданням профільного Комітету)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uk-UA" sz="1600" dirty="0">
                <a:cs typeface="Arial" panose="020B0604020202020204" pitchFamily="34" charset="0"/>
              </a:rPr>
              <a:t>Президентом України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uk-UA" sz="1600" dirty="0">
                <a:cs typeface="Arial" panose="020B0604020202020204" pitchFamily="34" charset="0"/>
              </a:rPr>
              <a:t>Кабінетом Міністрів України	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uk-UA" sz="1600" dirty="0" smtClean="0">
                <a:cs typeface="Arial" panose="020B0604020202020204" pitchFamily="34" charset="0"/>
              </a:rPr>
              <a:t>СПО </a:t>
            </a:r>
            <a:r>
              <a:rPr lang="uk-UA" sz="1600" dirty="0">
                <a:cs typeface="Arial" panose="020B0604020202020204" pitchFamily="34" charset="0"/>
              </a:rPr>
              <a:t>репрезентативних всеукраїнських об’єднань профспілок на національному рівні та СПО сторони роботодавців на національному </a:t>
            </a:r>
            <a:r>
              <a:rPr lang="uk-UA" sz="1600" dirty="0" smtClean="0">
                <a:cs typeface="Arial" panose="020B0604020202020204" pitchFamily="34" charset="0"/>
              </a:rPr>
              <a:t>рівні</a:t>
            </a:r>
            <a:endParaRPr lang="uk-UA" sz="1600" dirty="0"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1" t="10370" r="36458" b="8889"/>
          <a:stretch/>
        </p:blipFill>
        <p:spPr bwMode="auto">
          <a:xfrm>
            <a:off x="557212" y="3928536"/>
            <a:ext cx="3481388" cy="27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9614" y="4278630"/>
            <a:ext cx="447338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uk-UA" sz="1600" dirty="0">
                <a:latin typeface="+mn-lt"/>
                <a:cs typeface="Arial" panose="020B0604020202020204" pitchFamily="34" charset="0"/>
              </a:rPr>
              <a:t>керівник </a:t>
            </a:r>
            <a:r>
              <a:rPr lang="uk-UA" sz="1600" dirty="0" smtClean="0">
                <a:latin typeface="+mn-lt"/>
                <a:cs typeface="Arial" panose="020B0604020202020204" pitchFamily="34" charset="0"/>
              </a:rPr>
              <a:t>НАДС (за </a:t>
            </a:r>
            <a:r>
              <a:rPr lang="uk-UA" sz="1600" dirty="0">
                <a:latin typeface="+mn-lt"/>
                <a:cs typeface="Arial" panose="020B0604020202020204" pitchFamily="34" charset="0"/>
              </a:rPr>
              <a:t>посадою)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uk-UA" sz="1600" dirty="0">
                <a:latin typeface="+mn-lt"/>
                <a:cs typeface="Arial" panose="020B0604020202020204" pitchFamily="34" charset="0"/>
              </a:rPr>
              <a:t>керівник Національного агентства з питань запобігання корупції (за посадою)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uk-UA" sz="1600" dirty="0">
                <a:latin typeface="+mn-lt"/>
                <a:cs typeface="Arial" panose="020B0604020202020204" pitchFamily="34" charset="0"/>
              </a:rPr>
              <a:t>чотири представники громадських об’єднань, наукових установ, навчальних закладів, експертного середовища відповідно до порядку, затвердженого Кабінетом Міністрів</a:t>
            </a:r>
          </a:p>
        </p:txBody>
      </p:sp>
    </p:spTree>
    <p:extLst>
      <p:ext uri="{BB962C8B-B14F-4D97-AF65-F5344CB8AC3E}">
        <p14:creationId xmlns:p14="http://schemas.microsoft.com/office/powerpoint/2010/main" xmlns="" val="2726597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uk-UA" sz="2800" b="1" dirty="0" smtClean="0">
                <a:latin typeface="+mn-lt"/>
                <a:cs typeface="Arial" panose="020B0604020202020204" pitchFamily="34" charset="0"/>
              </a:rPr>
              <a:t>Повноваження Комісії</a:t>
            </a:r>
            <a:br>
              <a:rPr lang="uk-UA" sz="2800" b="1" dirty="0" smtClean="0">
                <a:latin typeface="+mn-lt"/>
                <a:cs typeface="Arial" panose="020B0604020202020204" pitchFamily="34" charset="0"/>
              </a:rPr>
            </a:br>
            <a:r>
              <a:rPr lang="uk-UA" sz="2800" b="1" dirty="0" smtClean="0">
                <a:latin typeface="+mn-lt"/>
                <a:cs typeface="Arial" panose="020B0604020202020204" pitchFamily="34" charset="0"/>
              </a:rPr>
              <a:t>з питань вищого корпусу державної служби</a:t>
            </a:r>
            <a:endParaRPr lang="uk-UA" sz="2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7499"/>
            <a:ext cx="8229600" cy="3695701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uk-UA" sz="1500" dirty="0" smtClean="0">
                <a:cs typeface="Arial" panose="020B0604020202020204" pitchFamily="34" charset="0"/>
              </a:rPr>
              <a:t>погоджує </a:t>
            </a:r>
            <a:r>
              <a:rPr lang="uk-UA" sz="1500" dirty="0">
                <a:cs typeface="Arial" panose="020B0604020202020204" pitchFamily="34" charset="0"/>
              </a:rPr>
              <a:t>розроблені </a:t>
            </a:r>
            <a:r>
              <a:rPr lang="uk-UA" sz="1500" dirty="0" smtClean="0">
                <a:cs typeface="Arial" panose="020B0604020202020204" pitchFamily="34" charset="0"/>
              </a:rPr>
              <a:t>НАДС типові </a:t>
            </a:r>
            <a:r>
              <a:rPr lang="uk-UA" sz="1500" dirty="0">
                <a:cs typeface="Arial" panose="020B0604020202020204" pitchFamily="34" charset="0"/>
              </a:rPr>
              <a:t>вимоги до професійної компетентності представників вищого корпусу державної служби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uk-UA" sz="1500" dirty="0">
                <a:cs typeface="Arial" panose="020B0604020202020204" pitchFamily="34" charset="0"/>
              </a:rPr>
              <a:t>проводить конкурсний відбір та вносить суб’єкту призначення пропозиції щодо переможця конкурсу та другого за результатами конкурсу кандидата на вакантну посаду державної служби категорії «А»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uk-UA" sz="1500" dirty="0">
                <a:cs typeface="Arial" panose="020B0604020202020204" pitchFamily="34" charset="0"/>
              </a:rPr>
              <a:t>розглядає пропозиції щодо звільнення державних службовців, які займають посади державної служби категорії «А»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uk-UA" sz="1500" dirty="0">
                <a:cs typeface="Arial" panose="020B0604020202020204" pitchFamily="34" charset="0"/>
              </a:rPr>
              <a:t>вносить пропозиції суб’єкту призначення щодо переведення представника вищого корпусу державної служби, на рівнозначну або нижчу посаду до іншого державного органу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uk-UA" sz="1500" dirty="0">
                <a:cs typeface="Arial" panose="020B0604020202020204" pitchFamily="34" charset="0"/>
              </a:rPr>
              <a:t>здійснює дисциплінарні провадження щодо представників вищого корпусу державної служби, та вносить суб’єкту призначення пропозиції за наслідками дисциплінарного провадження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uk-UA" sz="1500" dirty="0">
                <a:cs typeface="Arial" panose="020B0604020202020204" pitchFamily="34" charset="0"/>
              </a:rPr>
              <a:t>затверджує перелік посад державної служби, патронатної служби та посад працівників, які виконують функції з обслуговування, а також встановлює категорії посад державної служби за поданням керівника державної служби в апаратах допоміжних органів, утворених Президентом України</a:t>
            </a:r>
            <a:endParaRPr lang="en-US" sz="1500" dirty="0"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407" b="30247"/>
          <a:stretch/>
        </p:blipFill>
        <p:spPr bwMode="auto">
          <a:xfrm>
            <a:off x="1524000" y="1237402"/>
            <a:ext cx="6019800" cy="150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23438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anchor="b">
            <a:normAutofit/>
          </a:bodyPr>
          <a:lstStyle/>
          <a:p>
            <a:r>
              <a:rPr lang="uk-UA" sz="3600" b="1" dirty="0" smtClean="0">
                <a:latin typeface="+mn-lt"/>
                <a:cs typeface="Arial" panose="020B0604020202020204" pitchFamily="34" charset="0"/>
              </a:rPr>
              <a:t>Управління державною службою</a:t>
            </a:r>
            <a:endParaRPr lang="uk-UA" sz="3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1" y="1143000"/>
            <a:ext cx="6521256" cy="3124199"/>
          </a:xfrm>
        </p:spPr>
        <p:txBody>
          <a:bodyPr>
            <a:noAutofit/>
          </a:bodyPr>
          <a:lstStyle/>
          <a:p>
            <a:pPr marL="0" indent="0" algn="just">
              <a:spcBef>
                <a:spcPts val="367"/>
              </a:spcBef>
              <a:buNone/>
            </a:pPr>
            <a:r>
              <a:rPr lang="uk-UA" sz="1800" b="1" dirty="0">
                <a:solidFill>
                  <a:schemeClr val="tx2"/>
                </a:solidFill>
                <a:cs typeface="Arial" panose="020B0604020202020204" pitchFamily="34" charset="0"/>
              </a:rPr>
              <a:t>Керівник державної служби в державному органі</a:t>
            </a:r>
            <a:r>
              <a:rPr lang="uk-UA" sz="1800" dirty="0">
                <a:cs typeface="Arial" panose="020B0604020202020204" pitchFamily="34" charset="0"/>
              </a:rPr>
              <a:t> – посадова особа, яка займає вищу посаду державної служби в державному органі, до посадових обов’язків якої належить здійснення повноважень з питань державної служби та організації роботи інших працівників у цьому органі</a:t>
            </a:r>
          </a:p>
          <a:p>
            <a:pPr marL="0" indent="0" algn="just">
              <a:spcBef>
                <a:spcPts val="367"/>
              </a:spcBef>
              <a:buNone/>
            </a:pPr>
            <a:r>
              <a:rPr lang="uk-UA" sz="1800" b="1" dirty="0">
                <a:solidFill>
                  <a:schemeClr val="tx2"/>
                </a:solidFill>
                <a:cs typeface="Arial" panose="020B0604020202020204" pitchFamily="34" charset="0"/>
              </a:rPr>
              <a:t>Повноваження керівника державної служби здійснюють в:</a:t>
            </a:r>
          </a:p>
          <a:p>
            <a:pPr algn="just">
              <a:spcBef>
                <a:spcPts val="367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uk-UA" sz="1800" dirty="0" smtClean="0">
                <a:cs typeface="Arial" panose="020B0604020202020204" pitchFamily="34" charset="0"/>
              </a:rPr>
              <a:t>Секретаріаті Кабінету Міністрів України </a:t>
            </a:r>
            <a:r>
              <a:rPr lang="uk-UA" sz="1800" dirty="0">
                <a:cs typeface="Arial" panose="020B0604020202020204" pitchFamily="34" charset="0"/>
              </a:rPr>
              <a:t>– Державний секретар Кабінету Міністрів України</a:t>
            </a:r>
          </a:p>
          <a:p>
            <a:pPr algn="just">
              <a:spcBef>
                <a:spcPts val="367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uk-UA" sz="1800" dirty="0">
                <a:cs typeface="Arial" panose="020B0604020202020204" pitchFamily="34" charset="0"/>
              </a:rPr>
              <a:t>міністерстві – державний секретар міністерства</a:t>
            </a:r>
          </a:p>
          <a:p>
            <a:pPr algn="just">
              <a:spcBef>
                <a:spcPts val="367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uk-UA" sz="1800" dirty="0">
                <a:cs typeface="Arial" panose="020B0604020202020204" pitchFamily="34" charset="0"/>
              </a:rPr>
              <a:t>іншому центральному органі виконавчої влади – керівник відповідного </a:t>
            </a:r>
            <a:r>
              <a:rPr lang="uk-UA" sz="1800" dirty="0" smtClean="0">
                <a:cs typeface="Arial" panose="020B0604020202020204" pitchFamily="34" charset="0"/>
              </a:rPr>
              <a:t>органу</a:t>
            </a:r>
            <a:endParaRPr lang="uk-UA" sz="1800" dirty="0"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086600" y="914400"/>
            <a:ext cx="1708343" cy="2728913"/>
            <a:chOff x="6902257" y="1143000"/>
            <a:chExt cx="1708343" cy="2728913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8542" t="14814" r="5416" b="39630"/>
            <a:stretch/>
          </p:blipFill>
          <p:spPr bwMode="auto">
            <a:xfrm>
              <a:off x="6902257" y="1143000"/>
              <a:ext cx="1708343" cy="272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7315200" y="1143000"/>
              <a:ext cx="914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7620000" y="1600200"/>
              <a:ext cx="304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81000" y="4510087"/>
            <a:ext cx="2028825" cy="2043113"/>
            <a:chOff x="381000" y="4343400"/>
            <a:chExt cx="2028825" cy="2043113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381000" y="4343400"/>
              <a:ext cx="2028825" cy="2043113"/>
              <a:chOff x="381000" y="4343400"/>
              <a:chExt cx="2028825" cy="2043113"/>
            </a:xfrm>
          </p:grpSpPr>
          <p:pic>
            <p:nvPicPr>
              <p:cNvPr id="7170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417" t="38889" r="65000" b="8148"/>
              <a:stretch/>
            </p:blipFill>
            <p:spPr bwMode="auto">
              <a:xfrm>
                <a:off x="381000" y="4343400"/>
                <a:ext cx="2028825" cy="2043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1219200" y="4800600"/>
                <a:ext cx="6096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1219200" y="5181600"/>
                <a:ext cx="6096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1178718" y="4701778"/>
                <a:ext cx="433388" cy="1976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1307306" y="5387578"/>
                <a:ext cx="433388" cy="1976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</p:grpSp>
        <p:pic>
          <p:nvPicPr>
            <p:cNvPr id="17" name="Picture 2" descr="F:\!_Мое добро\!!!_Private\Clipart\Ukraine\gerb_uk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1230877">
              <a:off x="1318144" y="4899422"/>
              <a:ext cx="411711" cy="595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Прямоугольник 15"/>
          <p:cNvSpPr/>
          <p:nvPr/>
        </p:nvSpPr>
        <p:spPr>
          <a:xfrm>
            <a:off x="2728912" y="4595177"/>
            <a:ext cx="58816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367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uk-UA" dirty="0">
                <a:latin typeface="+mn-lt"/>
                <a:cs typeface="Arial" panose="020B0604020202020204" pitchFamily="34" charset="0"/>
              </a:rPr>
              <a:t>державних органах, посади керівників яких належать до посад державної служби, – </a:t>
            </a:r>
            <a:r>
              <a:rPr lang="uk-UA" i="1" dirty="0">
                <a:latin typeface="+mn-lt"/>
                <a:cs typeface="Arial" panose="020B0604020202020204" pitchFamily="34" charset="0"/>
              </a:rPr>
              <a:t>керівник відповідного органу</a:t>
            </a:r>
          </a:p>
          <a:p>
            <a:pPr marL="285750" indent="-285750" algn="just">
              <a:spcBef>
                <a:spcPts val="367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uk-UA" dirty="0">
                <a:latin typeface="+mn-lt"/>
                <a:cs typeface="Arial" panose="020B0604020202020204" pitchFamily="34" charset="0"/>
              </a:rPr>
              <a:t>інших державних органах або в разі прямого підпорядкування окремій особі, яка займає політичну посаду, – керівник апарату (секретаріату)</a:t>
            </a:r>
          </a:p>
        </p:txBody>
      </p:sp>
    </p:spTree>
    <p:extLst>
      <p:ext uri="{BB962C8B-B14F-4D97-AF65-F5344CB8AC3E}">
        <p14:creationId xmlns:p14="http://schemas.microsoft.com/office/powerpoint/2010/main" xmlns="" val="758019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6052</TotalTime>
  <Words>1545</Words>
  <Application>Microsoft Office PowerPoint</Application>
  <PresentationFormat>Экран (4:3)</PresentationFormat>
  <Paragraphs>325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Office Theme</vt:lpstr>
      <vt:lpstr>3_Office Theme</vt:lpstr>
      <vt:lpstr>ОСНОВИ ДЕРЖАВНОЇ СЛУЖБИ В УКРАЇНІ</vt:lpstr>
      <vt:lpstr>Слайд 2</vt:lpstr>
      <vt:lpstr>Державна служба - це публічна, професійна, політично неупереджена діяльність із практичного виконання завдань і функцій держави</vt:lpstr>
      <vt:lpstr>Слайд 4</vt:lpstr>
      <vt:lpstr>Правовий статус державного службовця</vt:lpstr>
      <vt:lpstr>Управління державною службою</vt:lpstr>
      <vt:lpstr>Управління державною службою</vt:lpstr>
      <vt:lpstr>Повноваження Комісії з питань вищого корпусу державної служби</vt:lpstr>
      <vt:lpstr>Управління державною службою</vt:lpstr>
      <vt:lpstr>Прийняття на державну службу</vt:lpstr>
      <vt:lpstr>Прийняття на державну службу (2)</vt:lpstr>
      <vt:lpstr>Прийняття на державну службу (3)</vt:lpstr>
      <vt:lpstr>Прийняття на державну службу (4)</vt:lpstr>
      <vt:lpstr>Прийняття на державну службу (5)</vt:lpstr>
      <vt:lpstr>Прийняття на державну службу (6)</vt:lpstr>
      <vt:lpstr>Присвоєння рангів державним службовцям</vt:lpstr>
      <vt:lpstr>Оплата праці</vt:lpstr>
      <vt:lpstr>Слайд 18</vt:lpstr>
      <vt:lpstr>Слайд 19</vt:lpstr>
      <vt:lpstr>ЗАГАЛЬНІ ПРАВИЛА  етичної поведінки державних службовців та посадових осіб місцевого самоврядування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Gary Steven</dc:creator>
  <cp:lastModifiedBy>admin</cp:lastModifiedBy>
  <cp:revision>1063</cp:revision>
  <dcterms:created xsi:type="dcterms:W3CDTF">2014-09-17T03:37:49Z</dcterms:created>
  <dcterms:modified xsi:type="dcterms:W3CDTF">2017-06-17T09:14:31Z</dcterms:modified>
</cp:coreProperties>
</file>