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2" r:id="rId4"/>
    <p:sldId id="263" r:id="rId5"/>
    <p:sldId id="265" r:id="rId6"/>
    <p:sldId id="267" r:id="rId7"/>
    <p:sldId id="268" r:id="rId8"/>
    <p:sldId id="266" r:id="rId9"/>
    <p:sldId id="269" r:id="rId10"/>
    <p:sldId id="270" r:id="rId11"/>
    <p:sldId id="271" r:id="rId12"/>
    <p:sldId id="272" r:id="rId13"/>
    <p:sldId id="273" r:id="rId14"/>
    <p:sldId id="274" r:id="rId15"/>
    <p:sldId id="26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BCE4"/>
    <a:srgbClr val="735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-1608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578DF8-77FA-46B3-B847-E5382C0CFEFF}" type="doc">
      <dgm:prSet loTypeId="urn:microsoft.com/office/officeart/2005/8/layout/hProcess10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E7A5B73-76BB-4048-9B09-F821E2040004}">
      <dgm:prSet phldrT="[Text]" custT="1"/>
      <dgm:spPr/>
      <dgm:t>
        <a:bodyPr/>
        <a:lstStyle/>
        <a:p>
          <a:r>
            <a:rPr lang="uk-UA" sz="1400" b="1" dirty="0" smtClean="0">
              <a:solidFill>
                <a:schemeClr val="tx1"/>
              </a:solidFill>
            </a:rPr>
            <a:t>Норма про наближення законодавства</a:t>
          </a:r>
          <a:endParaRPr lang="uk-UA" sz="1400" b="1" dirty="0">
            <a:solidFill>
              <a:schemeClr val="tx1"/>
            </a:solidFill>
          </a:endParaRPr>
        </a:p>
      </dgm:t>
    </dgm:pt>
    <dgm:pt modelId="{81D7A4ED-FA44-4EB4-9758-60E542EAA543}" type="parTrans" cxnId="{B60F2C6B-C9C6-46E9-96CD-067A96898719}">
      <dgm:prSet/>
      <dgm:spPr/>
      <dgm:t>
        <a:bodyPr/>
        <a:lstStyle/>
        <a:p>
          <a:endParaRPr lang="uk-UA"/>
        </a:p>
      </dgm:t>
    </dgm:pt>
    <dgm:pt modelId="{11788ACE-1D44-4151-8AB2-E229D68A3FEC}" type="sibTrans" cxnId="{B60F2C6B-C9C6-46E9-96CD-067A96898719}">
      <dgm:prSet custT="1"/>
      <dgm:spPr/>
      <dgm:t>
        <a:bodyPr/>
        <a:lstStyle/>
        <a:p>
          <a:endParaRPr lang="uk-UA" sz="1400">
            <a:solidFill>
              <a:schemeClr val="tx1"/>
            </a:solidFill>
          </a:endParaRPr>
        </a:p>
      </dgm:t>
    </dgm:pt>
    <dgm:pt modelId="{58A5338C-2309-409D-ADA5-6B02D7B2DD6D}">
      <dgm:prSet phldrT="[Text]"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</a:rPr>
            <a:t>Зобов'язання застосовувати або </a:t>
          </a:r>
          <a:r>
            <a:rPr lang="uk-UA" sz="1400" dirty="0" err="1" smtClean="0">
              <a:solidFill>
                <a:schemeClr val="tx1"/>
              </a:solidFill>
            </a:rPr>
            <a:t>імплементувати</a:t>
          </a:r>
          <a:r>
            <a:rPr lang="uk-UA" sz="1400" dirty="0" smtClean="0">
              <a:solidFill>
                <a:schemeClr val="tx1"/>
              </a:solidFill>
            </a:rPr>
            <a:t> визначене </a:t>
          </a:r>
          <a:r>
            <a:rPr lang="en-US" sz="1400" dirty="0" smtClean="0">
              <a:solidFill>
                <a:schemeClr val="tx1"/>
              </a:solidFill>
            </a:rPr>
            <a:t>acquis </a:t>
          </a:r>
          <a:r>
            <a:rPr lang="uk-UA" sz="1400" dirty="0" smtClean="0">
              <a:solidFill>
                <a:schemeClr val="tx1"/>
              </a:solidFill>
            </a:rPr>
            <a:t>ЄС </a:t>
          </a:r>
          <a:endParaRPr lang="uk-UA" sz="1400" dirty="0">
            <a:solidFill>
              <a:schemeClr val="tx1"/>
            </a:solidFill>
          </a:endParaRPr>
        </a:p>
      </dgm:t>
    </dgm:pt>
    <dgm:pt modelId="{9F41CD56-8CF2-46FE-B88D-39D248286A23}" type="parTrans" cxnId="{16D1C9D8-B403-40ED-815E-3557E82E5E78}">
      <dgm:prSet/>
      <dgm:spPr/>
      <dgm:t>
        <a:bodyPr/>
        <a:lstStyle/>
        <a:p>
          <a:endParaRPr lang="uk-UA"/>
        </a:p>
      </dgm:t>
    </dgm:pt>
    <dgm:pt modelId="{30CA4BD3-8679-46E3-B686-164508059938}" type="sibTrans" cxnId="{16D1C9D8-B403-40ED-815E-3557E82E5E78}">
      <dgm:prSet/>
      <dgm:spPr/>
      <dgm:t>
        <a:bodyPr/>
        <a:lstStyle/>
        <a:p>
          <a:endParaRPr lang="uk-UA"/>
        </a:p>
      </dgm:t>
    </dgm:pt>
    <dgm:pt modelId="{67D4C822-2BA0-483E-BB70-93E3FBE0686E}">
      <dgm:prSet phldrT="[Text]"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</a:rPr>
            <a:t>Додатки</a:t>
          </a:r>
          <a:endParaRPr lang="uk-UA" sz="1400" dirty="0">
            <a:solidFill>
              <a:schemeClr val="tx1"/>
            </a:solidFill>
          </a:endParaRPr>
        </a:p>
      </dgm:t>
    </dgm:pt>
    <dgm:pt modelId="{FC8B31F9-E849-4C01-A829-26E44BF6160F}" type="parTrans" cxnId="{57257222-42A6-4984-81A0-8ED68F1CC0E3}">
      <dgm:prSet/>
      <dgm:spPr/>
      <dgm:t>
        <a:bodyPr/>
        <a:lstStyle/>
        <a:p>
          <a:endParaRPr lang="uk-UA"/>
        </a:p>
      </dgm:t>
    </dgm:pt>
    <dgm:pt modelId="{CE15364E-0D6D-422A-8ACE-557630792C7A}" type="sibTrans" cxnId="{57257222-42A6-4984-81A0-8ED68F1CC0E3}">
      <dgm:prSet/>
      <dgm:spPr/>
      <dgm:t>
        <a:bodyPr/>
        <a:lstStyle/>
        <a:p>
          <a:endParaRPr lang="uk-UA"/>
        </a:p>
      </dgm:t>
    </dgm:pt>
    <dgm:pt modelId="{DAA74433-8F5F-420E-81FF-4AF436C5D193}">
      <dgm:prSet phldrT="[Text]" custT="1"/>
      <dgm:spPr/>
      <dgm:t>
        <a:bodyPr/>
        <a:lstStyle/>
        <a:p>
          <a:r>
            <a:rPr lang="uk-UA" sz="1400" b="1" dirty="0" smtClean="0">
              <a:solidFill>
                <a:schemeClr val="tx1"/>
              </a:solidFill>
            </a:rPr>
            <a:t>Імплементація</a:t>
          </a:r>
          <a:endParaRPr lang="uk-UA" sz="1400" b="1" dirty="0">
            <a:solidFill>
              <a:schemeClr val="tx1"/>
            </a:solidFill>
          </a:endParaRPr>
        </a:p>
      </dgm:t>
    </dgm:pt>
    <dgm:pt modelId="{8A1B3360-D7A9-4C8A-AC18-FAF5AFCADBD7}" type="parTrans" cxnId="{67BFC598-B0D5-4D8F-B710-95A7A870A69F}">
      <dgm:prSet/>
      <dgm:spPr/>
      <dgm:t>
        <a:bodyPr/>
        <a:lstStyle/>
        <a:p>
          <a:endParaRPr lang="uk-UA"/>
        </a:p>
      </dgm:t>
    </dgm:pt>
    <dgm:pt modelId="{F4300A20-6BED-4057-96AC-1F9140CA758A}" type="sibTrans" cxnId="{67BFC598-B0D5-4D8F-B710-95A7A870A69F}">
      <dgm:prSet custT="1"/>
      <dgm:spPr/>
      <dgm:t>
        <a:bodyPr/>
        <a:lstStyle/>
        <a:p>
          <a:endParaRPr lang="uk-UA" sz="1400">
            <a:solidFill>
              <a:schemeClr val="tx1"/>
            </a:solidFill>
          </a:endParaRPr>
        </a:p>
      </dgm:t>
    </dgm:pt>
    <dgm:pt modelId="{D27B3A69-BF7D-4CF5-800F-5E76FD351707}">
      <dgm:prSet phldrT="[Text]"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</a:rPr>
            <a:t>Перехідні періоди</a:t>
          </a:r>
          <a:endParaRPr lang="uk-UA" sz="1400" dirty="0">
            <a:solidFill>
              <a:schemeClr val="tx1"/>
            </a:solidFill>
          </a:endParaRPr>
        </a:p>
      </dgm:t>
    </dgm:pt>
    <dgm:pt modelId="{81E4DD44-AB15-4A24-A326-BF92E699154D}" type="parTrans" cxnId="{A6042EEE-245E-42E4-91B8-103EBA54762F}">
      <dgm:prSet/>
      <dgm:spPr/>
      <dgm:t>
        <a:bodyPr/>
        <a:lstStyle/>
        <a:p>
          <a:endParaRPr lang="uk-UA"/>
        </a:p>
      </dgm:t>
    </dgm:pt>
    <dgm:pt modelId="{3435C7A7-1E82-47DB-AEEB-92DDE5B1D454}" type="sibTrans" cxnId="{A6042EEE-245E-42E4-91B8-103EBA54762F}">
      <dgm:prSet/>
      <dgm:spPr/>
      <dgm:t>
        <a:bodyPr/>
        <a:lstStyle/>
        <a:p>
          <a:endParaRPr lang="uk-UA"/>
        </a:p>
      </dgm:t>
    </dgm:pt>
    <dgm:pt modelId="{BB30AFB1-7B0B-47EA-B836-AB83E4279ADA}">
      <dgm:prSet phldrT="[Text]" custT="1"/>
      <dgm:spPr/>
      <dgm:t>
        <a:bodyPr/>
        <a:lstStyle/>
        <a:p>
          <a:r>
            <a:rPr lang="uk-UA" sz="1400" b="1" dirty="0" smtClean="0">
              <a:solidFill>
                <a:schemeClr val="tx1"/>
              </a:solidFill>
            </a:rPr>
            <a:t>Моніторинг</a:t>
          </a:r>
          <a:endParaRPr lang="uk-UA" sz="1400" b="1" dirty="0">
            <a:solidFill>
              <a:schemeClr val="tx1"/>
            </a:solidFill>
          </a:endParaRPr>
        </a:p>
      </dgm:t>
    </dgm:pt>
    <dgm:pt modelId="{FC64E250-2FBF-489F-88F7-FDBB67DEDBB5}" type="parTrans" cxnId="{3C6ADA20-BAF7-4843-962B-93276D1529DD}">
      <dgm:prSet/>
      <dgm:spPr/>
      <dgm:t>
        <a:bodyPr/>
        <a:lstStyle/>
        <a:p>
          <a:endParaRPr lang="uk-UA"/>
        </a:p>
      </dgm:t>
    </dgm:pt>
    <dgm:pt modelId="{317C1B46-37CD-452C-A379-7EAA8EA4B86A}" type="sibTrans" cxnId="{3C6ADA20-BAF7-4843-962B-93276D1529DD}">
      <dgm:prSet custT="1"/>
      <dgm:spPr/>
      <dgm:t>
        <a:bodyPr/>
        <a:lstStyle/>
        <a:p>
          <a:endParaRPr lang="uk-UA" sz="1400">
            <a:solidFill>
              <a:schemeClr val="tx1"/>
            </a:solidFill>
          </a:endParaRPr>
        </a:p>
      </dgm:t>
    </dgm:pt>
    <dgm:pt modelId="{A8E7CAC8-372A-4DE1-AFEB-2443E2C1E15A}">
      <dgm:prSet phldrT="[Text]" custT="1"/>
      <dgm:spPr/>
      <dgm:t>
        <a:bodyPr/>
        <a:lstStyle/>
        <a:p>
          <a:r>
            <a:rPr lang="uk-UA" sz="1400" dirty="0" err="1" smtClean="0">
              <a:solidFill>
                <a:schemeClr val="tx1"/>
              </a:solidFill>
            </a:rPr>
            <a:t>ЄК</a:t>
          </a:r>
          <a:r>
            <a:rPr lang="uk-UA" sz="1400" dirty="0" smtClean="0">
              <a:solidFill>
                <a:schemeClr val="tx1"/>
              </a:solidFill>
            </a:rPr>
            <a:t> або інші органи ЄС</a:t>
          </a:r>
          <a:endParaRPr lang="uk-UA" sz="1400" dirty="0">
            <a:solidFill>
              <a:schemeClr val="tx1"/>
            </a:solidFill>
          </a:endParaRPr>
        </a:p>
      </dgm:t>
    </dgm:pt>
    <dgm:pt modelId="{771EB0D1-AA69-4340-A98C-F8179720E488}" type="parTrans" cxnId="{21C9B7FD-04FD-4655-96F0-BA968EA9A55E}">
      <dgm:prSet/>
      <dgm:spPr/>
      <dgm:t>
        <a:bodyPr/>
        <a:lstStyle/>
        <a:p>
          <a:endParaRPr lang="uk-UA"/>
        </a:p>
      </dgm:t>
    </dgm:pt>
    <dgm:pt modelId="{5D414641-52E1-474E-978F-CE195B3EE1F1}" type="sibTrans" cxnId="{21C9B7FD-04FD-4655-96F0-BA968EA9A55E}">
      <dgm:prSet/>
      <dgm:spPr/>
      <dgm:t>
        <a:bodyPr/>
        <a:lstStyle/>
        <a:p>
          <a:endParaRPr lang="uk-UA"/>
        </a:p>
      </dgm:t>
    </dgm:pt>
    <dgm:pt modelId="{7CB914B0-C2ED-4F0B-B7C9-4842276B173A}">
      <dgm:prSet phldrT="[Text]"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</a:rPr>
            <a:t>Місії</a:t>
          </a:r>
          <a:endParaRPr lang="uk-UA" sz="1400" dirty="0">
            <a:solidFill>
              <a:schemeClr val="tx1"/>
            </a:solidFill>
          </a:endParaRPr>
        </a:p>
      </dgm:t>
    </dgm:pt>
    <dgm:pt modelId="{67678F9A-D6F0-4924-B81B-E601A918562F}" type="parTrans" cxnId="{A01606E8-9D03-4F5A-A891-49871D38B156}">
      <dgm:prSet/>
      <dgm:spPr/>
      <dgm:t>
        <a:bodyPr/>
        <a:lstStyle/>
        <a:p>
          <a:endParaRPr lang="uk-UA"/>
        </a:p>
      </dgm:t>
    </dgm:pt>
    <dgm:pt modelId="{D8B02DC6-E734-488B-BDFF-57072B84C2FA}" type="sibTrans" cxnId="{A01606E8-9D03-4F5A-A891-49871D38B156}">
      <dgm:prSet/>
      <dgm:spPr/>
      <dgm:t>
        <a:bodyPr/>
        <a:lstStyle/>
        <a:p>
          <a:endParaRPr lang="uk-UA"/>
        </a:p>
      </dgm:t>
    </dgm:pt>
    <dgm:pt modelId="{2A2090BC-8B3A-4536-BE4A-4D88AF11163D}">
      <dgm:prSet custT="1"/>
      <dgm:spPr/>
      <dgm:t>
        <a:bodyPr/>
        <a:lstStyle/>
        <a:p>
          <a:r>
            <a:rPr lang="uk-UA" sz="1400" b="1" dirty="0" smtClean="0">
              <a:solidFill>
                <a:schemeClr val="tx1"/>
              </a:solidFill>
            </a:rPr>
            <a:t>Додатковий доступ на ринок</a:t>
          </a:r>
        </a:p>
        <a:p>
          <a:r>
            <a:rPr lang="uk-UA" sz="1400" dirty="0" smtClean="0">
              <a:solidFill>
                <a:schemeClr val="tx1"/>
              </a:solidFill>
            </a:rPr>
            <a:t>- Рішення двосторонніх органів</a:t>
          </a:r>
          <a:endParaRPr lang="uk-UA" sz="1400" dirty="0">
            <a:solidFill>
              <a:schemeClr val="tx1"/>
            </a:solidFill>
          </a:endParaRPr>
        </a:p>
      </dgm:t>
    </dgm:pt>
    <dgm:pt modelId="{69DF458C-90DA-4F59-A21B-4E516D734207}" type="parTrans" cxnId="{76D92840-4442-4E19-AB03-E2078E973686}">
      <dgm:prSet/>
      <dgm:spPr/>
      <dgm:t>
        <a:bodyPr/>
        <a:lstStyle/>
        <a:p>
          <a:endParaRPr lang="uk-UA"/>
        </a:p>
      </dgm:t>
    </dgm:pt>
    <dgm:pt modelId="{37929D5B-290F-4D07-B725-9E0F5C3E7C38}" type="sibTrans" cxnId="{76D92840-4442-4E19-AB03-E2078E973686}">
      <dgm:prSet/>
      <dgm:spPr/>
      <dgm:t>
        <a:bodyPr/>
        <a:lstStyle/>
        <a:p>
          <a:endParaRPr lang="uk-UA"/>
        </a:p>
      </dgm:t>
    </dgm:pt>
    <dgm:pt modelId="{62C15EC5-DAD1-414A-B94B-AAEC48CBED3B}">
      <dgm:prSet phldrT="[Text]"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</a:rPr>
            <a:t>Звіти про прогрес</a:t>
          </a:r>
          <a:endParaRPr lang="uk-UA" sz="1400" dirty="0">
            <a:solidFill>
              <a:schemeClr val="tx1"/>
            </a:solidFill>
          </a:endParaRPr>
        </a:p>
      </dgm:t>
    </dgm:pt>
    <dgm:pt modelId="{B97BC6D5-7C63-4BA8-A575-28E16A123CBA}" type="parTrans" cxnId="{8612B9C0-643C-4ED5-ABC8-F569660EF142}">
      <dgm:prSet/>
      <dgm:spPr/>
      <dgm:t>
        <a:bodyPr/>
        <a:lstStyle/>
        <a:p>
          <a:endParaRPr lang="uk-UA"/>
        </a:p>
      </dgm:t>
    </dgm:pt>
    <dgm:pt modelId="{548E1F1F-848C-42E7-8C27-B2256D1D5D85}" type="sibTrans" cxnId="{8612B9C0-643C-4ED5-ABC8-F569660EF142}">
      <dgm:prSet/>
      <dgm:spPr/>
      <dgm:t>
        <a:bodyPr/>
        <a:lstStyle/>
        <a:p>
          <a:endParaRPr lang="uk-UA"/>
        </a:p>
      </dgm:t>
    </dgm:pt>
    <dgm:pt modelId="{6DE64940-7DC9-46CD-892E-6DAE29BFFB1A}">
      <dgm:prSet phldrT="[Text]"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</a:rPr>
            <a:t>Нова </a:t>
          </a:r>
          <a:r>
            <a:rPr lang="uk-UA" sz="1400" dirty="0" err="1" smtClean="0">
              <a:solidFill>
                <a:schemeClr val="tx1"/>
              </a:solidFill>
            </a:rPr>
            <a:t>ЄПС</a:t>
          </a:r>
          <a:r>
            <a:rPr lang="uk-UA" sz="1400" dirty="0" smtClean="0">
              <a:solidFill>
                <a:schemeClr val="tx1"/>
              </a:solidFill>
            </a:rPr>
            <a:t>: інструменти</a:t>
          </a:r>
          <a:endParaRPr lang="uk-UA" sz="1400" dirty="0">
            <a:solidFill>
              <a:schemeClr val="tx1"/>
            </a:solidFill>
          </a:endParaRPr>
        </a:p>
      </dgm:t>
    </dgm:pt>
    <dgm:pt modelId="{ECF3E35A-6311-4CD2-8396-CAE69B456E9A}" type="parTrans" cxnId="{088A215C-1100-4CED-BDCE-A6FB6F633ABF}">
      <dgm:prSet/>
      <dgm:spPr/>
      <dgm:t>
        <a:bodyPr/>
        <a:lstStyle/>
        <a:p>
          <a:endParaRPr lang="uk-UA"/>
        </a:p>
      </dgm:t>
    </dgm:pt>
    <dgm:pt modelId="{E33FFDB9-9496-4F32-9E7E-18924F994232}" type="sibTrans" cxnId="{088A215C-1100-4CED-BDCE-A6FB6F633ABF}">
      <dgm:prSet/>
      <dgm:spPr/>
      <dgm:t>
        <a:bodyPr/>
        <a:lstStyle/>
        <a:p>
          <a:endParaRPr lang="uk-UA"/>
        </a:p>
      </dgm:t>
    </dgm:pt>
    <dgm:pt modelId="{A4B1B99B-2607-492E-92E5-8CCA723D74DA}" type="pres">
      <dgm:prSet presAssocID="{FD578DF8-77FA-46B3-B847-E5382C0CFEF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4880448-838F-4EF9-89CD-12F3172BBAFD}" type="pres">
      <dgm:prSet presAssocID="{6E7A5B73-76BB-4048-9B09-F821E2040004}" presName="composite" presStyleCnt="0"/>
      <dgm:spPr/>
    </dgm:pt>
    <dgm:pt modelId="{AE24604A-EA07-4FC5-B202-8D115E29C8DB}" type="pres">
      <dgm:prSet presAssocID="{6E7A5B73-76BB-4048-9B09-F821E2040004}" presName="imagSh" presStyleLbl="bgImgPlace1" presStyleIdx="0" presStyleCnt="4"/>
      <dgm:spPr/>
    </dgm:pt>
    <dgm:pt modelId="{04FB4709-73FE-4F46-969A-EFC56C87F2F1}" type="pres">
      <dgm:prSet presAssocID="{6E7A5B73-76BB-4048-9B09-F821E2040004}" presName="txNode" presStyleLbl="node1" presStyleIdx="0" presStyleCnt="4" custScaleY="20178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0D0E024-FB9E-4CA9-AAA3-3D5758EFC14C}" type="pres">
      <dgm:prSet presAssocID="{11788ACE-1D44-4151-8AB2-E229D68A3FEC}" presName="sibTrans" presStyleLbl="sibTrans2D1" presStyleIdx="0" presStyleCnt="3"/>
      <dgm:spPr/>
      <dgm:t>
        <a:bodyPr/>
        <a:lstStyle/>
        <a:p>
          <a:endParaRPr lang="uk-UA"/>
        </a:p>
      </dgm:t>
    </dgm:pt>
    <dgm:pt modelId="{044677EE-24F3-4F63-A9DE-F9D337DB88B6}" type="pres">
      <dgm:prSet presAssocID="{11788ACE-1D44-4151-8AB2-E229D68A3FEC}" presName="connTx" presStyleLbl="sibTrans2D1" presStyleIdx="0" presStyleCnt="3"/>
      <dgm:spPr/>
      <dgm:t>
        <a:bodyPr/>
        <a:lstStyle/>
        <a:p>
          <a:endParaRPr lang="uk-UA"/>
        </a:p>
      </dgm:t>
    </dgm:pt>
    <dgm:pt modelId="{DE0EFE05-A3B1-4BE3-BB02-B5BBD0FFE930}" type="pres">
      <dgm:prSet presAssocID="{DAA74433-8F5F-420E-81FF-4AF436C5D193}" presName="composite" presStyleCnt="0"/>
      <dgm:spPr/>
    </dgm:pt>
    <dgm:pt modelId="{6A4A4DC3-1441-47EB-9BF1-1C27291E7A46}" type="pres">
      <dgm:prSet presAssocID="{DAA74433-8F5F-420E-81FF-4AF436C5D193}" presName="imagSh" presStyleLbl="bgImgPlace1" presStyleIdx="1" presStyleCnt="4"/>
      <dgm:spPr/>
    </dgm:pt>
    <dgm:pt modelId="{8EFAB6A5-B8B0-449B-8B21-BD8565AAA065}" type="pres">
      <dgm:prSet presAssocID="{DAA74433-8F5F-420E-81FF-4AF436C5D193}" presName="txNode" presStyleLbl="node1" presStyleIdx="1" presStyleCnt="4" custScaleY="19176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0FBA810-39FA-4D38-8200-27941DB0E685}" type="pres">
      <dgm:prSet presAssocID="{F4300A20-6BED-4057-96AC-1F9140CA758A}" presName="sibTrans" presStyleLbl="sibTrans2D1" presStyleIdx="1" presStyleCnt="3"/>
      <dgm:spPr/>
      <dgm:t>
        <a:bodyPr/>
        <a:lstStyle/>
        <a:p>
          <a:endParaRPr lang="uk-UA"/>
        </a:p>
      </dgm:t>
    </dgm:pt>
    <dgm:pt modelId="{BE9C242C-A45B-4527-A796-BB78E8B4C0BF}" type="pres">
      <dgm:prSet presAssocID="{F4300A20-6BED-4057-96AC-1F9140CA758A}" presName="connTx" presStyleLbl="sibTrans2D1" presStyleIdx="1" presStyleCnt="3"/>
      <dgm:spPr/>
      <dgm:t>
        <a:bodyPr/>
        <a:lstStyle/>
        <a:p>
          <a:endParaRPr lang="uk-UA"/>
        </a:p>
      </dgm:t>
    </dgm:pt>
    <dgm:pt modelId="{BE492118-42DD-48E4-84F1-E684D4F08DDC}" type="pres">
      <dgm:prSet presAssocID="{BB30AFB1-7B0B-47EA-B836-AB83E4279ADA}" presName="composite" presStyleCnt="0"/>
      <dgm:spPr/>
    </dgm:pt>
    <dgm:pt modelId="{3EC15934-F516-4DDF-A822-8384583FF3CC}" type="pres">
      <dgm:prSet presAssocID="{BB30AFB1-7B0B-47EA-B836-AB83E4279ADA}" presName="imagSh" presStyleLbl="bgImgPlace1" presStyleIdx="2" presStyleCnt="4"/>
      <dgm:spPr/>
    </dgm:pt>
    <dgm:pt modelId="{62901C8B-1618-487C-8ED6-02E0B3158856}" type="pres">
      <dgm:prSet presAssocID="{BB30AFB1-7B0B-47EA-B836-AB83E4279ADA}" presName="txNode" presStyleLbl="node1" presStyleIdx="2" presStyleCnt="4" custScaleY="19332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642C120-32F3-4FF8-A4CD-338B4AA9BCF9}" type="pres">
      <dgm:prSet presAssocID="{317C1B46-37CD-452C-A379-7EAA8EA4B86A}" presName="sibTrans" presStyleLbl="sibTrans2D1" presStyleIdx="2" presStyleCnt="3"/>
      <dgm:spPr/>
      <dgm:t>
        <a:bodyPr/>
        <a:lstStyle/>
        <a:p>
          <a:endParaRPr lang="uk-UA"/>
        </a:p>
      </dgm:t>
    </dgm:pt>
    <dgm:pt modelId="{B18F41D0-D23A-4F34-9454-0854B79F19BB}" type="pres">
      <dgm:prSet presAssocID="{317C1B46-37CD-452C-A379-7EAA8EA4B86A}" presName="connTx" presStyleLbl="sibTrans2D1" presStyleIdx="2" presStyleCnt="3"/>
      <dgm:spPr/>
      <dgm:t>
        <a:bodyPr/>
        <a:lstStyle/>
        <a:p>
          <a:endParaRPr lang="uk-UA"/>
        </a:p>
      </dgm:t>
    </dgm:pt>
    <dgm:pt modelId="{05C29219-7223-4F07-A690-1CFC235AF1A5}" type="pres">
      <dgm:prSet presAssocID="{2A2090BC-8B3A-4536-BE4A-4D88AF11163D}" presName="composite" presStyleCnt="0"/>
      <dgm:spPr/>
    </dgm:pt>
    <dgm:pt modelId="{7AA6E7C3-68DE-47B7-BE2F-058024F0C9FB}" type="pres">
      <dgm:prSet presAssocID="{2A2090BC-8B3A-4536-BE4A-4D88AF11163D}" presName="imagSh" presStyleLbl="bgImgPlace1" presStyleIdx="3" presStyleCnt="4"/>
      <dgm:spPr/>
    </dgm:pt>
    <dgm:pt modelId="{1CECBBDE-BEBE-4BC4-9C59-F78C0B11229F}" type="pres">
      <dgm:prSet presAssocID="{2A2090BC-8B3A-4536-BE4A-4D88AF11163D}" presName="txNode" presStyleLbl="node1" presStyleIdx="3" presStyleCnt="4" custScaleY="19947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F799358-28B1-4C49-9F01-92E73E57C379}" type="presOf" srcId="{6E7A5B73-76BB-4048-9B09-F821E2040004}" destId="{04FB4709-73FE-4F46-969A-EFC56C87F2F1}" srcOrd="0" destOrd="0" presId="urn:microsoft.com/office/officeart/2005/8/layout/hProcess10"/>
    <dgm:cxn modelId="{76D92840-4442-4E19-AB03-E2078E973686}" srcId="{FD578DF8-77FA-46B3-B847-E5382C0CFEFF}" destId="{2A2090BC-8B3A-4536-BE4A-4D88AF11163D}" srcOrd="3" destOrd="0" parTransId="{69DF458C-90DA-4F59-A21B-4E516D734207}" sibTransId="{37929D5B-290F-4D07-B725-9E0F5C3E7C38}"/>
    <dgm:cxn modelId="{E5B33413-2E5E-4ECA-BBEA-EEA85C4A98A6}" type="presOf" srcId="{F4300A20-6BED-4057-96AC-1F9140CA758A}" destId="{BE9C242C-A45B-4527-A796-BB78E8B4C0BF}" srcOrd="1" destOrd="0" presId="urn:microsoft.com/office/officeart/2005/8/layout/hProcess10"/>
    <dgm:cxn modelId="{E5E736FA-411E-4F7E-B69E-4B5ED9F0054A}" type="presOf" srcId="{11788ACE-1D44-4151-8AB2-E229D68A3FEC}" destId="{20D0E024-FB9E-4CA9-AAA3-3D5758EFC14C}" srcOrd="0" destOrd="0" presId="urn:microsoft.com/office/officeart/2005/8/layout/hProcess10"/>
    <dgm:cxn modelId="{B60F2C6B-C9C6-46E9-96CD-067A96898719}" srcId="{FD578DF8-77FA-46B3-B847-E5382C0CFEFF}" destId="{6E7A5B73-76BB-4048-9B09-F821E2040004}" srcOrd="0" destOrd="0" parTransId="{81D7A4ED-FA44-4EB4-9758-60E542EAA543}" sibTransId="{11788ACE-1D44-4151-8AB2-E229D68A3FEC}"/>
    <dgm:cxn modelId="{1D67253F-3F95-4D48-A058-9E1DBEBABF46}" type="presOf" srcId="{317C1B46-37CD-452C-A379-7EAA8EA4B86A}" destId="{2642C120-32F3-4FF8-A4CD-338B4AA9BCF9}" srcOrd="0" destOrd="0" presId="urn:microsoft.com/office/officeart/2005/8/layout/hProcess10"/>
    <dgm:cxn modelId="{16D1C9D8-B403-40ED-815E-3557E82E5E78}" srcId="{6E7A5B73-76BB-4048-9B09-F821E2040004}" destId="{58A5338C-2309-409D-ADA5-6B02D7B2DD6D}" srcOrd="0" destOrd="0" parTransId="{9F41CD56-8CF2-46FE-B88D-39D248286A23}" sibTransId="{30CA4BD3-8679-46E3-B686-164508059938}"/>
    <dgm:cxn modelId="{088A215C-1100-4CED-BDCE-A6FB6F633ABF}" srcId="{BB30AFB1-7B0B-47EA-B836-AB83E4279ADA}" destId="{6DE64940-7DC9-46CD-892E-6DAE29BFFB1A}" srcOrd="3" destOrd="0" parTransId="{ECF3E35A-6311-4CD2-8396-CAE69B456E9A}" sibTransId="{E33FFDB9-9496-4F32-9E7E-18924F994232}"/>
    <dgm:cxn modelId="{2DAF74D5-6203-49F1-9861-DF5CFC2FA923}" type="presOf" srcId="{67D4C822-2BA0-483E-BB70-93E3FBE0686E}" destId="{04FB4709-73FE-4F46-969A-EFC56C87F2F1}" srcOrd="0" destOrd="2" presId="urn:microsoft.com/office/officeart/2005/8/layout/hProcess10"/>
    <dgm:cxn modelId="{80659D8F-60F0-4A82-93A4-2345339E46DD}" type="presOf" srcId="{58A5338C-2309-409D-ADA5-6B02D7B2DD6D}" destId="{04FB4709-73FE-4F46-969A-EFC56C87F2F1}" srcOrd="0" destOrd="1" presId="urn:microsoft.com/office/officeart/2005/8/layout/hProcess10"/>
    <dgm:cxn modelId="{8612B9C0-643C-4ED5-ABC8-F569660EF142}" srcId="{BB30AFB1-7B0B-47EA-B836-AB83E4279ADA}" destId="{62C15EC5-DAD1-414A-B94B-AAEC48CBED3B}" srcOrd="2" destOrd="0" parTransId="{B97BC6D5-7C63-4BA8-A575-28E16A123CBA}" sibTransId="{548E1F1F-848C-42E7-8C27-B2256D1D5D85}"/>
    <dgm:cxn modelId="{8B9B2E89-BEB1-443C-8321-534B515AD142}" type="presOf" srcId="{6DE64940-7DC9-46CD-892E-6DAE29BFFB1A}" destId="{62901C8B-1618-487C-8ED6-02E0B3158856}" srcOrd="0" destOrd="4" presId="urn:microsoft.com/office/officeart/2005/8/layout/hProcess10"/>
    <dgm:cxn modelId="{2C675FDA-AC87-4A71-B22F-6EFD35E7B852}" type="presOf" srcId="{7CB914B0-C2ED-4F0B-B7C9-4842276B173A}" destId="{62901C8B-1618-487C-8ED6-02E0B3158856}" srcOrd="0" destOrd="2" presId="urn:microsoft.com/office/officeart/2005/8/layout/hProcess10"/>
    <dgm:cxn modelId="{1880C5C2-B22D-4ED6-825A-D6D6ECA3B505}" type="presOf" srcId="{A8E7CAC8-372A-4DE1-AFEB-2443E2C1E15A}" destId="{62901C8B-1618-487C-8ED6-02E0B3158856}" srcOrd="0" destOrd="1" presId="urn:microsoft.com/office/officeart/2005/8/layout/hProcess10"/>
    <dgm:cxn modelId="{57257222-42A6-4984-81A0-8ED68F1CC0E3}" srcId="{6E7A5B73-76BB-4048-9B09-F821E2040004}" destId="{67D4C822-2BA0-483E-BB70-93E3FBE0686E}" srcOrd="1" destOrd="0" parTransId="{FC8B31F9-E849-4C01-A829-26E44BF6160F}" sibTransId="{CE15364E-0D6D-422A-8ACE-557630792C7A}"/>
    <dgm:cxn modelId="{0CD21B2A-BEFD-4C66-8D58-46F920B6FA18}" type="presOf" srcId="{F4300A20-6BED-4057-96AC-1F9140CA758A}" destId="{D0FBA810-39FA-4D38-8200-27941DB0E685}" srcOrd="0" destOrd="0" presId="urn:microsoft.com/office/officeart/2005/8/layout/hProcess10"/>
    <dgm:cxn modelId="{EF3D89FB-9AE3-454F-A180-B77AD5BDD1B2}" type="presOf" srcId="{62C15EC5-DAD1-414A-B94B-AAEC48CBED3B}" destId="{62901C8B-1618-487C-8ED6-02E0B3158856}" srcOrd="0" destOrd="3" presId="urn:microsoft.com/office/officeart/2005/8/layout/hProcess10"/>
    <dgm:cxn modelId="{A01606E8-9D03-4F5A-A891-49871D38B156}" srcId="{BB30AFB1-7B0B-47EA-B836-AB83E4279ADA}" destId="{7CB914B0-C2ED-4F0B-B7C9-4842276B173A}" srcOrd="1" destOrd="0" parTransId="{67678F9A-D6F0-4924-B81B-E601A918562F}" sibTransId="{D8B02DC6-E734-488B-BDFF-57072B84C2FA}"/>
    <dgm:cxn modelId="{3C6ADA20-BAF7-4843-962B-93276D1529DD}" srcId="{FD578DF8-77FA-46B3-B847-E5382C0CFEFF}" destId="{BB30AFB1-7B0B-47EA-B836-AB83E4279ADA}" srcOrd="2" destOrd="0" parTransId="{FC64E250-2FBF-489F-88F7-FDBB67DEDBB5}" sibTransId="{317C1B46-37CD-452C-A379-7EAA8EA4B86A}"/>
    <dgm:cxn modelId="{54726BDD-C620-4EAE-A16F-E1D58C02B0F3}" type="presOf" srcId="{2A2090BC-8B3A-4536-BE4A-4D88AF11163D}" destId="{1CECBBDE-BEBE-4BC4-9C59-F78C0B11229F}" srcOrd="0" destOrd="0" presId="urn:microsoft.com/office/officeart/2005/8/layout/hProcess10"/>
    <dgm:cxn modelId="{66C9907A-48D3-4F6F-BDF8-26B986BCFBC8}" type="presOf" srcId="{FD578DF8-77FA-46B3-B847-E5382C0CFEFF}" destId="{A4B1B99B-2607-492E-92E5-8CCA723D74DA}" srcOrd="0" destOrd="0" presId="urn:microsoft.com/office/officeart/2005/8/layout/hProcess10"/>
    <dgm:cxn modelId="{DB97A04B-940C-4A7B-BF64-8716E9B81570}" type="presOf" srcId="{DAA74433-8F5F-420E-81FF-4AF436C5D193}" destId="{8EFAB6A5-B8B0-449B-8B21-BD8565AAA065}" srcOrd="0" destOrd="0" presId="urn:microsoft.com/office/officeart/2005/8/layout/hProcess10"/>
    <dgm:cxn modelId="{F6E9F13B-FCCB-42F0-828F-35464D4A28B6}" type="presOf" srcId="{11788ACE-1D44-4151-8AB2-E229D68A3FEC}" destId="{044677EE-24F3-4F63-A9DE-F9D337DB88B6}" srcOrd="1" destOrd="0" presId="urn:microsoft.com/office/officeart/2005/8/layout/hProcess10"/>
    <dgm:cxn modelId="{933C7441-3692-4BD8-BB1E-5079F78FE615}" type="presOf" srcId="{317C1B46-37CD-452C-A379-7EAA8EA4B86A}" destId="{B18F41D0-D23A-4F34-9454-0854B79F19BB}" srcOrd="1" destOrd="0" presId="urn:microsoft.com/office/officeart/2005/8/layout/hProcess10"/>
    <dgm:cxn modelId="{67BFC598-B0D5-4D8F-B710-95A7A870A69F}" srcId="{FD578DF8-77FA-46B3-B847-E5382C0CFEFF}" destId="{DAA74433-8F5F-420E-81FF-4AF436C5D193}" srcOrd="1" destOrd="0" parTransId="{8A1B3360-D7A9-4C8A-AC18-FAF5AFCADBD7}" sibTransId="{F4300A20-6BED-4057-96AC-1F9140CA758A}"/>
    <dgm:cxn modelId="{21C9B7FD-04FD-4655-96F0-BA968EA9A55E}" srcId="{BB30AFB1-7B0B-47EA-B836-AB83E4279ADA}" destId="{A8E7CAC8-372A-4DE1-AFEB-2443E2C1E15A}" srcOrd="0" destOrd="0" parTransId="{771EB0D1-AA69-4340-A98C-F8179720E488}" sibTransId="{5D414641-52E1-474E-978F-CE195B3EE1F1}"/>
    <dgm:cxn modelId="{A6042EEE-245E-42E4-91B8-103EBA54762F}" srcId="{DAA74433-8F5F-420E-81FF-4AF436C5D193}" destId="{D27B3A69-BF7D-4CF5-800F-5E76FD351707}" srcOrd="0" destOrd="0" parTransId="{81E4DD44-AB15-4A24-A326-BF92E699154D}" sibTransId="{3435C7A7-1E82-47DB-AEEB-92DDE5B1D454}"/>
    <dgm:cxn modelId="{DBBF4258-98ED-4F78-AB10-8831C62242B4}" type="presOf" srcId="{D27B3A69-BF7D-4CF5-800F-5E76FD351707}" destId="{8EFAB6A5-B8B0-449B-8B21-BD8565AAA065}" srcOrd="0" destOrd="1" presId="urn:microsoft.com/office/officeart/2005/8/layout/hProcess10"/>
    <dgm:cxn modelId="{79EBF21C-CAFE-4695-9028-8CA78C88B143}" type="presOf" srcId="{BB30AFB1-7B0B-47EA-B836-AB83E4279ADA}" destId="{62901C8B-1618-487C-8ED6-02E0B3158856}" srcOrd="0" destOrd="0" presId="urn:microsoft.com/office/officeart/2005/8/layout/hProcess10"/>
    <dgm:cxn modelId="{089E65EC-2F89-4CDF-864E-170F0F4FB93F}" type="presParOf" srcId="{A4B1B99B-2607-492E-92E5-8CCA723D74DA}" destId="{E4880448-838F-4EF9-89CD-12F3172BBAFD}" srcOrd="0" destOrd="0" presId="urn:microsoft.com/office/officeart/2005/8/layout/hProcess10"/>
    <dgm:cxn modelId="{FF15F735-6742-4A2F-84F8-C3548B597EC3}" type="presParOf" srcId="{E4880448-838F-4EF9-89CD-12F3172BBAFD}" destId="{AE24604A-EA07-4FC5-B202-8D115E29C8DB}" srcOrd="0" destOrd="0" presId="urn:microsoft.com/office/officeart/2005/8/layout/hProcess10"/>
    <dgm:cxn modelId="{F7201447-76D8-4C3A-B969-75D22447E51B}" type="presParOf" srcId="{E4880448-838F-4EF9-89CD-12F3172BBAFD}" destId="{04FB4709-73FE-4F46-969A-EFC56C87F2F1}" srcOrd="1" destOrd="0" presId="urn:microsoft.com/office/officeart/2005/8/layout/hProcess10"/>
    <dgm:cxn modelId="{D219FF94-0C3F-42DE-AE0E-5C80E915BE83}" type="presParOf" srcId="{A4B1B99B-2607-492E-92E5-8CCA723D74DA}" destId="{20D0E024-FB9E-4CA9-AAA3-3D5758EFC14C}" srcOrd="1" destOrd="0" presId="urn:microsoft.com/office/officeart/2005/8/layout/hProcess10"/>
    <dgm:cxn modelId="{AECA1FBD-9931-40C2-9543-FE4A68BA7966}" type="presParOf" srcId="{20D0E024-FB9E-4CA9-AAA3-3D5758EFC14C}" destId="{044677EE-24F3-4F63-A9DE-F9D337DB88B6}" srcOrd="0" destOrd="0" presId="urn:microsoft.com/office/officeart/2005/8/layout/hProcess10"/>
    <dgm:cxn modelId="{7A5CCFDE-F34F-4DCC-930C-335FF946B416}" type="presParOf" srcId="{A4B1B99B-2607-492E-92E5-8CCA723D74DA}" destId="{DE0EFE05-A3B1-4BE3-BB02-B5BBD0FFE930}" srcOrd="2" destOrd="0" presId="urn:microsoft.com/office/officeart/2005/8/layout/hProcess10"/>
    <dgm:cxn modelId="{8B7A2587-1B38-4076-8B08-C57484720976}" type="presParOf" srcId="{DE0EFE05-A3B1-4BE3-BB02-B5BBD0FFE930}" destId="{6A4A4DC3-1441-47EB-9BF1-1C27291E7A46}" srcOrd="0" destOrd="0" presId="urn:microsoft.com/office/officeart/2005/8/layout/hProcess10"/>
    <dgm:cxn modelId="{B965F9D5-DBB4-4D16-AF79-4DC3C1B75998}" type="presParOf" srcId="{DE0EFE05-A3B1-4BE3-BB02-B5BBD0FFE930}" destId="{8EFAB6A5-B8B0-449B-8B21-BD8565AAA065}" srcOrd="1" destOrd="0" presId="urn:microsoft.com/office/officeart/2005/8/layout/hProcess10"/>
    <dgm:cxn modelId="{6B495AD4-0507-4D7E-AF46-21FF82D6646E}" type="presParOf" srcId="{A4B1B99B-2607-492E-92E5-8CCA723D74DA}" destId="{D0FBA810-39FA-4D38-8200-27941DB0E685}" srcOrd="3" destOrd="0" presId="urn:microsoft.com/office/officeart/2005/8/layout/hProcess10"/>
    <dgm:cxn modelId="{F1C5B317-61A5-401D-9331-D480391B4DA4}" type="presParOf" srcId="{D0FBA810-39FA-4D38-8200-27941DB0E685}" destId="{BE9C242C-A45B-4527-A796-BB78E8B4C0BF}" srcOrd="0" destOrd="0" presId="urn:microsoft.com/office/officeart/2005/8/layout/hProcess10"/>
    <dgm:cxn modelId="{67F8F113-072E-4720-ACF6-B14F9EA66A43}" type="presParOf" srcId="{A4B1B99B-2607-492E-92E5-8CCA723D74DA}" destId="{BE492118-42DD-48E4-84F1-E684D4F08DDC}" srcOrd="4" destOrd="0" presId="urn:microsoft.com/office/officeart/2005/8/layout/hProcess10"/>
    <dgm:cxn modelId="{B51F2EB3-E231-4D4A-A4DE-B81D5C8C74BE}" type="presParOf" srcId="{BE492118-42DD-48E4-84F1-E684D4F08DDC}" destId="{3EC15934-F516-4DDF-A822-8384583FF3CC}" srcOrd="0" destOrd="0" presId="urn:microsoft.com/office/officeart/2005/8/layout/hProcess10"/>
    <dgm:cxn modelId="{F6ED4CB9-EC64-40B0-B9DA-580114621B2E}" type="presParOf" srcId="{BE492118-42DD-48E4-84F1-E684D4F08DDC}" destId="{62901C8B-1618-487C-8ED6-02E0B3158856}" srcOrd="1" destOrd="0" presId="urn:microsoft.com/office/officeart/2005/8/layout/hProcess10"/>
    <dgm:cxn modelId="{86FDE3C6-A005-4F4A-855F-CF0D4C60D183}" type="presParOf" srcId="{A4B1B99B-2607-492E-92E5-8CCA723D74DA}" destId="{2642C120-32F3-4FF8-A4CD-338B4AA9BCF9}" srcOrd="5" destOrd="0" presId="urn:microsoft.com/office/officeart/2005/8/layout/hProcess10"/>
    <dgm:cxn modelId="{33121A07-66B1-41E7-969C-90FF19E3F9B3}" type="presParOf" srcId="{2642C120-32F3-4FF8-A4CD-338B4AA9BCF9}" destId="{B18F41D0-D23A-4F34-9454-0854B79F19BB}" srcOrd="0" destOrd="0" presId="urn:microsoft.com/office/officeart/2005/8/layout/hProcess10"/>
    <dgm:cxn modelId="{E5A8D181-01C4-4C4D-8FF9-D16D1652F591}" type="presParOf" srcId="{A4B1B99B-2607-492E-92E5-8CCA723D74DA}" destId="{05C29219-7223-4F07-A690-1CFC235AF1A5}" srcOrd="6" destOrd="0" presId="urn:microsoft.com/office/officeart/2005/8/layout/hProcess10"/>
    <dgm:cxn modelId="{3B6D51C5-F645-4348-9F05-B161EA8F3080}" type="presParOf" srcId="{05C29219-7223-4F07-A690-1CFC235AF1A5}" destId="{7AA6E7C3-68DE-47B7-BE2F-058024F0C9FB}" srcOrd="0" destOrd="0" presId="urn:microsoft.com/office/officeart/2005/8/layout/hProcess10"/>
    <dgm:cxn modelId="{819E40A5-23B7-4A66-8715-2F1B470AD464}" type="presParOf" srcId="{05C29219-7223-4F07-A690-1CFC235AF1A5}" destId="{1CECBBDE-BEBE-4BC4-9C59-F78C0B11229F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4604A-EA07-4FC5-B202-8D115E29C8DB}">
      <dsp:nvSpPr>
        <dsp:cNvPr id="0" name=""/>
        <dsp:cNvSpPr/>
      </dsp:nvSpPr>
      <dsp:spPr>
        <a:xfrm>
          <a:off x="1110" y="659960"/>
          <a:ext cx="1445719" cy="144571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04FB4709-73FE-4F46-969A-EFC56C87F2F1}">
      <dsp:nvSpPr>
        <dsp:cNvPr id="0" name=""/>
        <dsp:cNvSpPr/>
      </dsp:nvSpPr>
      <dsp:spPr>
        <a:xfrm>
          <a:off x="236460" y="791665"/>
          <a:ext cx="1445719" cy="29171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</a:rPr>
            <a:t>Норма про наближення законодавства</a:t>
          </a:r>
          <a:endParaRPr lang="uk-UA" sz="1400" b="1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solidFill>
                <a:schemeClr val="tx1"/>
              </a:solidFill>
            </a:rPr>
            <a:t>Зобов'язання застосовувати або </a:t>
          </a:r>
          <a:r>
            <a:rPr lang="uk-UA" sz="1400" kern="1200" dirty="0" err="1" smtClean="0">
              <a:solidFill>
                <a:schemeClr val="tx1"/>
              </a:solidFill>
            </a:rPr>
            <a:t>імплементувати</a:t>
          </a:r>
          <a:r>
            <a:rPr lang="uk-UA" sz="1400" kern="1200" dirty="0" smtClean="0">
              <a:solidFill>
                <a:schemeClr val="tx1"/>
              </a:solidFill>
            </a:rPr>
            <a:t> визначене </a:t>
          </a:r>
          <a:r>
            <a:rPr lang="en-US" sz="1400" kern="1200" dirty="0" smtClean="0">
              <a:solidFill>
                <a:schemeClr val="tx1"/>
              </a:solidFill>
            </a:rPr>
            <a:t>acquis </a:t>
          </a:r>
          <a:r>
            <a:rPr lang="uk-UA" sz="1400" kern="1200" dirty="0" smtClean="0">
              <a:solidFill>
                <a:schemeClr val="tx1"/>
              </a:solidFill>
            </a:rPr>
            <a:t>ЄС </a:t>
          </a:r>
          <a:endParaRPr lang="uk-UA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solidFill>
                <a:schemeClr val="tx1"/>
              </a:solidFill>
            </a:rPr>
            <a:t>Додатки</a:t>
          </a:r>
          <a:endParaRPr lang="uk-UA" sz="1400" kern="1200" dirty="0">
            <a:solidFill>
              <a:schemeClr val="tx1"/>
            </a:solidFill>
          </a:endParaRPr>
        </a:p>
      </dsp:txBody>
      <dsp:txXfrm>
        <a:off x="278804" y="834009"/>
        <a:ext cx="1361031" cy="2832485"/>
      </dsp:txXfrm>
    </dsp:sp>
    <dsp:sp modelId="{20D0E024-FB9E-4CA9-AAA3-3D5758EFC14C}">
      <dsp:nvSpPr>
        <dsp:cNvPr id="0" name=""/>
        <dsp:cNvSpPr/>
      </dsp:nvSpPr>
      <dsp:spPr>
        <a:xfrm rot="55497">
          <a:off x="1725289" y="1227541"/>
          <a:ext cx="278513" cy="34738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>
            <a:solidFill>
              <a:schemeClr val="tx1"/>
            </a:solidFill>
          </a:endParaRPr>
        </a:p>
      </dsp:txBody>
      <dsp:txXfrm>
        <a:off x="1725294" y="1296344"/>
        <a:ext cx="194959" cy="208432"/>
      </dsp:txXfrm>
    </dsp:sp>
    <dsp:sp modelId="{6A4A4DC3-1441-47EB-9BF1-1C27291E7A46}">
      <dsp:nvSpPr>
        <dsp:cNvPr id="0" name=""/>
        <dsp:cNvSpPr/>
      </dsp:nvSpPr>
      <dsp:spPr>
        <a:xfrm>
          <a:off x="2242480" y="696146"/>
          <a:ext cx="1445719" cy="144571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8EFAB6A5-B8B0-449B-8B21-BD8565AAA065}">
      <dsp:nvSpPr>
        <dsp:cNvPr id="0" name=""/>
        <dsp:cNvSpPr/>
      </dsp:nvSpPr>
      <dsp:spPr>
        <a:xfrm>
          <a:off x="2477830" y="900224"/>
          <a:ext cx="1445719" cy="27724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</a:rPr>
            <a:t>Імплементація</a:t>
          </a:r>
          <a:endParaRPr lang="uk-UA" sz="1400" b="1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solidFill>
                <a:schemeClr val="tx1"/>
              </a:solidFill>
            </a:rPr>
            <a:t>Перехідні періоди</a:t>
          </a:r>
          <a:endParaRPr lang="uk-UA" sz="1400" kern="1200" dirty="0">
            <a:solidFill>
              <a:schemeClr val="tx1"/>
            </a:solidFill>
          </a:endParaRPr>
        </a:p>
      </dsp:txBody>
      <dsp:txXfrm>
        <a:off x="2520174" y="942568"/>
        <a:ext cx="1361031" cy="2687739"/>
      </dsp:txXfrm>
    </dsp:sp>
    <dsp:sp modelId="{D0FBA810-39FA-4D38-8200-27941DB0E685}">
      <dsp:nvSpPr>
        <dsp:cNvPr id="0" name=""/>
        <dsp:cNvSpPr/>
      </dsp:nvSpPr>
      <dsp:spPr>
        <a:xfrm rot="21591391">
          <a:off x="3966677" y="1242457"/>
          <a:ext cx="278478" cy="34738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>
            <a:solidFill>
              <a:schemeClr val="tx1"/>
            </a:solidFill>
          </a:endParaRPr>
        </a:p>
      </dsp:txBody>
      <dsp:txXfrm>
        <a:off x="3966677" y="1312039"/>
        <a:ext cx="194935" cy="208432"/>
      </dsp:txXfrm>
    </dsp:sp>
    <dsp:sp modelId="{3EC15934-F516-4DDF-A822-8384583FF3CC}">
      <dsp:nvSpPr>
        <dsp:cNvPr id="0" name=""/>
        <dsp:cNvSpPr/>
      </dsp:nvSpPr>
      <dsp:spPr>
        <a:xfrm>
          <a:off x="4483850" y="690533"/>
          <a:ext cx="1445719" cy="144571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2901C8B-1618-487C-8ED6-02E0B3158856}">
      <dsp:nvSpPr>
        <dsp:cNvPr id="0" name=""/>
        <dsp:cNvSpPr/>
      </dsp:nvSpPr>
      <dsp:spPr>
        <a:xfrm>
          <a:off x="4719199" y="883385"/>
          <a:ext cx="1445719" cy="27948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</a:rPr>
            <a:t>Моніторинг</a:t>
          </a:r>
          <a:endParaRPr lang="uk-UA" sz="1400" b="1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err="1" smtClean="0">
              <a:solidFill>
                <a:schemeClr val="tx1"/>
              </a:solidFill>
            </a:rPr>
            <a:t>ЄК</a:t>
          </a:r>
          <a:r>
            <a:rPr lang="uk-UA" sz="1400" kern="1200" dirty="0" smtClean="0">
              <a:solidFill>
                <a:schemeClr val="tx1"/>
              </a:solidFill>
            </a:rPr>
            <a:t> або інші органи ЄС</a:t>
          </a:r>
          <a:endParaRPr lang="uk-UA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solidFill>
                <a:schemeClr val="tx1"/>
              </a:solidFill>
            </a:rPr>
            <a:t>Місії</a:t>
          </a:r>
          <a:endParaRPr lang="uk-UA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solidFill>
                <a:schemeClr val="tx1"/>
              </a:solidFill>
            </a:rPr>
            <a:t>Звіти про прогрес</a:t>
          </a:r>
          <a:endParaRPr lang="uk-UA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solidFill>
                <a:schemeClr val="tx1"/>
              </a:solidFill>
            </a:rPr>
            <a:t>Нова </a:t>
          </a:r>
          <a:r>
            <a:rPr lang="uk-UA" sz="1400" kern="1200" dirty="0" err="1" smtClean="0">
              <a:solidFill>
                <a:schemeClr val="tx1"/>
              </a:solidFill>
            </a:rPr>
            <a:t>ЄПС</a:t>
          </a:r>
          <a:r>
            <a:rPr lang="uk-UA" sz="1400" kern="1200" dirty="0" smtClean="0">
              <a:solidFill>
                <a:schemeClr val="tx1"/>
              </a:solidFill>
            </a:rPr>
            <a:t>: інструменти</a:t>
          </a:r>
          <a:endParaRPr lang="uk-UA" sz="1400" kern="1200" dirty="0">
            <a:solidFill>
              <a:schemeClr val="tx1"/>
            </a:solidFill>
          </a:endParaRPr>
        </a:p>
      </dsp:txBody>
      <dsp:txXfrm>
        <a:off x="4761543" y="925729"/>
        <a:ext cx="1361031" cy="2710191"/>
      </dsp:txXfrm>
    </dsp:sp>
    <dsp:sp modelId="{2642C120-32F3-4FF8-A4CD-338B4AA9BCF9}">
      <dsp:nvSpPr>
        <dsp:cNvPr id="0" name=""/>
        <dsp:cNvSpPr/>
      </dsp:nvSpPr>
      <dsp:spPr>
        <a:xfrm rot="21565914">
          <a:off x="6208040" y="1228391"/>
          <a:ext cx="278491" cy="34738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>
            <a:solidFill>
              <a:schemeClr val="tx1"/>
            </a:solidFill>
          </a:endParaRPr>
        </a:p>
      </dsp:txBody>
      <dsp:txXfrm>
        <a:off x="6208042" y="1298282"/>
        <a:ext cx="194944" cy="208432"/>
      </dsp:txXfrm>
    </dsp:sp>
    <dsp:sp modelId="{7AA6E7C3-68DE-47B7-BE2F-058024F0C9FB}">
      <dsp:nvSpPr>
        <dsp:cNvPr id="0" name=""/>
        <dsp:cNvSpPr/>
      </dsp:nvSpPr>
      <dsp:spPr>
        <a:xfrm>
          <a:off x="6725220" y="668309"/>
          <a:ext cx="1445719" cy="144571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1CECBBDE-BEBE-4BC4-9C59-F78C0B11229F}">
      <dsp:nvSpPr>
        <dsp:cNvPr id="0" name=""/>
        <dsp:cNvSpPr/>
      </dsp:nvSpPr>
      <dsp:spPr>
        <a:xfrm>
          <a:off x="6960569" y="816712"/>
          <a:ext cx="1445719" cy="28837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</a:rPr>
            <a:t>Додатковий доступ на ринок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tx1"/>
              </a:solidFill>
            </a:rPr>
            <a:t>- Рішення двосторонніх органів</a:t>
          </a:r>
          <a:endParaRPr lang="uk-UA" sz="1400" kern="1200" dirty="0">
            <a:solidFill>
              <a:schemeClr val="tx1"/>
            </a:solidFill>
          </a:endParaRPr>
        </a:p>
      </dsp:txBody>
      <dsp:txXfrm>
        <a:off x="7002913" y="859056"/>
        <a:ext cx="1361031" cy="2799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87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49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7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608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2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5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1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6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41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6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9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381C6-5480-A941-8844-FEDBE39F331C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3B8AC-4DBF-5241-B736-6F8D5D71DDD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6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5669"/>
            <a:ext cx="7772400" cy="2076731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GB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sz="3600" b="1" dirty="0" smtClean="0">
                <a:solidFill>
                  <a:schemeClr val="accent6">
                    <a:lumMod val="50000"/>
                  </a:schemeClr>
                </a:solidFill>
              </a:rPr>
              <a:t>ЄВРОПЕЙСЬКА </a:t>
            </a:r>
            <a:r>
              <a:rPr lang="uk-UA" sz="3600" b="1" dirty="0">
                <a:solidFill>
                  <a:schemeClr val="accent6">
                    <a:lumMod val="50000"/>
                  </a:schemeClr>
                </a:solidFill>
              </a:rPr>
              <a:t>ІНТЕГРАЦІЯ. ІМПЛЕМЕНТАЦІЯ УГОДИ ПРО АСОЦІАЦІЮ: ВИКЛИКИ ДЛЯ ДЕРЖАВНИХ СЛУЖБОВЦІВ ТА ПЛАНУВАННЯ </a:t>
            </a:r>
            <a:r>
              <a:rPr lang="uk-UA" sz="3600" b="1" dirty="0" smtClean="0">
                <a:solidFill>
                  <a:schemeClr val="accent6">
                    <a:lumMod val="50000"/>
                  </a:schemeClr>
                </a:solidFill>
              </a:rPr>
              <a:t>РОБОТИ</a:t>
            </a:r>
            <a:r>
              <a:rPr lang="en-GB" dirty="0"/>
              <a:t/>
            </a:r>
            <a:br>
              <a:rPr lang="en-GB" dirty="0"/>
            </a:br>
            <a:endParaRPr lang="en-US" b="1" dirty="0">
              <a:solidFill>
                <a:srgbClr val="73563D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99107" y="2886231"/>
            <a:ext cx="9045466" cy="6858000"/>
          </a:xfrm>
          <a:prstGeom prst="rect">
            <a:avLst/>
          </a:prstGeom>
        </p:spPr>
      </p:pic>
      <p:pic>
        <p:nvPicPr>
          <p:cNvPr id="8" name="Picture 7" descr="logo-web-smal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198" y="436139"/>
            <a:ext cx="2761009" cy="14495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17927" y="4233048"/>
            <a:ext cx="28525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rgbClr val="73563D"/>
                </a:solidFill>
              </a:rPr>
              <a:t>Микола КУЗЬО</a:t>
            </a:r>
            <a:endParaRPr lang="en-US" sz="3200" b="1" dirty="0" smtClean="0">
              <a:solidFill>
                <a:srgbClr val="73563D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978" y="4817823"/>
            <a:ext cx="44975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uk-UA" sz="2400" b="1" dirty="0" smtClean="0">
                <a:solidFill>
                  <a:srgbClr val="73563D"/>
                </a:solidFill>
              </a:rPr>
              <a:t>заступник </a:t>
            </a:r>
            <a:r>
              <a:rPr lang="uk-UA" sz="2400" b="1" dirty="0">
                <a:solidFill>
                  <a:srgbClr val="73563D"/>
                </a:solidFill>
              </a:rPr>
              <a:t>М</a:t>
            </a:r>
            <a:r>
              <a:rPr lang="uk-UA" sz="2400" b="1" dirty="0" smtClean="0">
                <a:solidFill>
                  <a:srgbClr val="73563D"/>
                </a:solidFill>
              </a:rPr>
              <a:t>іністра екології </a:t>
            </a:r>
          </a:p>
          <a:p>
            <a:pPr algn="r"/>
            <a:r>
              <a:rPr lang="uk-UA" sz="2400" b="1" dirty="0" smtClean="0">
                <a:solidFill>
                  <a:srgbClr val="73563D"/>
                </a:solidFill>
              </a:rPr>
              <a:t>з питань європейської інтеграції</a:t>
            </a:r>
            <a:endParaRPr lang="en-US" sz="2400" b="1" dirty="0" smtClean="0">
              <a:solidFill>
                <a:srgbClr val="735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4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507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 smtClean="0">
                <a:solidFill>
                  <a:srgbClr val="52BCE4"/>
                </a:solidFill>
              </a:rPr>
              <a:t>УА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 smtClean="0">
                <a:solidFill>
                  <a:srgbClr val="73563D"/>
                </a:solidFill>
              </a:rPr>
              <a:t>Європейська інтеграція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199" y="1229710"/>
            <a:ext cx="798760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 dirty="0">
                <a:solidFill>
                  <a:schemeClr val="tx1"/>
                </a:solidFill>
                <a:uFillTx/>
              </a:defRPr>
            </a:pPr>
            <a:r>
              <a:rPr lang="uk-UA" sz="2400" b="1" dirty="0">
                <a:cs typeface="Calibri"/>
              </a:rPr>
              <a:t>Забезпечення уніфікованого тлумачення і застосування </a:t>
            </a:r>
            <a:r>
              <a:rPr lang="en-GB" sz="2400" b="1" i="1" dirty="0">
                <a:cs typeface="Calibri"/>
              </a:rPr>
              <a:t>acquis </a:t>
            </a:r>
            <a:r>
              <a:rPr lang="uk-UA" sz="2400" b="1" i="1" dirty="0">
                <a:cs typeface="Calibri"/>
              </a:rPr>
              <a:t> ЄС </a:t>
            </a:r>
            <a:r>
              <a:rPr lang="en-GB" sz="2400" dirty="0">
                <a:cs typeface="Calibri"/>
              </a:rPr>
              <a:t>(</a:t>
            </a:r>
            <a:r>
              <a:rPr lang="en-US" sz="2400" dirty="0">
                <a:cs typeface="Calibri"/>
              </a:rPr>
              <a:t>vs </a:t>
            </a:r>
            <a:r>
              <a:rPr lang="uk-UA" sz="2400" dirty="0">
                <a:cs typeface="Calibri"/>
              </a:rPr>
              <a:t>гомогенність </a:t>
            </a:r>
            <a:r>
              <a:rPr lang="en-GB" sz="2400" dirty="0">
                <a:cs typeface="Calibri"/>
              </a:rPr>
              <a:t>(EEA))</a:t>
            </a:r>
            <a:r>
              <a:rPr lang="en-GB" sz="2400" i="1" dirty="0">
                <a:cs typeface="Calibri"/>
              </a:rPr>
              <a:t/>
            </a:r>
            <a:br>
              <a:rPr lang="en-GB" sz="2400" i="1" dirty="0">
                <a:cs typeface="Calibri"/>
              </a:rPr>
            </a:br>
            <a:r>
              <a:rPr lang="en-GB" sz="2400" i="1" dirty="0">
                <a:cs typeface="Calibri"/>
              </a:rPr>
              <a:t>		</a:t>
            </a:r>
            <a:r>
              <a:rPr lang="uk-UA" sz="2400" i="1" dirty="0">
                <a:cs typeface="Calibri"/>
              </a:rPr>
              <a:t>Зобов'язання щодо наближення, визначене  </a:t>
            </a:r>
            <a:r>
              <a:rPr lang="en-GB" sz="2400" b="1" i="1" dirty="0">
                <a:cs typeface="Calibri"/>
              </a:rPr>
              <a:t>acquis</a:t>
            </a:r>
            <a:r>
              <a:rPr lang="en-GB" sz="2400" b="1" dirty="0">
                <a:cs typeface="Calibri"/>
              </a:rPr>
              <a:t>? </a:t>
            </a:r>
            <a:r>
              <a:rPr lang="en-GB" sz="2400" dirty="0">
                <a:cs typeface="Calibri"/>
              </a:rPr>
              <a:t>(</a:t>
            </a:r>
            <a:r>
              <a:rPr lang="uk-UA" sz="2400" dirty="0">
                <a:cs typeface="Calibri"/>
              </a:rPr>
              <a:t>додаток та графік</a:t>
            </a:r>
            <a:r>
              <a:rPr lang="en-GB" sz="2400" dirty="0">
                <a:cs typeface="Calibri"/>
              </a:rPr>
              <a:t>)</a:t>
            </a:r>
            <a:r>
              <a:rPr lang="en-GB" sz="2400" b="1" dirty="0">
                <a:cs typeface="Calibri"/>
              </a:rPr>
              <a:t/>
            </a:r>
            <a:br>
              <a:rPr lang="en-GB" sz="2400" b="1" dirty="0">
                <a:cs typeface="Calibri"/>
              </a:rPr>
            </a:br>
            <a:r>
              <a:rPr lang="en-GB" sz="2400" b="1" dirty="0">
                <a:cs typeface="Calibri"/>
              </a:rPr>
              <a:t>		</a:t>
            </a:r>
            <a:r>
              <a:rPr lang="uk-UA" sz="2400" b="1" dirty="0">
                <a:cs typeface="Calibri"/>
              </a:rPr>
              <a:t>Процедура змін\оновлення </a:t>
            </a:r>
            <a:r>
              <a:rPr lang="en-GB" sz="2400" b="1" i="1" dirty="0">
                <a:cs typeface="Calibri"/>
              </a:rPr>
              <a:t>acquis</a:t>
            </a:r>
            <a:r>
              <a:rPr lang="uk-UA" sz="2400" b="1" i="1" dirty="0">
                <a:cs typeface="Calibri"/>
              </a:rPr>
              <a:t> у додатках</a:t>
            </a:r>
            <a:r>
              <a:rPr lang="en-GB" sz="2400" b="1" i="1" dirty="0">
                <a:cs typeface="Calibri"/>
              </a:rPr>
              <a:t/>
            </a:r>
            <a:br>
              <a:rPr lang="en-GB" sz="2400" b="1" i="1" dirty="0">
                <a:cs typeface="Calibri"/>
              </a:rPr>
            </a:br>
            <a:r>
              <a:rPr lang="en-GB" sz="2400" i="1" dirty="0">
                <a:cs typeface="Calibri"/>
              </a:rPr>
              <a:t>			</a:t>
            </a:r>
            <a:r>
              <a:rPr lang="uk-UA" sz="2400" i="1" dirty="0">
                <a:cs typeface="Calibri"/>
              </a:rPr>
              <a:t>Право ЄС: рухома ціль</a:t>
            </a:r>
            <a:r>
              <a:rPr lang="en-GB" sz="2000" i="1" dirty="0">
                <a:cs typeface="Calibri"/>
              </a:rPr>
              <a:t/>
            </a:r>
            <a:br>
              <a:rPr lang="en-GB" sz="2000" i="1" dirty="0">
                <a:cs typeface="Calibri"/>
              </a:rPr>
            </a:br>
            <a:r>
              <a:rPr lang="en-GB" sz="2000" i="1" dirty="0">
                <a:cs typeface="Calibri"/>
              </a:rPr>
              <a:t>			</a:t>
            </a:r>
            <a:r>
              <a:rPr lang="uk-UA" sz="2000" i="1" dirty="0">
                <a:cs typeface="Calibri"/>
              </a:rPr>
              <a:t>статичні </a:t>
            </a:r>
            <a:r>
              <a:rPr lang="en-GB" sz="2000" i="1" dirty="0">
                <a:cs typeface="Calibri"/>
              </a:rPr>
              <a:t>vs. </a:t>
            </a:r>
            <a:r>
              <a:rPr lang="uk-UA" sz="2000" i="1" dirty="0">
                <a:cs typeface="Calibri"/>
              </a:rPr>
              <a:t>динамічні процедури</a:t>
            </a:r>
            <a:r>
              <a:rPr lang="en-GB" sz="2000" dirty="0">
                <a:cs typeface="Calibri"/>
              </a:rPr>
              <a:t/>
            </a:r>
            <a:br>
              <a:rPr lang="en-GB" sz="2000" dirty="0">
                <a:cs typeface="Calibri"/>
              </a:rPr>
            </a:br>
            <a:r>
              <a:rPr lang="en-GB" sz="2000" dirty="0">
                <a:cs typeface="Calibri"/>
              </a:rPr>
              <a:t>			</a:t>
            </a:r>
            <a:r>
              <a:rPr lang="uk-UA" sz="2000" dirty="0">
                <a:cs typeface="Calibri"/>
              </a:rPr>
              <a:t>потреба у міцних інституційних рамках</a:t>
            </a:r>
            <a:r>
              <a:rPr lang="en-GB" sz="2000" dirty="0">
                <a:cs typeface="Calibri"/>
              </a:rPr>
              <a:t/>
            </a:r>
            <a:br>
              <a:rPr lang="en-GB" sz="2000" dirty="0">
                <a:cs typeface="Calibri"/>
              </a:rPr>
            </a:br>
            <a:r>
              <a:rPr lang="en-GB" sz="2000" dirty="0">
                <a:cs typeface="Calibri"/>
              </a:rPr>
              <a:t>			</a:t>
            </a:r>
            <a:r>
              <a:rPr lang="uk-UA" sz="2000" dirty="0">
                <a:cs typeface="Calibri"/>
              </a:rPr>
              <a:t>Застереження (суверенітет</a:t>
            </a:r>
            <a:r>
              <a:rPr lang="en-GB" sz="2000" dirty="0">
                <a:cs typeface="Calibri"/>
              </a:rPr>
              <a:t>?</a:t>
            </a:r>
            <a:r>
              <a:rPr lang="uk-UA" sz="2000" dirty="0">
                <a:cs typeface="Calibri"/>
              </a:rPr>
              <a:t>)</a:t>
            </a:r>
            <a:r>
              <a:rPr lang="en-GB" sz="2400" dirty="0">
                <a:cs typeface="Calibri"/>
              </a:rPr>
              <a:t/>
            </a:r>
            <a:br>
              <a:rPr lang="en-GB" sz="2400" dirty="0">
                <a:cs typeface="Calibri"/>
              </a:rPr>
            </a:br>
            <a:r>
              <a:rPr lang="en-GB" sz="2400" dirty="0">
                <a:cs typeface="Calibri"/>
              </a:rPr>
              <a:t>		</a:t>
            </a:r>
            <a:r>
              <a:rPr lang="uk-UA" sz="2400" dirty="0">
                <a:cs typeface="Calibri"/>
              </a:rPr>
              <a:t>Уніфіковане тлумачення</a:t>
            </a:r>
            <a:r>
              <a:rPr lang="en-GB" sz="2400" b="1" dirty="0">
                <a:cs typeface="Calibri"/>
              </a:rPr>
              <a:t/>
            </a:r>
            <a:br>
              <a:rPr lang="en-GB" sz="2400" b="1" dirty="0">
                <a:cs typeface="Calibri"/>
              </a:rPr>
            </a:br>
            <a:r>
              <a:rPr lang="en-GB" sz="2400" dirty="0">
                <a:cs typeface="Calibri"/>
              </a:rPr>
              <a:t>			</a:t>
            </a:r>
            <a:r>
              <a:rPr lang="uk-UA" sz="2400" dirty="0">
                <a:cs typeface="Calibri"/>
              </a:rPr>
              <a:t>Суд ЄС для спорів щодо тлумачення </a:t>
            </a:r>
            <a:r>
              <a:rPr lang="en-GB" sz="2000" i="1" dirty="0">
                <a:cs typeface="Calibri"/>
              </a:rPr>
              <a:t>acquis</a:t>
            </a:r>
            <a:r>
              <a:rPr lang="uk-UA" sz="2000" i="1" dirty="0">
                <a:cs typeface="Calibri"/>
              </a:rPr>
              <a:t>, що в додатках</a:t>
            </a:r>
            <a:r>
              <a:rPr lang="en-GB" sz="2000" dirty="0">
                <a:cs typeface="Calibri"/>
              </a:rPr>
              <a:t>?</a:t>
            </a:r>
            <a:br>
              <a:rPr lang="en-GB" sz="2000" dirty="0">
                <a:cs typeface="Calibri"/>
              </a:rPr>
            </a:br>
            <a:r>
              <a:rPr lang="en-GB" sz="2000" dirty="0">
                <a:cs typeface="Calibri"/>
              </a:rPr>
              <a:t>			</a:t>
            </a:r>
            <a:r>
              <a:rPr lang="uk-UA" sz="2000" dirty="0">
                <a:cs typeface="Calibri"/>
              </a:rPr>
              <a:t>Тлумачення </a:t>
            </a:r>
            <a:r>
              <a:rPr lang="en-GB" sz="2000" i="1" dirty="0">
                <a:cs typeface="Calibri"/>
              </a:rPr>
              <a:t>acquis</a:t>
            </a:r>
            <a:r>
              <a:rPr lang="uk-UA" sz="2000" i="1" dirty="0">
                <a:cs typeface="Calibri"/>
              </a:rPr>
              <a:t>, що в додатках, у світлі прецедентного права ЄС</a:t>
            </a:r>
            <a:r>
              <a:rPr lang="en-GB" sz="2000" dirty="0">
                <a:cs typeface="Calibri"/>
              </a:rPr>
              <a:t> (</a:t>
            </a:r>
            <a:r>
              <a:rPr lang="uk-UA" sz="2000" dirty="0">
                <a:cs typeface="Calibri"/>
              </a:rPr>
              <a:t>до-підписне </a:t>
            </a:r>
            <a:r>
              <a:rPr lang="en-GB" sz="2000" dirty="0">
                <a:cs typeface="Calibri"/>
              </a:rPr>
              <a:t>vs. </a:t>
            </a:r>
            <a:r>
              <a:rPr lang="uk-UA" sz="2000" dirty="0">
                <a:cs typeface="Calibri"/>
              </a:rPr>
              <a:t>після підписне</a:t>
            </a:r>
            <a:r>
              <a:rPr lang="en-GB" sz="2000" dirty="0">
                <a:cs typeface="Calibri"/>
              </a:rPr>
              <a:t>)</a:t>
            </a:r>
            <a:r>
              <a:rPr lang="nl-NL" sz="2400" dirty="0">
                <a:cs typeface="Calibri"/>
              </a:rPr>
              <a:t/>
            </a:r>
            <a:br>
              <a:rPr lang="nl-NL" sz="2400" dirty="0">
                <a:cs typeface="Calibri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2786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507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 smtClean="0">
                <a:solidFill>
                  <a:srgbClr val="52BCE4"/>
                </a:solidFill>
              </a:rPr>
              <a:t>УА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 smtClean="0">
                <a:solidFill>
                  <a:srgbClr val="73563D"/>
                </a:solidFill>
              </a:rPr>
              <a:t>Європейська інтеграція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199" y="1229710"/>
            <a:ext cx="79876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 dirty="0">
                <a:solidFill>
                  <a:schemeClr val="tx1"/>
                </a:solidFill>
                <a:uFillTx/>
              </a:defRPr>
            </a:pPr>
            <a:r>
              <a:rPr lang="uk-UA" sz="2400" dirty="0">
                <a:cs typeface="Calibri"/>
              </a:rPr>
              <a:t>Однак</a:t>
            </a:r>
            <a:r>
              <a:rPr lang="en-US" sz="2400" dirty="0">
                <a:cs typeface="Calibri"/>
              </a:rPr>
              <a:t>,  </a:t>
            </a:r>
            <a:r>
              <a:rPr lang="uk-UA" sz="2400" dirty="0">
                <a:cs typeface="Calibri"/>
              </a:rPr>
              <a:t>уніфікованість не вимагає ідентичного тлумачення та застосування</a:t>
            </a:r>
            <a:r>
              <a:rPr lang="en-US" sz="2400" b="1" dirty="0">
                <a:cs typeface="Calibri"/>
              </a:rPr>
              <a:t>!</a:t>
            </a:r>
            <a:r>
              <a:rPr lang="en-US" sz="2400" dirty="0">
                <a:cs typeface="Calibri"/>
              </a:rPr>
              <a:t/>
            </a:r>
            <a:br>
              <a:rPr lang="en-US" sz="2400" dirty="0">
                <a:cs typeface="Calibri"/>
              </a:rPr>
            </a:br>
            <a:r>
              <a:rPr lang="en-US" sz="2400" dirty="0">
                <a:cs typeface="Calibri"/>
              </a:rPr>
              <a:t>		ECJ: “[t]he fact that the provisions of [an] agreement and the corresponding Community provisions are identically worded does not mean that they must necessarily be interpreted identically” (C 270/80 </a:t>
            </a:r>
            <a:r>
              <a:rPr lang="en-US" sz="2400" i="1" dirty="0">
                <a:cs typeface="Calibri"/>
              </a:rPr>
              <a:t>Polydor</a:t>
            </a:r>
            <a:r>
              <a:rPr lang="en-US" sz="2400" dirty="0">
                <a:cs typeface="Calibri"/>
              </a:rPr>
              <a:t>; Opinion 1/91)</a:t>
            </a:r>
            <a:br>
              <a:rPr lang="en-US" sz="2400" dirty="0">
                <a:cs typeface="Calibri"/>
              </a:rPr>
            </a:br>
            <a:r>
              <a:rPr lang="en-US" sz="2400" dirty="0">
                <a:cs typeface="Calibri"/>
              </a:rPr>
              <a:t>		</a:t>
            </a:r>
            <a:r>
              <a:rPr lang="uk-UA" sz="2400" dirty="0">
                <a:cs typeface="Calibri"/>
              </a:rPr>
              <a:t>Перевіряти цілі та завдання Угоди </a:t>
            </a:r>
            <a:r>
              <a:rPr lang="en-US" sz="2400" dirty="0">
                <a:cs typeface="Calibri"/>
              </a:rPr>
              <a:t>… </a:t>
            </a:r>
            <a:br>
              <a:rPr lang="en-US" sz="2400" dirty="0">
                <a:cs typeface="Calibri"/>
              </a:rPr>
            </a:br>
            <a:r>
              <a:rPr lang="en-US" sz="2400" dirty="0">
                <a:cs typeface="Calibri"/>
              </a:rPr>
              <a:t>		</a:t>
            </a:r>
            <a:br>
              <a:rPr lang="en-US" sz="2400" dirty="0">
                <a:cs typeface="Calibri"/>
              </a:rPr>
            </a:br>
            <a:r>
              <a:rPr lang="uk-UA" sz="2400" dirty="0" smtClean="0">
                <a:cs typeface="Calibri"/>
              </a:rPr>
              <a:t>Зобов'язання </a:t>
            </a:r>
            <a:r>
              <a:rPr lang="uk-UA" sz="2400" dirty="0">
                <a:cs typeface="Calibri"/>
              </a:rPr>
              <a:t>щодо наближення законодавства не означає формальне застосування права ЄС у третій країні: навіть якщо право у третій країні ідентичне праву ЄС, воно є частиною правопорядку відповідної країни </a:t>
            </a:r>
            <a:r>
              <a:rPr lang="en-US" sz="2400" dirty="0">
                <a:cs typeface="Calibri"/>
              </a:rPr>
              <a:t>(</a:t>
            </a:r>
            <a:r>
              <a:rPr lang="en-US" sz="2400" i="1" dirty="0">
                <a:cs typeface="Calibri"/>
              </a:rPr>
              <a:t>legal transplants</a:t>
            </a:r>
            <a:r>
              <a:rPr lang="en-US" sz="2400" dirty="0">
                <a:cs typeface="Calibri"/>
              </a:rPr>
              <a:t>) </a:t>
            </a:r>
            <a:br>
              <a:rPr lang="en-US" sz="2400" dirty="0">
                <a:cs typeface="Calibri"/>
              </a:rPr>
            </a:br>
            <a:r>
              <a:rPr lang="nl-NL" sz="2400" dirty="0">
                <a:cs typeface="Calibri"/>
              </a:rPr>
              <a:t/>
            </a:r>
            <a:br>
              <a:rPr lang="nl-NL" sz="2400" dirty="0">
                <a:cs typeface="Calibri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6438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507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 smtClean="0">
                <a:solidFill>
                  <a:srgbClr val="52BCE4"/>
                </a:solidFill>
              </a:rPr>
              <a:t>УА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 smtClean="0">
                <a:solidFill>
                  <a:srgbClr val="73563D"/>
                </a:solidFill>
              </a:rPr>
              <a:t>Європейська інтеграція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199" y="1229710"/>
            <a:ext cx="79876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ПВЗВТ: доступ до ринків та правове </a:t>
            </a:r>
            <a:r>
              <a:rPr lang="uk-UA" sz="2400" b="1" dirty="0" smtClean="0"/>
              <a:t>наближення</a:t>
            </a:r>
          </a:p>
          <a:p>
            <a:endParaRPr lang="uk-UA" sz="2400" b="1" dirty="0" smtClean="0">
              <a:cs typeface="Calibri"/>
            </a:endParaRPr>
          </a:p>
          <a:p>
            <a:r>
              <a:rPr lang="uk-UA" sz="2400" dirty="0" smtClean="0">
                <a:cs typeface="Calibri"/>
              </a:rPr>
              <a:t>«</a:t>
            </a:r>
            <a:r>
              <a:rPr lang="uk-UA" sz="2400" dirty="0">
                <a:cs typeface="Calibri"/>
              </a:rPr>
              <a:t>Традиційні» розділи ЗВТ: торгівля товарами </a:t>
            </a:r>
            <a:r>
              <a:rPr lang="nl-NL" sz="2400" dirty="0">
                <a:cs typeface="Calibri"/>
              </a:rPr>
              <a:t>(</a:t>
            </a:r>
            <a:r>
              <a:rPr lang="uk-UA" sz="2400" dirty="0">
                <a:cs typeface="Calibri"/>
              </a:rPr>
              <a:t>без наближення законодавства</a:t>
            </a:r>
            <a:r>
              <a:rPr lang="nl-NL" sz="2400" dirty="0" smtClean="0">
                <a:cs typeface="Calibri"/>
              </a:rPr>
              <a:t>)</a:t>
            </a:r>
            <a:endParaRPr lang="uk-UA" sz="2400" dirty="0" smtClean="0">
              <a:cs typeface="Calibri"/>
            </a:endParaRPr>
          </a:p>
          <a:p>
            <a:endParaRPr lang="uk-UA" sz="2400" b="1" dirty="0">
              <a:cs typeface="Calibri"/>
            </a:endParaRPr>
          </a:p>
          <a:p>
            <a:r>
              <a:rPr lang="uk-UA" sz="2400" dirty="0">
                <a:cs typeface="Calibri"/>
              </a:rPr>
              <a:t>Розділи ЗВТ: доступ на ринок, пов'язаний з наближенням </a:t>
            </a:r>
            <a:r>
              <a:rPr lang="uk-UA" sz="2400" dirty="0" smtClean="0">
                <a:cs typeface="Calibri"/>
              </a:rPr>
              <a:t>законодавства</a:t>
            </a:r>
          </a:p>
          <a:p>
            <a:endParaRPr lang="uk-UA" sz="2400" dirty="0">
              <a:cs typeface="Calibri"/>
            </a:endParaRPr>
          </a:p>
          <a:p>
            <a:r>
              <a:rPr lang="uk-UA" sz="2400" dirty="0">
                <a:cs typeface="Calibri"/>
              </a:rPr>
              <a:t>Розділи ЗВТ: без наближення законодавства</a:t>
            </a:r>
          </a:p>
          <a:p>
            <a:r>
              <a:rPr lang="uk-UA" sz="2400" dirty="0">
                <a:cs typeface="Calibri"/>
              </a:rPr>
              <a:t>Економічне та секторальне співробітництво</a:t>
            </a:r>
          </a:p>
          <a:p>
            <a:pPr lvl="0">
              <a:defRPr dirty="0">
                <a:solidFill>
                  <a:schemeClr val="tx1"/>
                </a:solidFill>
                <a:uFillTx/>
              </a:defRPr>
            </a:pPr>
            <a:r>
              <a:rPr lang="nl-NL" sz="2400" dirty="0">
                <a:cs typeface="Calibri"/>
              </a:rPr>
              <a:t/>
            </a:r>
            <a:br>
              <a:rPr lang="nl-NL" sz="2400" dirty="0">
                <a:cs typeface="Calibri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882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507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 smtClean="0">
                <a:solidFill>
                  <a:srgbClr val="52BCE4"/>
                </a:solidFill>
              </a:rPr>
              <a:t>УА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 smtClean="0">
                <a:solidFill>
                  <a:srgbClr val="73563D"/>
                </a:solidFill>
              </a:rPr>
              <a:t>Європейська інтеграція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199" y="1229710"/>
            <a:ext cx="79876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ПВЗВТ: доступ до ринків та правове </a:t>
            </a:r>
            <a:r>
              <a:rPr lang="uk-UA" sz="2400" b="1" dirty="0" smtClean="0"/>
              <a:t>наближення</a:t>
            </a:r>
          </a:p>
          <a:p>
            <a:endParaRPr lang="uk-UA" sz="2400" b="1" dirty="0" smtClean="0">
              <a:cs typeface="Calibri"/>
            </a:endParaRPr>
          </a:p>
          <a:p>
            <a:pPr lvl="0">
              <a:defRPr dirty="0">
                <a:solidFill>
                  <a:schemeClr val="tx1"/>
                </a:solidFill>
                <a:uFillTx/>
              </a:defRPr>
            </a:pPr>
            <a:r>
              <a:rPr lang="nl-NL" sz="2400" dirty="0">
                <a:cs typeface="Calibri"/>
              </a:rPr>
              <a:t/>
            </a:r>
            <a:br>
              <a:rPr lang="nl-NL" sz="2400" dirty="0">
                <a:cs typeface="Calibri"/>
              </a:rPr>
            </a:br>
            <a:endParaRPr lang="ru-RU" sz="2400" dirty="0"/>
          </a:p>
        </p:txBody>
      </p:sp>
      <p:graphicFrame>
        <p:nvGraphicFramePr>
          <p:cNvPr id="9" name="Diagram 2"/>
          <p:cNvGraphicFramePr/>
          <p:nvPr>
            <p:extLst>
              <p:ext uri="{D42A27DB-BD31-4B8C-83A1-F6EECF244321}">
                <p14:modId xmlns:p14="http://schemas.microsoft.com/office/powerpoint/2010/main" val="1346760187"/>
              </p:ext>
            </p:extLst>
          </p:nvPr>
        </p:nvGraphicFramePr>
        <p:xfrm>
          <a:off x="457200" y="1727201"/>
          <a:ext cx="8407400" cy="4368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942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507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 smtClean="0">
                <a:solidFill>
                  <a:srgbClr val="52BCE4"/>
                </a:solidFill>
              </a:rPr>
              <a:t>УА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 smtClean="0">
                <a:solidFill>
                  <a:srgbClr val="73563D"/>
                </a:solidFill>
              </a:rPr>
              <a:t>Європейська інтеграція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199" y="1229710"/>
            <a:ext cx="79876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Наближення законодавства</a:t>
            </a:r>
          </a:p>
          <a:p>
            <a:endParaRPr lang="uk-UA" sz="2400" b="1" dirty="0"/>
          </a:p>
          <a:p>
            <a:r>
              <a:rPr lang="uk-UA" sz="2400" dirty="0" smtClean="0"/>
              <a:t>Теорія</a:t>
            </a:r>
          </a:p>
          <a:p>
            <a:endParaRPr lang="uk-UA" sz="2400" dirty="0"/>
          </a:p>
          <a:p>
            <a:r>
              <a:rPr lang="uk-UA" sz="2400" dirty="0" smtClean="0"/>
              <a:t>Підходи</a:t>
            </a:r>
          </a:p>
          <a:p>
            <a:endParaRPr lang="uk-UA" sz="2400" dirty="0"/>
          </a:p>
          <a:p>
            <a:r>
              <a:rPr lang="uk-UA" sz="2400" dirty="0" smtClean="0"/>
              <a:t>Практика</a:t>
            </a:r>
          </a:p>
          <a:p>
            <a:endParaRPr lang="uk-UA" sz="2400" dirty="0"/>
          </a:p>
          <a:p>
            <a:r>
              <a:rPr lang="uk-UA" sz="2400" dirty="0" smtClean="0"/>
              <a:t>Наближення законодавства та формування політики</a:t>
            </a:r>
          </a:p>
          <a:p>
            <a:endParaRPr lang="uk-UA" sz="2400" b="1" dirty="0" smtClean="0">
              <a:cs typeface="Calibri"/>
            </a:endParaRPr>
          </a:p>
          <a:p>
            <a:pPr lvl="0">
              <a:defRPr dirty="0">
                <a:solidFill>
                  <a:schemeClr val="tx1"/>
                </a:solidFill>
                <a:uFillTx/>
              </a:defRPr>
            </a:pPr>
            <a:r>
              <a:rPr lang="nl-NL" sz="2400" dirty="0">
                <a:cs typeface="Calibri"/>
              </a:rPr>
              <a:t/>
            </a:r>
            <a:br>
              <a:rPr lang="nl-NL" sz="2400" dirty="0">
                <a:cs typeface="Calibri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9391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22938"/>
            <a:ext cx="7772400" cy="1470025"/>
          </a:xfrm>
        </p:spPr>
        <p:txBody>
          <a:bodyPr/>
          <a:lstStyle/>
          <a:p>
            <a:r>
              <a:rPr lang="uk-UA" b="1" i="1" dirty="0" smtClean="0">
                <a:solidFill>
                  <a:srgbClr val="73563D"/>
                </a:solidFill>
              </a:rPr>
              <a:t>Дякую за увагу!</a:t>
            </a:r>
            <a:endParaRPr lang="en-US" b="1" i="1" dirty="0">
              <a:solidFill>
                <a:srgbClr val="73563D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198" y="436139"/>
            <a:ext cx="2761009" cy="14495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01993" y="3493934"/>
            <a:ext cx="2519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uk-UA" sz="2800" b="1" dirty="0">
                <a:solidFill>
                  <a:srgbClr val="73563D"/>
                </a:solidFill>
              </a:rPr>
              <a:t>Микола </a:t>
            </a:r>
            <a:r>
              <a:rPr lang="uk-UA" sz="2800" b="1" dirty="0" smtClean="0">
                <a:solidFill>
                  <a:srgbClr val="73563D"/>
                </a:solidFill>
              </a:rPr>
              <a:t>КУЗЬО</a:t>
            </a:r>
            <a:endParaRPr lang="en-US" sz="2800" b="1" dirty="0">
              <a:solidFill>
                <a:srgbClr val="73563D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899107" y="2886231"/>
            <a:ext cx="90454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69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 smtClean="0">
                <a:solidFill>
                  <a:srgbClr val="52BCE4"/>
                </a:solidFill>
              </a:rPr>
              <a:t>ЄІ та УА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 smtClean="0">
                <a:solidFill>
                  <a:srgbClr val="73563D"/>
                </a:solidFill>
              </a:rPr>
              <a:t>Європейська інтеграція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457199" y="1582341"/>
            <a:ext cx="798760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/>
              <a:t>Європейська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інтеграція</a:t>
            </a:r>
            <a:endParaRPr lang="ru-RU" sz="2400" b="1" dirty="0" smtClean="0"/>
          </a:p>
          <a:p>
            <a:endParaRPr lang="ru-RU" sz="2400" b="1" dirty="0"/>
          </a:p>
          <a:p>
            <a:r>
              <a:rPr lang="ru-RU" sz="2400" b="1" dirty="0" err="1" smtClean="0"/>
              <a:t>Загальний</a:t>
            </a:r>
            <a:r>
              <a:rPr lang="ru-RU" sz="2400" b="1" dirty="0" smtClean="0"/>
              <a:t> </a:t>
            </a:r>
            <a:r>
              <a:rPr lang="ru-RU" sz="2400" b="1" dirty="0" err="1"/>
              <a:t>огляд</a:t>
            </a:r>
            <a:r>
              <a:rPr lang="ru-RU" sz="2400" b="1" dirty="0"/>
              <a:t> УА\ЗВТ, структура, </a:t>
            </a:r>
            <a:r>
              <a:rPr lang="ru-RU" sz="2400" b="1" dirty="0" err="1"/>
              <a:t>риси</a:t>
            </a:r>
            <a:r>
              <a:rPr lang="ru-RU" sz="2400" b="1" dirty="0"/>
              <a:t>, </a:t>
            </a:r>
            <a:r>
              <a:rPr lang="ru-RU" sz="2400" b="1" dirty="0" err="1" smtClean="0"/>
              <a:t>принципи</a:t>
            </a:r>
            <a:endParaRPr lang="ru-RU" sz="2400" b="1" dirty="0" smtClean="0"/>
          </a:p>
          <a:p>
            <a:endParaRPr lang="ru-RU" sz="2400" b="1" dirty="0"/>
          </a:p>
          <a:p>
            <a:r>
              <a:rPr lang="uk-UA" sz="2400" b="1" dirty="0"/>
              <a:t>ПВЗВТ: правові </a:t>
            </a:r>
            <a:r>
              <a:rPr lang="uk-UA" sz="2400" b="1" dirty="0" smtClean="0"/>
              <a:t>характеристики</a:t>
            </a:r>
          </a:p>
          <a:p>
            <a:endParaRPr lang="uk-UA" sz="2400" b="1" dirty="0"/>
          </a:p>
          <a:p>
            <a:r>
              <a:rPr lang="uk-UA" sz="2400" b="1" dirty="0"/>
              <a:t>Впровадження </a:t>
            </a:r>
            <a:r>
              <a:rPr lang="uk-UA" sz="2400" b="1" dirty="0" smtClean="0"/>
              <a:t>ЗВТ</a:t>
            </a:r>
          </a:p>
          <a:p>
            <a:endParaRPr lang="uk-UA" sz="2400" b="1" dirty="0"/>
          </a:p>
          <a:p>
            <a:r>
              <a:rPr lang="uk-UA" sz="2400" b="1" dirty="0" smtClean="0"/>
              <a:t>Правове наближення</a:t>
            </a:r>
          </a:p>
          <a:p>
            <a:endParaRPr lang="uk-UA" sz="2400" dirty="0"/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17273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 smtClean="0">
                <a:solidFill>
                  <a:srgbClr val="52BCE4"/>
                </a:solidFill>
              </a:rPr>
              <a:t>Європейська інтеграція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 smtClean="0">
                <a:solidFill>
                  <a:srgbClr val="73563D"/>
                </a:solidFill>
              </a:rPr>
              <a:t>Європейська інтеграція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424039"/>
            <a:ext cx="844448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Короткий курс європейської інтеграції: офіційно і не дуже</a:t>
            </a:r>
          </a:p>
          <a:p>
            <a:endParaRPr lang="uk-UA" sz="2400" b="1" dirty="0" smtClean="0"/>
          </a:p>
          <a:p>
            <a:r>
              <a:rPr lang="uk-UA" sz="2400" b="1" dirty="0" smtClean="0"/>
              <a:t>Історія Європейської інтеграції України: не можна, але можливо пізніше</a:t>
            </a:r>
          </a:p>
          <a:p>
            <a:endParaRPr lang="uk-UA" sz="2400" b="1" dirty="0"/>
          </a:p>
          <a:p>
            <a:r>
              <a:rPr lang="uk-UA" sz="2400" b="1" dirty="0" err="1" smtClean="0"/>
              <a:t>Уроки</a:t>
            </a:r>
            <a:r>
              <a:rPr lang="uk-UA" sz="2400" b="1" dirty="0" smtClean="0"/>
              <a:t> євроінтеграційних досягнень: між мріями та реалізмом</a:t>
            </a:r>
          </a:p>
          <a:p>
            <a:endParaRPr lang="uk-UA" sz="2400" b="1" dirty="0"/>
          </a:p>
          <a:p>
            <a:r>
              <a:rPr lang="uk-UA" sz="2400" b="1" dirty="0" smtClean="0"/>
              <a:t>Угода про асоціацію</a:t>
            </a:r>
          </a:p>
          <a:p>
            <a:endParaRPr lang="uk-UA" sz="2400" b="1" dirty="0"/>
          </a:p>
          <a:p>
            <a:r>
              <a:rPr lang="uk-UA" sz="2400" b="1" dirty="0" smtClean="0"/>
              <a:t>Не Угодою єдиною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348913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507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 smtClean="0">
                <a:solidFill>
                  <a:srgbClr val="52BCE4"/>
                </a:solidFill>
              </a:rPr>
              <a:t>УА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 smtClean="0">
                <a:solidFill>
                  <a:srgbClr val="73563D"/>
                </a:solidFill>
              </a:rPr>
              <a:t>Європейська інтеграція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199" y="1229710"/>
            <a:ext cx="798760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Угода про </a:t>
            </a:r>
            <a:r>
              <a:rPr lang="ru-RU" sz="2800" dirty="0" err="1"/>
              <a:t>асоціацію</a:t>
            </a:r>
            <a:r>
              <a:rPr lang="ru-RU" sz="2800" dirty="0"/>
              <a:t> </a:t>
            </a:r>
            <a:r>
              <a:rPr lang="ru-RU" sz="2800" dirty="0" err="1"/>
              <a:t>складається</a:t>
            </a:r>
            <a:r>
              <a:rPr lang="ru-RU" sz="2800" dirty="0"/>
              <a:t> з </a:t>
            </a:r>
            <a:r>
              <a:rPr lang="ru-RU" sz="2800" dirty="0" err="1"/>
              <a:t>понад</a:t>
            </a:r>
            <a:r>
              <a:rPr lang="ru-RU" sz="2800" dirty="0"/>
              <a:t> 2000 </a:t>
            </a:r>
            <a:r>
              <a:rPr lang="ru-RU" sz="2800" dirty="0" err="1"/>
              <a:t>сторінок</a:t>
            </a:r>
            <a:r>
              <a:rPr lang="en-US" sz="2800" dirty="0"/>
              <a:t>: </a:t>
            </a:r>
            <a:r>
              <a:rPr lang="ru-RU" sz="2800" dirty="0"/>
              <a:t>7 </a:t>
            </a:r>
            <a:r>
              <a:rPr lang="ru-RU" sz="2800" dirty="0" err="1"/>
              <a:t>розділів</a:t>
            </a:r>
            <a:r>
              <a:rPr lang="ru-RU" sz="2800" dirty="0"/>
              <a:t>, 486 статей, 43 </a:t>
            </a:r>
            <a:r>
              <a:rPr lang="ru-RU" sz="2800" dirty="0" err="1"/>
              <a:t>додатки</a:t>
            </a:r>
            <a:r>
              <a:rPr lang="ru-RU" sz="2800" dirty="0"/>
              <a:t>, а </a:t>
            </a:r>
            <a:r>
              <a:rPr lang="ru-RU" sz="2800" dirty="0" err="1"/>
              <a:t>також</a:t>
            </a:r>
            <a:r>
              <a:rPr lang="ru-RU" sz="2800" dirty="0"/>
              <a:t> </a:t>
            </a:r>
            <a:r>
              <a:rPr lang="en-US" sz="2800" dirty="0"/>
              <a:t>3</a:t>
            </a:r>
            <a:r>
              <a:rPr lang="ru-RU" sz="2800" dirty="0"/>
              <a:t> </a:t>
            </a:r>
            <a:r>
              <a:rPr lang="ru-RU" sz="2800" dirty="0" err="1"/>
              <a:t>протоколи</a:t>
            </a:r>
            <a:r>
              <a:rPr lang="ru-RU" sz="2800" dirty="0"/>
              <a:t> та </a:t>
            </a:r>
            <a:r>
              <a:rPr lang="ru-RU" sz="2800" dirty="0" err="1" smtClean="0"/>
              <a:t>заява</a:t>
            </a:r>
            <a:endParaRPr lang="ru-RU" sz="2800" dirty="0" smtClean="0"/>
          </a:p>
          <a:p>
            <a:endParaRPr lang="ru-RU" sz="2800" dirty="0"/>
          </a:p>
          <a:p>
            <a:r>
              <a:rPr lang="ru-RU" sz="2800" dirty="0"/>
              <a:t>Угода є </a:t>
            </a:r>
            <a:r>
              <a:rPr lang="ru-RU" sz="2800" dirty="0" err="1"/>
              <a:t>масштабним</a:t>
            </a:r>
            <a:r>
              <a:rPr lang="ru-RU" sz="2800" dirty="0"/>
              <a:t> та </a:t>
            </a:r>
            <a:r>
              <a:rPr lang="ru-RU" sz="2800" dirty="0" err="1"/>
              <a:t>комплексним</a:t>
            </a:r>
            <a:r>
              <a:rPr lang="ru-RU" sz="2800" dirty="0"/>
              <a:t> </a:t>
            </a:r>
            <a:r>
              <a:rPr lang="ru-RU" sz="2800" dirty="0" smtClean="0"/>
              <a:t> документом</a:t>
            </a:r>
          </a:p>
          <a:p>
            <a:endParaRPr lang="ru-RU" sz="2800" dirty="0"/>
          </a:p>
          <a:p>
            <a:r>
              <a:rPr lang="ru-RU" sz="2800" dirty="0" err="1"/>
              <a:t>Економічна</a:t>
            </a:r>
            <a:r>
              <a:rPr lang="ru-RU" sz="2800" dirty="0"/>
              <a:t> </a:t>
            </a:r>
            <a:r>
              <a:rPr lang="ru-RU" sz="2800" dirty="0" err="1"/>
              <a:t>частина</a:t>
            </a:r>
            <a:r>
              <a:rPr lang="ru-RU" sz="2800" dirty="0"/>
              <a:t> (</a:t>
            </a:r>
            <a:r>
              <a:rPr lang="ru-RU" sz="2800" dirty="0" err="1"/>
              <a:t>Розділ</a:t>
            </a:r>
            <a:r>
              <a:rPr lang="ru-RU" sz="2800" dirty="0"/>
              <a:t> </a:t>
            </a:r>
            <a:r>
              <a:rPr lang="en-US" sz="2800" dirty="0"/>
              <a:t>IV </a:t>
            </a:r>
            <a:r>
              <a:rPr lang="uk-UA" sz="2800" dirty="0"/>
              <a:t>та </a:t>
            </a:r>
            <a:r>
              <a:rPr lang="en-US" sz="2800" dirty="0"/>
              <a:t>V) </a:t>
            </a:r>
            <a:r>
              <a:rPr lang="ru-RU" sz="2800" dirty="0"/>
              <a:t>Угоди </a:t>
            </a:r>
            <a:r>
              <a:rPr lang="ru-RU" sz="2800" dirty="0" err="1"/>
              <a:t>спрямована</a:t>
            </a:r>
            <a:r>
              <a:rPr lang="ru-RU" sz="2800" dirty="0"/>
              <a:t> </a:t>
            </a:r>
            <a:r>
              <a:rPr lang="ru-RU" sz="2800" dirty="0" err="1"/>
              <a:t>поступову</a:t>
            </a:r>
            <a:r>
              <a:rPr lang="ru-RU" sz="2800" dirty="0"/>
              <a:t> </a:t>
            </a:r>
            <a:r>
              <a:rPr lang="ru-RU" sz="2800" dirty="0" err="1"/>
              <a:t>інтеграцію</a:t>
            </a:r>
            <a:r>
              <a:rPr lang="ru-RU" sz="2800" dirty="0"/>
              <a:t>  до </a:t>
            </a:r>
            <a:r>
              <a:rPr lang="ru-RU" sz="2800" dirty="0" err="1"/>
              <a:t>внутрішнього</a:t>
            </a:r>
            <a:r>
              <a:rPr lang="ru-RU" sz="2800" dirty="0"/>
              <a:t> ринку ЄС </a:t>
            </a:r>
            <a:endParaRPr lang="ru-RU" sz="2800" dirty="0" smtClean="0"/>
          </a:p>
          <a:p>
            <a:endParaRPr lang="ru-RU" sz="2800" dirty="0"/>
          </a:p>
          <a:p>
            <a:r>
              <a:rPr lang="ru-RU" sz="2800" dirty="0" err="1"/>
              <a:t>Політична</a:t>
            </a:r>
            <a:r>
              <a:rPr lang="ru-RU" sz="2800" dirty="0"/>
              <a:t> </a:t>
            </a:r>
            <a:r>
              <a:rPr lang="ru-RU" sz="2800" dirty="0" err="1"/>
              <a:t>асоціація</a:t>
            </a:r>
            <a:r>
              <a:rPr lang="ru-RU" sz="2800" dirty="0"/>
              <a:t> та </a:t>
            </a:r>
            <a:r>
              <a:rPr lang="ru-RU" sz="2800" dirty="0" err="1"/>
              <a:t>економічна</a:t>
            </a:r>
            <a:r>
              <a:rPr lang="ru-RU" sz="2800" dirty="0"/>
              <a:t> </a:t>
            </a:r>
            <a:r>
              <a:rPr lang="ru-RU" sz="2800" dirty="0" err="1"/>
              <a:t>інтеграція</a:t>
            </a:r>
            <a:endParaRPr lang="ru-RU" sz="2800" dirty="0"/>
          </a:p>
          <a:p>
            <a:endParaRPr lang="ru-RU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21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507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 smtClean="0">
                <a:solidFill>
                  <a:srgbClr val="52BCE4"/>
                </a:solidFill>
              </a:rPr>
              <a:t>УА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 smtClean="0">
                <a:solidFill>
                  <a:srgbClr val="73563D"/>
                </a:solidFill>
              </a:rPr>
              <a:t>Європейська інтеграція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199" y="1229710"/>
            <a:ext cx="798760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Угода </a:t>
            </a:r>
            <a:r>
              <a:rPr lang="ru-RU" sz="2800" dirty="0"/>
              <a:t>є </a:t>
            </a:r>
            <a:r>
              <a:rPr lang="ru-RU" sz="2800" dirty="0" err="1"/>
              <a:t>масштабним</a:t>
            </a:r>
            <a:r>
              <a:rPr lang="ru-RU" sz="2800" dirty="0"/>
              <a:t> та </a:t>
            </a:r>
            <a:r>
              <a:rPr lang="ru-RU" sz="2800" dirty="0" err="1"/>
              <a:t>комплексним</a:t>
            </a:r>
            <a:r>
              <a:rPr lang="ru-RU" sz="2800" dirty="0"/>
              <a:t> </a:t>
            </a:r>
            <a:r>
              <a:rPr lang="ru-RU" sz="2800" dirty="0" smtClean="0"/>
              <a:t> документом</a:t>
            </a:r>
          </a:p>
          <a:p>
            <a:endParaRPr lang="ru-RU" sz="800" dirty="0" smtClean="0"/>
          </a:p>
          <a:p>
            <a:r>
              <a:rPr lang="ru-RU" sz="2800" dirty="0" err="1" smtClean="0"/>
              <a:t>Правова</a:t>
            </a:r>
            <a:r>
              <a:rPr lang="ru-RU" sz="2800" dirty="0" smtClean="0"/>
              <a:t> природа</a:t>
            </a:r>
          </a:p>
          <a:p>
            <a:endParaRPr lang="ru-RU" sz="900" dirty="0" smtClean="0"/>
          </a:p>
          <a:p>
            <a:r>
              <a:rPr lang="ru-RU" sz="2800" dirty="0" err="1" smtClean="0"/>
              <a:t>Економічна</a:t>
            </a:r>
            <a:r>
              <a:rPr lang="ru-RU" sz="2800" dirty="0" smtClean="0"/>
              <a:t> </a:t>
            </a:r>
            <a:r>
              <a:rPr lang="ru-RU" sz="2800" dirty="0" err="1"/>
              <a:t>частина</a:t>
            </a:r>
            <a:r>
              <a:rPr lang="ru-RU" sz="2800" dirty="0"/>
              <a:t> (</a:t>
            </a:r>
            <a:r>
              <a:rPr lang="ru-RU" sz="2800" dirty="0" err="1"/>
              <a:t>Розділ</a:t>
            </a:r>
            <a:r>
              <a:rPr lang="ru-RU" sz="2800" dirty="0"/>
              <a:t> </a:t>
            </a:r>
            <a:r>
              <a:rPr lang="en-US" sz="2800" dirty="0"/>
              <a:t>IV </a:t>
            </a:r>
            <a:r>
              <a:rPr lang="uk-UA" sz="2800" dirty="0"/>
              <a:t>та </a:t>
            </a:r>
            <a:r>
              <a:rPr lang="en-US" sz="2800" dirty="0"/>
              <a:t>V) </a:t>
            </a:r>
            <a:r>
              <a:rPr lang="ru-RU" sz="2800" dirty="0"/>
              <a:t>Угоди </a:t>
            </a:r>
            <a:r>
              <a:rPr lang="ru-RU" sz="2800" dirty="0" err="1"/>
              <a:t>спрямована</a:t>
            </a:r>
            <a:r>
              <a:rPr lang="ru-RU" sz="2800" dirty="0"/>
              <a:t> </a:t>
            </a:r>
            <a:r>
              <a:rPr lang="ru-RU" sz="2800" dirty="0" err="1"/>
              <a:t>поступову</a:t>
            </a:r>
            <a:r>
              <a:rPr lang="ru-RU" sz="2800" dirty="0"/>
              <a:t> </a:t>
            </a:r>
            <a:r>
              <a:rPr lang="ru-RU" sz="2800" dirty="0" err="1"/>
              <a:t>інтеграцію</a:t>
            </a:r>
            <a:r>
              <a:rPr lang="ru-RU" sz="2800" dirty="0"/>
              <a:t>  до </a:t>
            </a:r>
            <a:r>
              <a:rPr lang="ru-RU" sz="2800" dirty="0" err="1"/>
              <a:t>внутрішнього</a:t>
            </a:r>
            <a:r>
              <a:rPr lang="ru-RU" sz="2800" dirty="0"/>
              <a:t> ринку ЄС </a:t>
            </a:r>
            <a:endParaRPr lang="ru-RU" sz="2800" dirty="0" smtClean="0"/>
          </a:p>
          <a:p>
            <a:endParaRPr lang="ru-RU" sz="800" dirty="0" smtClean="0"/>
          </a:p>
          <a:p>
            <a:r>
              <a:rPr lang="ru-RU" sz="2800" dirty="0" err="1" smtClean="0"/>
              <a:t>Політична</a:t>
            </a:r>
            <a:r>
              <a:rPr lang="ru-RU" sz="2800" dirty="0" smtClean="0"/>
              <a:t> </a:t>
            </a:r>
            <a:r>
              <a:rPr lang="ru-RU" sz="2800" dirty="0" err="1"/>
              <a:t>асоціація</a:t>
            </a:r>
            <a:r>
              <a:rPr lang="ru-RU" sz="2800" dirty="0"/>
              <a:t> та </a:t>
            </a:r>
            <a:r>
              <a:rPr lang="ru-RU" sz="2800" dirty="0" err="1"/>
              <a:t>економічна</a:t>
            </a:r>
            <a:r>
              <a:rPr lang="ru-RU" sz="2800" dirty="0"/>
              <a:t> </a:t>
            </a:r>
            <a:r>
              <a:rPr lang="ru-RU" sz="2800" dirty="0" err="1" smtClean="0"/>
              <a:t>інтеграція</a:t>
            </a:r>
            <a:endParaRPr lang="ru-RU" sz="2800" dirty="0" smtClean="0"/>
          </a:p>
          <a:p>
            <a:pPr lvl="0">
              <a:spcBef>
                <a:spcPts val="0"/>
              </a:spcBef>
              <a:spcAft>
                <a:spcPts val="300"/>
              </a:spcAft>
              <a:defRPr dirty="0">
                <a:solidFill>
                  <a:schemeClr val="tx1"/>
                </a:solidFill>
                <a:uFillTx/>
              </a:defRPr>
            </a:pPr>
            <a:endParaRPr lang="ru-RU" sz="800" dirty="0" smtClean="0">
              <a:latin typeface="Calibri" charset="0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  <a:defRPr dirty="0">
                <a:solidFill>
                  <a:schemeClr val="tx1"/>
                </a:solidFill>
                <a:uFillTx/>
              </a:defRPr>
            </a:pPr>
            <a:r>
              <a:rPr lang="ru-RU" sz="2800" dirty="0" err="1" smtClean="0">
                <a:latin typeface="Calibri" charset="0"/>
              </a:rPr>
              <a:t>Закладає</a:t>
            </a:r>
            <a:r>
              <a:rPr lang="ru-RU" sz="2800" dirty="0" smtClean="0">
                <a:latin typeface="Calibri" charset="0"/>
              </a:rPr>
              <a:t>, </a:t>
            </a:r>
            <a:r>
              <a:rPr lang="ru-RU" sz="2800" dirty="0">
                <a:latin typeface="Calibri" charset="0"/>
              </a:rPr>
              <a:t>в першу </a:t>
            </a:r>
            <a:r>
              <a:rPr lang="ru-RU" sz="2800" dirty="0" err="1">
                <a:latin typeface="Calibri" charset="0"/>
              </a:rPr>
              <a:t>чергу</a:t>
            </a:r>
            <a:r>
              <a:rPr lang="ru-RU" sz="2800" dirty="0">
                <a:latin typeface="Calibri" charset="0"/>
              </a:rPr>
              <a:t>, </a:t>
            </a:r>
            <a:r>
              <a:rPr lang="ru-RU" sz="2800" dirty="0" err="1">
                <a:latin typeface="Calibri" charset="0"/>
              </a:rPr>
              <a:t>можливості</a:t>
            </a:r>
            <a:r>
              <a:rPr lang="ru-RU" sz="2800" dirty="0">
                <a:latin typeface="Calibri" charset="0"/>
              </a:rPr>
              <a:t>.</a:t>
            </a:r>
          </a:p>
          <a:p>
            <a:endParaRPr lang="ru-RU" sz="2800" dirty="0"/>
          </a:p>
          <a:p>
            <a:endParaRPr lang="ru-RU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53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507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 smtClean="0">
                <a:solidFill>
                  <a:srgbClr val="52BCE4"/>
                </a:solidFill>
              </a:rPr>
              <a:t>УА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 smtClean="0">
                <a:solidFill>
                  <a:srgbClr val="73563D"/>
                </a:solidFill>
              </a:rPr>
              <a:t>Європейська інтеграція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199" y="1229710"/>
            <a:ext cx="79876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 dirty="0">
                <a:solidFill>
                  <a:schemeClr val="tx1"/>
                </a:solidFill>
                <a:uFillTx/>
              </a:defRPr>
            </a:pPr>
            <a:r>
              <a:rPr lang="ru-RU" sz="2400" b="1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</a:rPr>
              <a:t>Набрання</a:t>
            </a:r>
            <a:r>
              <a:rPr lang="ru-RU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</a:rPr>
              <a:t> </a:t>
            </a:r>
            <a:r>
              <a:rPr lang="ru-RU" sz="2400" b="1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</a:rPr>
              <a:t>чинності</a:t>
            </a:r>
            <a:r>
              <a:rPr lang="ru-RU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</a:rPr>
              <a:t>\</a:t>
            </a:r>
            <a:r>
              <a:rPr lang="ru-RU" sz="2400" b="1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</a:rPr>
              <a:t>тимчасове</a:t>
            </a:r>
            <a:r>
              <a:rPr lang="ru-RU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</a:rPr>
              <a:t> </a:t>
            </a:r>
            <a:r>
              <a:rPr lang="ru-RU" sz="2400" b="1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</a:rPr>
              <a:t>застосування</a:t>
            </a:r>
            <a:r>
              <a:rPr lang="en-US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</a:rPr>
              <a:t> </a:t>
            </a:r>
            <a:r>
              <a:rPr lang="ru-RU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</a:rPr>
              <a:t>З</a:t>
            </a:r>
            <a:r>
              <a:rPr lang="uk-UA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</a:rPr>
              <a:t>ВТ</a:t>
            </a:r>
          </a:p>
          <a:p>
            <a:endParaRPr lang="uk-UA" sz="2400" dirty="0" smtClean="0"/>
          </a:p>
          <a:p>
            <a:r>
              <a:rPr lang="uk-UA" sz="2400" dirty="0" smtClean="0"/>
              <a:t>Три етапи</a:t>
            </a:r>
          </a:p>
          <a:p>
            <a:endParaRPr lang="uk-UA" sz="2400" dirty="0"/>
          </a:p>
          <a:p>
            <a:r>
              <a:rPr lang="uk-UA" sz="2400" dirty="0" smtClean="0"/>
              <a:t>З 1 листопада 2014 року</a:t>
            </a:r>
          </a:p>
          <a:p>
            <a:endParaRPr lang="uk-UA" sz="2400" dirty="0"/>
          </a:p>
          <a:p>
            <a:r>
              <a:rPr lang="uk-UA" sz="2400" dirty="0" smtClean="0"/>
              <a:t>З </a:t>
            </a:r>
            <a:r>
              <a:rPr lang="uk-UA" sz="2400" dirty="0"/>
              <a:t>1 січня 2016 </a:t>
            </a:r>
            <a:r>
              <a:rPr lang="uk-UA" sz="2400" dirty="0" smtClean="0"/>
              <a:t>року</a:t>
            </a:r>
          </a:p>
          <a:p>
            <a:endParaRPr lang="uk-UA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uk-UA" sz="2400" dirty="0" smtClean="0"/>
              <a:t>Повне набрання чинності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8375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507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 smtClean="0">
                <a:solidFill>
                  <a:srgbClr val="52BCE4"/>
                </a:solidFill>
              </a:rPr>
              <a:t>УА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 smtClean="0">
                <a:solidFill>
                  <a:srgbClr val="73563D"/>
                </a:solidFill>
              </a:rPr>
              <a:t>Європейська інтеграція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199" y="1229710"/>
            <a:ext cx="798760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 dirty="0">
                <a:solidFill>
                  <a:schemeClr val="tx1"/>
                </a:solidFill>
                <a:uFillTx/>
              </a:defRPr>
            </a:pPr>
            <a:r>
              <a:rPr lang="uk-UA" sz="2400" dirty="0" smtClean="0"/>
              <a:t>Прийняття</a:t>
            </a:r>
            <a:r>
              <a:rPr lang="uk-UA" sz="2400" b="1" dirty="0" smtClean="0"/>
              <a:t> </a:t>
            </a:r>
            <a:r>
              <a:rPr lang="en-GB" sz="2400" dirty="0"/>
              <a:t>acquis </a:t>
            </a:r>
            <a:r>
              <a:rPr lang="uk-UA" sz="2400" dirty="0"/>
              <a:t>– це не тільки про прийняття правових норм, але і про гармонізацію політик і економічної системи</a:t>
            </a:r>
            <a:r>
              <a:rPr lang="en-GB" sz="2400" dirty="0"/>
              <a:t>! </a:t>
            </a:r>
            <a:endParaRPr lang="uk-UA" sz="2400" dirty="0" smtClean="0"/>
          </a:p>
          <a:p>
            <a:pPr lvl="0">
              <a:defRPr dirty="0">
                <a:solidFill>
                  <a:schemeClr val="tx1"/>
                </a:solidFill>
                <a:uFillTx/>
              </a:defRPr>
            </a:pP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 smtClean="0"/>
              <a:t> </a:t>
            </a:r>
            <a:r>
              <a:rPr lang="uk-UA" sz="2400" dirty="0"/>
              <a:t>Стратегічне планування  та розподіл повноважень, визначення </a:t>
            </a:r>
            <a:r>
              <a:rPr lang="uk-UA" sz="2400" dirty="0" smtClean="0"/>
              <a:t>відповідальних</a:t>
            </a:r>
          </a:p>
          <a:p>
            <a:pPr lvl="0">
              <a:defRPr dirty="0">
                <a:solidFill>
                  <a:schemeClr val="tx1"/>
                </a:solidFill>
                <a:uFillTx/>
              </a:defRPr>
            </a:pPr>
            <a:r>
              <a:rPr lang="en-GB" sz="2400" dirty="0"/>
              <a:t/>
            </a:r>
            <a:br>
              <a:rPr lang="en-GB" sz="2400" dirty="0"/>
            </a:br>
            <a:r>
              <a:rPr lang="uk-UA" sz="2400" dirty="0" smtClean="0"/>
              <a:t> </a:t>
            </a:r>
            <a:r>
              <a:rPr lang="uk-UA" sz="2400" dirty="0"/>
              <a:t>Чіткі інституційні і правові рамки</a:t>
            </a:r>
            <a:br>
              <a:rPr lang="uk-UA" sz="2400" dirty="0"/>
            </a:br>
            <a:r>
              <a:rPr lang="uk-UA" sz="2400" dirty="0" smtClean="0"/>
              <a:t> </a:t>
            </a:r>
            <a:r>
              <a:rPr lang="uk-UA" sz="2400" dirty="0"/>
              <a:t>Оцінка впливу</a:t>
            </a:r>
            <a:br>
              <a:rPr lang="uk-UA" sz="2400" dirty="0"/>
            </a:br>
            <a:r>
              <a:rPr lang="uk-UA" sz="2400" dirty="0" smtClean="0"/>
              <a:t> </a:t>
            </a:r>
            <a:r>
              <a:rPr lang="uk-UA" sz="2400" dirty="0" err="1"/>
              <a:t>Стейкхолдери</a:t>
            </a:r>
            <a:r>
              <a:rPr lang="en-GB" sz="2400" dirty="0"/>
              <a:t/>
            </a:r>
            <a:br>
              <a:rPr lang="en-GB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8209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507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 smtClean="0">
                <a:solidFill>
                  <a:srgbClr val="52BCE4"/>
                </a:solidFill>
              </a:rPr>
              <a:t>УА ПВЗВТ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 smtClean="0">
                <a:solidFill>
                  <a:srgbClr val="73563D"/>
                </a:solidFill>
              </a:rPr>
              <a:t>Європейська інтеграція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199" y="1229710"/>
            <a:ext cx="798760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0"/>
              </a:spcBef>
              <a:defRPr dirty="0">
                <a:solidFill>
                  <a:schemeClr val="tx1"/>
                </a:solidFill>
                <a:uFillTx/>
              </a:defRPr>
            </a:pPr>
            <a:r>
              <a:rPr lang="uk-UA" sz="2400" dirty="0">
                <a:latin typeface="Calibri" charset="0"/>
              </a:rPr>
              <a:t>Ціль - поступова інтеграція, відповідно до положень УА,  до внутрішнього ринку ЄС. </a:t>
            </a:r>
          </a:p>
          <a:p>
            <a:pPr lvl="0">
              <a:spcBef>
                <a:spcPts val="0"/>
              </a:spcBef>
              <a:defRPr dirty="0">
                <a:solidFill>
                  <a:schemeClr val="tx1"/>
                </a:solidFill>
                <a:uFillTx/>
              </a:defRPr>
            </a:pPr>
            <a:endParaRPr lang="uk-UA" sz="2400" dirty="0">
              <a:latin typeface="Calibri" charset="0"/>
            </a:endParaRPr>
          </a:p>
          <a:p>
            <a:pPr lvl="0">
              <a:spcBef>
                <a:spcPts val="0"/>
              </a:spcBef>
              <a:defRPr dirty="0">
                <a:solidFill>
                  <a:schemeClr val="tx1"/>
                </a:solidFill>
                <a:uFillTx/>
              </a:defRPr>
            </a:pPr>
            <a:r>
              <a:rPr lang="uk-UA" sz="2400" dirty="0">
                <a:latin typeface="Calibri" charset="0"/>
              </a:rPr>
              <a:t>ЗВТ - поглиблена (глибока) та всеосяжна? - </a:t>
            </a:r>
          </a:p>
          <a:p>
            <a:pPr lvl="0">
              <a:spcBef>
                <a:spcPts val="0"/>
              </a:spcBef>
              <a:defRPr dirty="0">
                <a:solidFill>
                  <a:schemeClr val="tx1"/>
                </a:solidFill>
                <a:uFillTx/>
              </a:defRPr>
            </a:pPr>
            <a:r>
              <a:rPr lang="uk-UA" sz="2400" dirty="0">
                <a:latin typeface="Calibri" charset="0"/>
              </a:rPr>
              <a:t>1) Лібералізація торгівлі: товарів, послуг, руху капіталу; </a:t>
            </a:r>
          </a:p>
          <a:p>
            <a:pPr lvl="0">
              <a:spcBef>
                <a:spcPts val="0"/>
              </a:spcBef>
              <a:defRPr dirty="0">
                <a:solidFill>
                  <a:schemeClr val="tx1"/>
                </a:solidFill>
                <a:uFillTx/>
              </a:defRPr>
            </a:pPr>
            <a:r>
              <a:rPr lang="uk-UA" sz="2400" dirty="0">
                <a:latin typeface="Calibri" charset="0"/>
              </a:rPr>
              <a:t>2) Наближення законодавства в регуляторних сферах.</a:t>
            </a:r>
          </a:p>
          <a:p>
            <a:pPr lvl="0" algn="just">
              <a:spcBef>
                <a:spcPts val="0"/>
              </a:spcBef>
              <a:defRPr dirty="0">
                <a:solidFill>
                  <a:schemeClr val="tx1"/>
                </a:solidFill>
                <a:uFillTx/>
              </a:defRPr>
            </a:pPr>
            <a:r>
              <a:rPr lang="uk-UA" sz="2400" dirty="0">
                <a:latin typeface="Calibri" charset="0"/>
              </a:rPr>
              <a:t>Лібералізація стосується </a:t>
            </a:r>
            <a:r>
              <a:rPr lang="uk-UA" sz="2400" b="1" u="sng" dirty="0">
                <a:latin typeface="Calibri" charset="0"/>
              </a:rPr>
              <a:t>всіх</a:t>
            </a:r>
            <a:r>
              <a:rPr lang="uk-UA" sz="2400" dirty="0">
                <a:latin typeface="Calibri" charset="0"/>
              </a:rPr>
              <a:t> товарів (імпорту та експорту): </a:t>
            </a:r>
            <a:r>
              <a:rPr lang="uk-UA" sz="2400" b="1" u="sng" dirty="0">
                <a:latin typeface="Calibri" charset="0"/>
              </a:rPr>
              <a:t>але рівень</a:t>
            </a:r>
            <a:r>
              <a:rPr lang="uk-UA" sz="2400" dirty="0">
                <a:latin typeface="Calibri" charset="0"/>
              </a:rPr>
              <a:t>: мито, квоти, ІТЗ, заборона </a:t>
            </a:r>
            <a:r>
              <a:rPr lang="uk-UA" sz="2400" dirty="0" err="1">
                <a:latin typeface="Calibri" charset="0"/>
              </a:rPr>
              <a:t>експортих</a:t>
            </a:r>
            <a:r>
              <a:rPr lang="uk-UA" sz="2400" dirty="0">
                <a:latin typeface="Calibri" charset="0"/>
              </a:rPr>
              <a:t> субсидій тощо.</a:t>
            </a:r>
          </a:p>
          <a:p>
            <a:pPr>
              <a:defRPr dirty="0">
                <a:solidFill>
                  <a:schemeClr val="tx1"/>
                </a:solidFill>
                <a:uFillTx/>
              </a:defRPr>
            </a:pPr>
            <a:r>
              <a:rPr lang="uk-UA" sz="2400" dirty="0"/>
              <a:t>Спільні цінності </a:t>
            </a:r>
            <a:r>
              <a:rPr lang="en-US" sz="2400" i="1" dirty="0"/>
              <a:t>vs.</a:t>
            </a:r>
            <a:r>
              <a:rPr lang="uk-UA" sz="2400" i="1" dirty="0"/>
              <a:t> Доступ до ринку</a:t>
            </a:r>
            <a:endParaRPr lang="uk-UA" sz="2400" dirty="0"/>
          </a:p>
          <a:p>
            <a:pPr lvl="0">
              <a:spcBef>
                <a:spcPts val="0"/>
              </a:spcBef>
              <a:defRPr dirty="0">
                <a:solidFill>
                  <a:schemeClr val="tx1"/>
                </a:solidFill>
                <a:uFillTx/>
              </a:defRPr>
            </a:pPr>
            <a:r>
              <a:rPr lang="uk-UA" sz="2400" b="1" u="sng" dirty="0" smtClean="0">
                <a:latin typeface="Calibri" charset="0"/>
              </a:rPr>
              <a:t>Асиметричність</a:t>
            </a:r>
            <a:r>
              <a:rPr lang="uk-UA" sz="2400" dirty="0">
                <a:latin typeface="Calibri" charset="0"/>
              </a:rPr>
              <a:t>. </a:t>
            </a:r>
          </a:p>
          <a:p>
            <a:pPr lvl="0">
              <a:spcBef>
                <a:spcPts val="0"/>
              </a:spcBef>
              <a:defRPr dirty="0">
                <a:solidFill>
                  <a:schemeClr val="tx1"/>
                </a:solidFill>
                <a:uFillTx/>
              </a:defRPr>
            </a:pPr>
            <a:r>
              <a:rPr lang="uk-UA" sz="2400" b="1" u="sng" dirty="0">
                <a:latin typeface="Calibri" charset="0"/>
              </a:rPr>
              <a:t>Обумовленість</a:t>
            </a:r>
            <a:r>
              <a:rPr lang="uk-UA" sz="2400" dirty="0">
                <a:latin typeface="Calibri" charset="0"/>
              </a:rPr>
              <a:t> відкриття ринків наближенням законодавства (біля 150 актів + графік). + сфери + TSD</a:t>
            </a:r>
            <a:r>
              <a:rPr lang="uk-UA" sz="2400" dirty="0" smtClean="0">
                <a:latin typeface="Calibri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6068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507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 smtClean="0">
                <a:solidFill>
                  <a:srgbClr val="52BCE4"/>
                </a:solidFill>
              </a:rPr>
              <a:t>УА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 smtClean="0">
                <a:solidFill>
                  <a:srgbClr val="73563D"/>
                </a:solidFill>
              </a:rPr>
              <a:t>Європейська інтеграція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199" y="1229710"/>
            <a:ext cx="798760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 dirty="0">
                <a:solidFill>
                  <a:schemeClr val="tx1"/>
                </a:solidFill>
                <a:uFillTx/>
              </a:defRPr>
            </a:pPr>
            <a:r>
              <a:rPr lang="uk-UA" sz="2400" dirty="0" smtClean="0"/>
              <a:t>Прийняття</a:t>
            </a:r>
            <a:r>
              <a:rPr lang="uk-UA" sz="2400" b="1" dirty="0" smtClean="0"/>
              <a:t> </a:t>
            </a:r>
            <a:r>
              <a:rPr lang="en-GB" sz="2400" dirty="0"/>
              <a:t>acquis </a:t>
            </a:r>
            <a:r>
              <a:rPr lang="uk-UA" sz="2400" dirty="0"/>
              <a:t>– це не тільки про прийняття правових норм, але і про гармонізацію політик і економічної системи</a:t>
            </a:r>
            <a:r>
              <a:rPr lang="en-GB" sz="2400" dirty="0"/>
              <a:t>! </a:t>
            </a:r>
            <a:endParaRPr lang="uk-UA" sz="2400" dirty="0" smtClean="0"/>
          </a:p>
          <a:p>
            <a:pPr lvl="0">
              <a:defRPr dirty="0">
                <a:solidFill>
                  <a:schemeClr val="tx1"/>
                </a:solidFill>
                <a:uFillTx/>
              </a:defRPr>
            </a:pP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 smtClean="0"/>
              <a:t> </a:t>
            </a:r>
            <a:r>
              <a:rPr lang="uk-UA" sz="2400" dirty="0"/>
              <a:t>Стратегічне планування  та розподіл повноважень, визначення </a:t>
            </a:r>
            <a:r>
              <a:rPr lang="uk-UA" sz="2400" dirty="0" smtClean="0"/>
              <a:t>відповідальних</a:t>
            </a:r>
          </a:p>
          <a:p>
            <a:pPr lvl="0">
              <a:defRPr dirty="0">
                <a:solidFill>
                  <a:schemeClr val="tx1"/>
                </a:solidFill>
                <a:uFillTx/>
              </a:defRPr>
            </a:pPr>
            <a:r>
              <a:rPr lang="en-GB" sz="2400" dirty="0"/>
              <a:t/>
            </a:r>
            <a:br>
              <a:rPr lang="en-GB" sz="2400" dirty="0"/>
            </a:br>
            <a:r>
              <a:rPr lang="uk-UA" sz="2400" dirty="0" smtClean="0"/>
              <a:t> </a:t>
            </a:r>
            <a:r>
              <a:rPr lang="uk-UA" sz="2400" dirty="0"/>
              <a:t>Чіткі інституційні і правові рамки</a:t>
            </a:r>
            <a:br>
              <a:rPr lang="uk-UA" sz="2400" dirty="0"/>
            </a:br>
            <a:r>
              <a:rPr lang="uk-UA" sz="2400" dirty="0" smtClean="0"/>
              <a:t> </a:t>
            </a:r>
            <a:r>
              <a:rPr lang="uk-UA" sz="2400" dirty="0"/>
              <a:t>Оцінка впливу</a:t>
            </a:r>
            <a:br>
              <a:rPr lang="uk-UA" sz="2400" dirty="0"/>
            </a:br>
            <a:r>
              <a:rPr lang="uk-UA" sz="2400" dirty="0" smtClean="0"/>
              <a:t> </a:t>
            </a:r>
            <a:r>
              <a:rPr lang="uk-UA" sz="2400" dirty="0" err="1"/>
              <a:t>Стейкхолдери</a:t>
            </a:r>
            <a:r>
              <a:rPr lang="en-GB" sz="2400" dirty="0"/>
              <a:t/>
            </a:r>
            <a:br>
              <a:rPr lang="en-GB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0645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473</Words>
  <Application>Microsoft Office PowerPoint</Application>
  <PresentationFormat>Екран (4:3)</PresentationFormat>
  <Paragraphs>128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6" baseType="lpstr">
      <vt:lpstr>Office Theme</vt:lpstr>
      <vt:lpstr> ЄВРОПЕЙСЬКА ІНТЕГРАЦІЯ. ІМПЛЕМЕНТАЦІЯ УГОДИ ПРО АСОЦІАЦІЮ: ВИКЛИКИ ДЛЯ ДЕРЖАВНИХ СЛУЖБОВЦІВ ТА ПЛАНУВАННЯ РОБОТИ </vt:lpstr>
      <vt:lpstr>ЄІ та УА</vt:lpstr>
      <vt:lpstr>Європейська інтеграція</vt:lpstr>
      <vt:lpstr>УА</vt:lpstr>
      <vt:lpstr>УА</vt:lpstr>
      <vt:lpstr>УА</vt:lpstr>
      <vt:lpstr>УА</vt:lpstr>
      <vt:lpstr>УА ПВЗВТ</vt:lpstr>
      <vt:lpstr>УА</vt:lpstr>
      <vt:lpstr>УА</vt:lpstr>
      <vt:lpstr>УА</vt:lpstr>
      <vt:lpstr>УА</vt:lpstr>
      <vt:lpstr>УА</vt:lpstr>
      <vt:lpstr>УА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ТУТ БУДЕ НАЗВА ПРЕЗЕНТАЦІЇ МОЖЛИВО ДОВГА НАЗВА</dc:title>
  <dc:creator>Melekhovets Ievgeniia</dc:creator>
  <cp:lastModifiedBy>MK</cp:lastModifiedBy>
  <cp:revision>11</cp:revision>
  <dcterms:created xsi:type="dcterms:W3CDTF">2017-06-13T08:35:17Z</dcterms:created>
  <dcterms:modified xsi:type="dcterms:W3CDTF">2017-06-17T17:32:25Z</dcterms:modified>
</cp:coreProperties>
</file>