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9" r:id="rId3"/>
    <p:sldId id="257" r:id="rId4"/>
    <p:sldId id="269" r:id="rId5"/>
    <p:sldId id="262" r:id="rId6"/>
    <p:sldId id="263" r:id="rId7"/>
    <p:sldId id="258" r:id="rId8"/>
    <p:sldId id="265" r:id="rId9"/>
    <p:sldId id="267" r:id="rId10"/>
    <p:sldId id="268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15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D33DD-3E7E-481D-859C-F6309617BA8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5C93F-9C36-4B4A-AD6E-FA96D92DD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02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853E-5403-4521-A778-15DC88E76441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4F5A-1B8F-475F-B11E-9A27CA167A1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419" y="0"/>
            <a:ext cx="412883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68528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853E-5403-4521-A778-15DC88E76441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4F5A-1B8F-475F-B11E-9A27CA167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5889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853E-5403-4521-A778-15DC88E76441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4F5A-1B8F-475F-B11E-9A27CA167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8372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853E-5403-4521-A778-15DC88E76441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4F5A-1B8F-475F-B11E-9A27CA167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1409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853E-5403-4521-A778-15DC88E76441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4F5A-1B8F-475F-B11E-9A27CA167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7803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853E-5403-4521-A778-15DC88E76441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4F5A-1B8F-475F-B11E-9A27CA167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6896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853E-5403-4521-A778-15DC88E76441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4F5A-1B8F-475F-B11E-9A27CA167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651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853E-5403-4521-A778-15DC88E76441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4F5A-1B8F-475F-B11E-9A27CA167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8426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853E-5403-4521-A778-15DC88E76441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4F5A-1B8F-475F-B11E-9A27CA167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2276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853E-5403-4521-A778-15DC88E76441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4F5A-1B8F-475F-B11E-9A27CA167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1992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853E-5403-4521-A778-15DC88E76441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4F5A-1B8F-475F-B11E-9A27CA167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5926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1853E-5403-4521-A778-15DC88E76441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54F5A-1B8F-475F-B11E-9A27CA167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2679055"/>
            <a:ext cx="6192688" cy="1470025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СИСТЕМА </a:t>
            </a:r>
            <a:r>
              <a:rPr lang="ru-RU" sz="4000" b="1" dirty="0" smtClean="0">
                <a:solidFill>
                  <a:srgbClr val="FDD903"/>
                </a:solidFill>
              </a:rPr>
              <a:t>ОРГАНІВ ДЕРЖАВНОЇ ВЛАДИ УКРАЇНИ </a:t>
            </a:r>
            <a:r>
              <a:rPr lang="ru-RU" sz="4000" b="1" dirty="0" smtClean="0">
                <a:solidFill>
                  <a:schemeClr val="bg1"/>
                </a:solidFill>
              </a:rPr>
              <a:t>ТА ЇХ ВЗАЄМОДІЯ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1640" y="4581128"/>
            <a:ext cx="6400800" cy="1800200"/>
          </a:xfrm>
        </p:spPr>
        <p:txBody>
          <a:bodyPr anchor="b">
            <a:normAutofit/>
          </a:bodyPr>
          <a:lstStyle/>
          <a:p>
            <a:pPr algn="r">
              <a:spcBef>
                <a:spcPts val="0"/>
              </a:spcBef>
            </a:pPr>
            <a:r>
              <a:rPr lang="uk-UA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Юлія ЛИХАЧ,</a:t>
            </a:r>
            <a:endParaRPr lang="uk-UA" sz="24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Перший заступник директора </a:t>
            </a:r>
            <a:endParaRPr lang="uk-UA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Центра адаптації державної служби</a:t>
            </a:r>
          </a:p>
          <a:p>
            <a:pPr algn="r">
              <a:spcBef>
                <a:spcPts val="0"/>
              </a:spcBef>
            </a:pPr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до стандартів Європейського Союзу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020272" y="0"/>
            <a:ext cx="1440160" cy="1412776"/>
            <a:chOff x="6300192" y="0"/>
            <a:chExt cx="1872208" cy="1772816"/>
          </a:xfrm>
        </p:grpSpPr>
        <p:sp>
          <p:nvSpPr>
            <p:cNvPr id="4" name="Правильный пятиугольник 3"/>
            <p:cNvSpPr/>
            <p:nvPr/>
          </p:nvSpPr>
          <p:spPr>
            <a:xfrm flipV="1">
              <a:off x="6300192" y="0"/>
              <a:ext cx="1872208" cy="1772816"/>
            </a:xfrm>
            <a:prstGeom prst="pentagon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478" y="188640"/>
              <a:ext cx="693635" cy="1152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546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1728192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5400" b="1" dirty="0" smtClean="0">
                <a:solidFill>
                  <a:schemeClr val="bg1"/>
                </a:solidFill>
              </a:rPr>
              <a:t>ДЯКУЮ ЗА УВАГУ!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5400" b="1" dirty="0" smtClean="0">
                <a:solidFill>
                  <a:srgbClr val="FDD903"/>
                </a:solidFill>
              </a:rPr>
              <a:t>ЧИ Є ЗАПИТАННЯ?</a:t>
            </a:r>
            <a:endParaRPr lang="ru-RU" sz="5400" b="1" dirty="0">
              <a:solidFill>
                <a:srgbClr val="FDD90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23" b="80000" l="8266" r="9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2" t="19933" r="5523" b="19804"/>
          <a:stretch/>
        </p:blipFill>
        <p:spPr>
          <a:xfrm>
            <a:off x="3475736" y="1124744"/>
            <a:ext cx="2176384" cy="11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82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604849"/>
            <a:ext cx="6408712" cy="354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spcAft>
                <a:spcPts val="1200"/>
              </a:spcAft>
            </a:pPr>
            <a:r>
              <a:rPr lang="uk-UA" sz="2800" b="1" i="1" dirty="0" smtClean="0">
                <a:ea typeface="Tahoma" pitchFamily="34" charset="0"/>
                <a:cs typeface="Tahoma" pitchFamily="34" charset="0"/>
              </a:rPr>
              <a:t>Носієм суверенітету і єдиним джерелом влади в Україні є народ. Народ здійснює владу безпосередньо і через органи державної влади та органи місцевого самоврядування.</a:t>
            </a:r>
          </a:p>
          <a:p>
            <a:pPr indent="450000" algn="r"/>
            <a:r>
              <a:rPr lang="uk-UA" sz="2800" i="1" dirty="0" smtClean="0"/>
              <a:t>Стаття 5</a:t>
            </a:r>
            <a:br>
              <a:rPr lang="uk-UA" sz="2800" i="1" dirty="0" smtClean="0"/>
            </a:br>
            <a:r>
              <a:rPr lang="uk-UA" sz="2800" i="1" dirty="0" smtClean="0"/>
              <a:t>Конституції України</a:t>
            </a:r>
            <a:endParaRPr lang="uk-UA" sz="2800" i="1" baseline="30000" dirty="0" smtClean="0">
              <a:ea typeface="Tahoma" pitchFamily="34" charset="0"/>
              <a:cs typeface="Tahoma" pitchFamily="34" charset="0"/>
            </a:endParaRPr>
          </a:p>
          <a:p>
            <a:pPr algn="just"/>
            <a:endParaRPr lang="uk-UA" sz="2800" i="1" baseline="30000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440" y="4437184"/>
            <a:ext cx="729000" cy="64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1412848"/>
            <a:ext cx="729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4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251520" y="1052736"/>
            <a:ext cx="8640960" cy="5805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 anchor="t">
            <a:no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Система органів державної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влади</a:t>
            </a:r>
            <a:b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uk-UA" sz="2400" dirty="0">
                <a:solidFill>
                  <a:schemeClr val="tx2"/>
                </a:solidFill>
                <a:latin typeface="+mn-lt"/>
              </a:rPr>
              <a:t>(</a:t>
            </a:r>
            <a:r>
              <a:rPr lang="uk-UA" sz="2400" dirty="0" smtClean="0">
                <a:solidFill>
                  <a:schemeClr val="tx2"/>
                </a:solidFill>
                <a:latin typeface="+mn-lt"/>
              </a:rPr>
              <a:t>стаття 6 </a:t>
            </a:r>
            <a:r>
              <a:rPr lang="uk-UA" sz="2400" dirty="0">
                <a:solidFill>
                  <a:schemeClr val="tx2"/>
                </a:solidFill>
                <a:latin typeface="+mn-lt"/>
              </a:rPr>
              <a:t>Конституції України)</a:t>
            </a:r>
            <a:endParaRPr lang="ru-RU" sz="28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56238" y="1484784"/>
            <a:ext cx="6628130" cy="5040560"/>
            <a:chOff x="0" y="-109006"/>
            <a:chExt cx="6628500" cy="504189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-109006"/>
              <a:ext cx="6628500" cy="5041891"/>
              <a:chOff x="0" y="-544435"/>
              <a:chExt cx="6628500" cy="5041891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0" y="1256241"/>
                <a:ext cx="2894700" cy="3241215"/>
                <a:chOff x="21766" y="1104500"/>
                <a:chExt cx="2896235" cy="3058048"/>
              </a:xfrm>
            </p:grpSpPr>
            <p:sp>
              <p:nvSpPr>
                <p:cNvPr id="43" name="Овал 42"/>
                <p:cNvSpPr/>
                <p:nvPr/>
              </p:nvSpPr>
              <p:spPr>
                <a:xfrm>
                  <a:off x="1117362" y="2972014"/>
                  <a:ext cx="538480" cy="554990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2177161" y="2607190"/>
                  <a:ext cx="538480" cy="55499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32654" y="2607191"/>
                  <a:ext cx="538480" cy="55499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6" name="TextBox 20"/>
                <p:cNvSpPr txBox="1"/>
                <p:nvPr/>
              </p:nvSpPr>
              <p:spPr>
                <a:xfrm>
                  <a:off x="21766" y="3574572"/>
                  <a:ext cx="2896235" cy="58797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600" kern="1200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Система судів загальної юрисдикції</a:t>
                  </a:r>
                  <a:endParaRPr lang="ru-RU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7" name="TextBox 14"/>
                <p:cNvSpPr txBox="1"/>
                <p:nvPr/>
              </p:nvSpPr>
              <p:spPr>
                <a:xfrm>
                  <a:off x="25162" y="1104500"/>
                  <a:ext cx="2642124" cy="58797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6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Верховний суд </a:t>
                  </a:r>
                  <a:endParaRPr lang="ru-RU" sz="1200" dirty="0">
                    <a:effectLst/>
                    <a:latin typeface="Times New Roman"/>
                    <a:ea typeface="Times New Roman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uk-UA" sz="16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України</a:t>
                  </a:r>
                  <a:endParaRPr lang="ru-RU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8" name="Овал 47"/>
                <p:cNvSpPr/>
                <p:nvPr/>
              </p:nvSpPr>
              <p:spPr>
                <a:xfrm>
                  <a:off x="827314" y="1660405"/>
                  <a:ext cx="1088390" cy="946785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49" name="Прямая со стрелкой 48"/>
                <p:cNvCxnSpPr>
                  <a:stCxn id="45" idx="7"/>
                  <a:endCxn id="48" idx="3"/>
                </p:cNvCxnSpPr>
                <p:nvPr/>
              </p:nvCxnSpPr>
              <p:spPr>
                <a:xfrm flipV="1">
                  <a:off x="492276" y="2468536"/>
                  <a:ext cx="494428" cy="219931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 стрелкой 49"/>
                <p:cNvCxnSpPr>
                  <a:stCxn id="43" idx="0"/>
                  <a:endCxn id="48" idx="4"/>
                </p:cNvCxnSpPr>
                <p:nvPr/>
              </p:nvCxnSpPr>
              <p:spPr>
                <a:xfrm flipH="1" flipV="1">
                  <a:off x="1371509" y="2607190"/>
                  <a:ext cx="15093" cy="364825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 стрелкой 50"/>
                <p:cNvCxnSpPr>
                  <a:stCxn id="44" idx="1"/>
                  <a:endCxn id="48" idx="5"/>
                </p:cNvCxnSpPr>
                <p:nvPr/>
              </p:nvCxnSpPr>
              <p:spPr>
                <a:xfrm flipH="1" flipV="1">
                  <a:off x="1756312" y="2468537"/>
                  <a:ext cx="499707" cy="219929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Группа 8"/>
              <p:cNvGrpSpPr/>
              <p:nvPr/>
            </p:nvGrpSpPr>
            <p:grpSpPr>
              <a:xfrm>
                <a:off x="101342" y="-544435"/>
                <a:ext cx="6527158" cy="5041891"/>
                <a:chOff x="-3719589" y="-663989"/>
                <a:chExt cx="6530616" cy="4758665"/>
              </a:xfrm>
            </p:grpSpPr>
            <p:sp>
              <p:nvSpPr>
                <p:cNvPr id="28" name="Овал 27"/>
                <p:cNvSpPr/>
                <p:nvPr/>
              </p:nvSpPr>
              <p:spPr>
                <a:xfrm>
                  <a:off x="1099465" y="2858219"/>
                  <a:ext cx="538480" cy="55499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2124993" y="2578573"/>
                  <a:ext cx="538480" cy="55499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" name="Овал 29"/>
                <p:cNvSpPr/>
                <p:nvPr/>
              </p:nvSpPr>
              <p:spPr>
                <a:xfrm>
                  <a:off x="102833" y="2542463"/>
                  <a:ext cx="538480" cy="55499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1" name="TextBox 20"/>
                <p:cNvSpPr txBox="1"/>
                <p:nvPr/>
              </p:nvSpPr>
              <p:spPr>
                <a:xfrm>
                  <a:off x="-85208" y="3489605"/>
                  <a:ext cx="2896235" cy="60507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600" kern="1200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Міністерства,</a:t>
                  </a:r>
                  <a:br>
                    <a:rPr lang="uk-UA" sz="1600" kern="1200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</a:br>
                  <a:r>
                    <a:rPr lang="uk-UA" sz="1600" kern="1200" dirty="0" smtClean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інші </a:t>
                  </a:r>
                  <a:r>
                    <a:rPr lang="uk-UA" sz="1600" kern="12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ЦОВВ</a:t>
                  </a:r>
                  <a:endParaRPr lang="ru-RU" sz="1400" dirty="0">
                    <a:effectLst/>
                    <a:latin typeface="Times New Roman"/>
                    <a:ea typeface="Calibri"/>
                  </a:endParaRPr>
                </a:p>
              </p:txBody>
            </p:sp>
            <p:sp>
              <p:nvSpPr>
                <p:cNvPr id="32" name="TextBox 14"/>
                <p:cNvSpPr txBox="1"/>
                <p:nvPr/>
              </p:nvSpPr>
              <p:spPr>
                <a:xfrm>
                  <a:off x="73686" y="1035534"/>
                  <a:ext cx="2642759" cy="58818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6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Кабінет </a:t>
                  </a:r>
                  <a:endParaRPr lang="ru-RU" sz="1400" dirty="0">
                    <a:effectLst/>
                    <a:latin typeface="Times New Roman"/>
                    <a:ea typeface="Calibri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uk-UA" sz="16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Міністрів України</a:t>
                  </a:r>
                  <a:endParaRPr lang="ru-RU" sz="1400" dirty="0">
                    <a:effectLst/>
                    <a:latin typeface="Times New Roman"/>
                    <a:ea typeface="Calibri"/>
                  </a:endParaRPr>
                </a:p>
              </p:txBody>
            </p:sp>
            <p:sp>
              <p:nvSpPr>
                <p:cNvPr id="33" name="Овал 32"/>
                <p:cNvSpPr/>
                <p:nvPr/>
              </p:nvSpPr>
              <p:spPr>
                <a:xfrm>
                  <a:off x="827314" y="1573820"/>
                  <a:ext cx="1088390" cy="946785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34" name="Прямая со стрелкой 33"/>
                <p:cNvCxnSpPr>
                  <a:stCxn id="30" idx="7"/>
                  <a:endCxn id="33" idx="3"/>
                </p:cNvCxnSpPr>
                <p:nvPr/>
              </p:nvCxnSpPr>
              <p:spPr>
                <a:xfrm flipV="1">
                  <a:off x="562455" y="2381952"/>
                  <a:ext cx="424250" cy="241786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 стрелкой 34"/>
                <p:cNvCxnSpPr>
                  <a:stCxn id="33" idx="4"/>
                  <a:endCxn id="28" idx="0"/>
                </p:cNvCxnSpPr>
                <p:nvPr/>
              </p:nvCxnSpPr>
              <p:spPr>
                <a:xfrm flipH="1">
                  <a:off x="1368705" y="2520607"/>
                  <a:ext cx="2805" cy="337612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 стрелкой 35"/>
                <p:cNvCxnSpPr>
                  <a:stCxn id="29" idx="1"/>
                  <a:endCxn id="33" idx="5"/>
                </p:cNvCxnSpPr>
                <p:nvPr/>
              </p:nvCxnSpPr>
              <p:spPr>
                <a:xfrm flipH="1" flipV="1">
                  <a:off x="1756313" y="2381952"/>
                  <a:ext cx="447538" cy="277897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Овал 36"/>
                <p:cNvSpPr/>
                <p:nvPr/>
              </p:nvSpPr>
              <p:spPr>
                <a:xfrm>
                  <a:off x="1368401" y="-663989"/>
                  <a:ext cx="538480" cy="55499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>
                  <a:off x="-2987270" y="-658172"/>
                  <a:ext cx="538480" cy="55499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-798608" y="2979298"/>
                  <a:ext cx="538480" cy="554990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TextBox 14"/>
                <p:cNvSpPr txBox="1"/>
                <p:nvPr/>
              </p:nvSpPr>
              <p:spPr>
                <a:xfrm>
                  <a:off x="1882339" y="-533690"/>
                  <a:ext cx="856637" cy="30619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6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НАБУ</a:t>
                  </a:r>
                  <a:endParaRPr lang="ru-RU" sz="1400" dirty="0">
                    <a:effectLst/>
                    <a:latin typeface="Times New Roman"/>
                    <a:ea typeface="Calibri"/>
                  </a:endParaRPr>
                </a:p>
              </p:txBody>
            </p:sp>
            <p:sp>
              <p:nvSpPr>
                <p:cNvPr id="41" name="TextBox 14"/>
                <p:cNvSpPr txBox="1"/>
                <p:nvPr/>
              </p:nvSpPr>
              <p:spPr>
                <a:xfrm>
                  <a:off x="-3719589" y="-543100"/>
                  <a:ext cx="856637" cy="30619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6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СБУ</a:t>
                  </a:r>
                  <a:endParaRPr lang="ru-RU" sz="1400" dirty="0">
                    <a:effectLst/>
                    <a:latin typeface="Times New Roman"/>
                    <a:ea typeface="Calibri"/>
                  </a:endParaRPr>
                </a:p>
              </p:txBody>
            </p:sp>
            <p:sp>
              <p:nvSpPr>
                <p:cNvPr id="42" name="TextBox 14"/>
                <p:cNvSpPr txBox="1"/>
                <p:nvPr/>
              </p:nvSpPr>
              <p:spPr>
                <a:xfrm>
                  <a:off x="-1295833" y="3506489"/>
                  <a:ext cx="1502838" cy="58818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6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Рахункова</a:t>
                  </a:r>
                  <a:endParaRPr lang="ru-RU" sz="1400" dirty="0">
                    <a:effectLst/>
                    <a:latin typeface="Times New Roman"/>
                    <a:ea typeface="Calibri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uk-UA" sz="16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палата</a:t>
                  </a:r>
                  <a:endParaRPr lang="ru-RU" sz="1400" dirty="0">
                    <a:effectLst/>
                    <a:latin typeface="Times New Roman"/>
                    <a:ea typeface="Calibri"/>
                  </a:endParaRPr>
                </a:p>
              </p:txBody>
            </p:sp>
          </p:grpSp>
          <p:grpSp>
            <p:nvGrpSpPr>
              <p:cNvPr id="10" name="Группа 9"/>
              <p:cNvGrpSpPr/>
              <p:nvPr/>
            </p:nvGrpSpPr>
            <p:grpSpPr>
              <a:xfrm>
                <a:off x="1995524" y="1256240"/>
                <a:ext cx="2641358" cy="1614255"/>
                <a:chOff x="-94564" y="28936"/>
                <a:chExt cx="2642235" cy="1522953"/>
              </a:xfrm>
            </p:grpSpPr>
            <p:sp>
              <p:nvSpPr>
                <p:cNvPr id="26" name="Овал 25"/>
                <p:cNvSpPr/>
                <p:nvPr/>
              </p:nvSpPr>
              <p:spPr>
                <a:xfrm>
                  <a:off x="650010" y="606374"/>
                  <a:ext cx="1087755" cy="945515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TextBox 14"/>
                <p:cNvSpPr txBox="1"/>
                <p:nvPr/>
              </p:nvSpPr>
              <p:spPr>
                <a:xfrm>
                  <a:off x="-94564" y="28936"/>
                  <a:ext cx="2642235" cy="58794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6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Верховна</a:t>
                  </a:r>
                  <a:endParaRPr lang="ru-RU" sz="1400" dirty="0">
                    <a:effectLst/>
                    <a:latin typeface="Times New Roman"/>
                    <a:ea typeface="Calibri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uk-UA" sz="16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 Рада України</a:t>
                  </a:r>
                  <a:endParaRPr lang="ru-RU" sz="1400" dirty="0">
                    <a:effectLst/>
                    <a:latin typeface="Times New Roman"/>
                    <a:ea typeface="Calibri"/>
                  </a:endParaRPr>
                </a:p>
              </p:txBody>
            </p: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291443" y="10886"/>
                <a:ext cx="3024504" cy="1245355"/>
                <a:chOff x="-78671" y="0"/>
                <a:chExt cx="3024504" cy="1245355"/>
              </a:xfrm>
            </p:grpSpPr>
            <p:sp>
              <p:nvSpPr>
                <p:cNvPr id="23" name="TextBox 14"/>
                <p:cNvSpPr txBox="1"/>
                <p:nvPr/>
              </p:nvSpPr>
              <p:spPr>
                <a:xfrm>
                  <a:off x="-78671" y="381031"/>
                  <a:ext cx="2046418" cy="36044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600" b="1" kern="1200" cap="all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Судова</a:t>
                  </a:r>
                  <a:endParaRPr lang="ru-RU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4" name="Прямая со стрелкой 23"/>
                <p:cNvCxnSpPr>
                  <a:endCxn id="23" idx="0"/>
                </p:cNvCxnSpPr>
                <p:nvPr/>
              </p:nvCxnSpPr>
              <p:spPr>
                <a:xfrm flipH="1">
                  <a:off x="944538" y="0"/>
                  <a:ext cx="2001295" cy="38103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 стрелкой 24"/>
                <p:cNvCxnSpPr/>
                <p:nvPr/>
              </p:nvCxnSpPr>
              <p:spPr>
                <a:xfrm>
                  <a:off x="929497" y="782507"/>
                  <a:ext cx="0" cy="46284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2307779" y="10885"/>
                <a:ext cx="2046418" cy="1245356"/>
                <a:chOff x="-21764" y="10885"/>
                <a:chExt cx="2046418" cy="1245356"/>
              </a:xfrm>
            </p:grpSpPr>
            <p:sp>
              <p:nvSpPr>
                <p:cNvPr id="20" name="TextBox 14"/>
                <p:cNvSpPr txBox="1"/>
                <p:nvPr/>
              </p:nvSpPr>
              <p:spPr>
                <a:xfrm>
                  <a:off x="-21764" y="391917"/>
                  <a:ext cx="2046418" cy="36044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600" b="1" kern="1200" cap="all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Законодавча</a:t>
                  </a:r>
                  <a:endParaRPr lang="ru-RU" sz="1400">
                    <a:effectLst/>
                    <a:latin typeface="Times New Roman"/>
                    <a:ea typeface="Calibri"/>
                  </a:endParaRPr>
                </a:p>
              </p:txBody>
            </p:sp>
            <p:cxnSp>
              <p:nvCxnSpPr>
                <p:cNvPr id="21" name="Прямая со стрелкой 20"/>
                <p:cNvCxnSpPr/>
                <p:nvPr/>
              </p:nvCxnSpPr>
              <p:spPr>
                <a:xfrm>
                  <a:off x="986404" y="10885"/>
                  <a:ext cx="0" cy="4122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 стрелкой 21"/>
                <p:cNvCxnSpPr/>
                <p:nvPr/>
              </p:nvCxnSpPr>
              <p:spPr>
                <a:xfrm>
                  <a:off x="986404" y="793393"/>
                  <a:ext cx="0" cy="46284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Группа 12"/>
              <p:cNvGrpSpPr/>
              <p:nvPr/>
            </p:nvGrpSpPr>
            <p:grpSpPr>
              <a:xfrm>
                <a:off x="1371468" y="-255212"/>
                <a:ext cx="4824960" cy="3570905"/>
                <a:chOff x="-1992218" y="-266098"/>
                <a:chExt cx="4824960" cy="3570905"/>
              </a:xfrm>
            </p:grpSpPr>
            <p:sp>
              <p:nvSpPr>
                <p:cNvPr id="14" name="TextBox 14"/>
                <p:cNvSpPr txBox="1"/>
                <p:nvPr/>
              </p:nvSpPr>
              <p:spPr>
                <a:xfrm>
                  <a:off x="786959" y="381030"/>
                  <a:ext cx="2045783" cy="36044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600" b="1" kern="1200" cap="all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Виконавча</a:t>
                  </a:r>
                  <a:endParaRPr lang="ru-RU" sz="1400" dirty="0">
                    <a:effectLst/>
                    <a:latin typeface="Times New Roman"/>
                    <a:ea typeface="Calibri"/>
                  </a:endParaRPr>
                </a:p>
              </p:txBody>
            </p:sp>
            <p:cxnSp>
              <p:nvCxnSpPr>
                <p:cNvPr id="15" name="Прямая со стрелкой 14"/>
                <p:cNvCxnSpPr/>
                <p:nvPr/>
              </p:nvCxnSpPr>
              <p:spPr>
                <a:xfrm>
                  <a:off x="-47739" y="-1"/>
                  <a:ext cx="1898841" cy="36179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 стрелкой 15"/>
                <p:cNvCxnSpPr/>
                <p:nvPr/>
              </p:nvCxnSpPr>
              <p:spPr>
                <a:xfrm>
                  <a:off x="1824574" y="781994"/>
                  <a:ext cx="0" cy="46336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 стрелкой 16"/>
                <p:cNvCxnSpPr>
                  <a:stCxn id="7" idx="3"/>
                  <a:endCxn id="37" idx="2"/>
                </p:cNvCxnSpPr>
                <p:nvPr/>
              </p:nvCxnSpPr>
              <p:spPr>
                <a:xfrm>
                  <a:off x="672382" y="-266098"/>
                  <a:ext cx="1150570" cy="47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/>
                <p:cNvCxnSpPr>
                  <a:stCxn id="7" idx="1"/>
                  <a:endCxn id="38" idx="6"/>
                </p:cNvCxnSpPr>
                <p:nvPr/>
              </p:nvCxnSpPr>
              <p:spPr>
                <a:xfrm flipH="1">
                  <a:off x="-1992218" y="-266098"/>
                  <a:ext cx="1234611" cy="1095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 стрелкой 18"/>
                <p:cNvCxnSpPr>
                  <a:stCxn id="26" idx="4"/>
                  <a:endCxn id="39" idx="0"/>
                </p:cNvCxnSpPr>
                <p:nvPr/>
              </p:nvCxnSpPr>
              <p:spPr>
                <a:xfrm>
                  <a:off x="-80137" y="2859609"/>
                  <a:ext cx="6326" cy="4451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TextBox 14"/>
            <p:cNvSpPr txBox="1"/>
            <p:nvPr/>
          </p:nvSpPr>
          <p:spPr>
            <a:xfrm>
              <a:off x="2606078" y="-4"/>
              <a:ext cx="1429989" cy="36044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1600" b="1" kern="1200" cap="all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Президент</a:t>
              </a:r>
              <a:endParaRPr lang="ru-RU" sz="1400" dirty="0">
                <a:effectLst/>
                <a:latin typeface="Times New Roman"/>
                <a:ea typeface="Calibri"/>
              </a:endParaRPr>
            </a:p>
          </p:txBody>
        </p:sp>
      </p:grpSp>
      <p:sp>
        <p:nvSpPr>
          <p:cNvPr id="52" name="Rectangle 6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61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53952"/>
            <a:ext cx="8208912" cy="638944"/>
          </a:xfrm>
        </p:spPr>
        <p:txBody>
          <a:bodyPr>
            <a:normAutofit fontScale="90000"/>
          </a:bodyPr>
          <a:lstStyle/>
          <a:p>
            <a:r>
              <a:rPr lang="uk-UA" b="1" cap="all" dirty="0" smtClean="0"/>
              <a:t>Президент України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4005064"/>
            <a:ext cx="8219256" cy="237626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uk-UA" sz="1600" dirty="0" smtClean="0"/>
              <a:t>забезпечує державну незалежність, національну безпеку і правонаступництво держави;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uk-UA" sz="1600" b="1" dirty="0" smtClean="0"/>
              <a:t>представляє державу в міжнародних відносинах</a:t>
            </a:r>
            <a:r>
              <a:rPr lang="uk-UA" sz="1600" dirty="0" smtClean="0"/>
              <a:t>, здійснює керівництво зовнішньополітичною діяльністю держави, веде переговори та укладає міжнародні договори України;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uk-UA" sz="1600" dirty="0" smtClean="0"/>
              <a:t>вносить за пропозицією коаліції депутатських фракцій подання про </a:t>
            </a:r>
            <a:r>
              <a:rPr lang="uk-UA" sz="1600" b="1" dirty="0" smtClean="0"/>
              <a:t>призначення Верховною Радою України Прем’єр-міністра України;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uk-UA" sz="1600" dirty="0" smtClean="0"/>
              <a:t>вносить до Верховної Ради України подання про призначення </a:t>
            </a:r>
            <a:r>
              <a:rPr lang="uk-UA" sz="1600" b="1" dirty="0" smtClean="0"/>
              <a:t>Міністра оборони України, Міністра закордонних справ України, Голови Служби безпеки України тощо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76" y="259705"/>
            <a:ext cx="1369095" cy="1369095"/>
          </a:xfrm>
        </p:spPr>
      </p:pic>
      <p:pic>
        <p:nvPicPr>
          <p:cNvPr id="8" name="Объект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9" b="41226"/>
          <a:stretch/>
        </p:blipFill>
        <p:spPr>
          <a:xfrm>
            <a:off x="828416" y="1558341"/>
            <a:ext cx="7488000" cy="373483"/>
          </a:xfrm>
          <a:prstGeom prst="rect">
            <a:avLst/>
          </a:prstGeom>
        </p:spPr>
      </p:pic>
      <p:cxnSp>
        <p:nvCxnSpPr>
          <p:cNvPr id="11" name="Соединительная линия уступом 10"/>
          <p:cNvCxnSpPr>
            <a:stCxn id="4" idx="1"/>
            <a:endCxn id="16" idx="1"/>
          </p:cNvCxnSpPr>
          <p:nvPr/>
        </p:nvCxnSpPr>
        <p:spPr>
          <a:xfrm rot="10800000" flipH="1" flipV="1">
            <a:off x="467544" y="2173423"/>
            <a:ext cx="1080120" cy="1036763"/>
          </a:xfrm>
          <a:prstGeom prst="bentConnector3">
            <a:avLst>
              <a:gd name="adj1" fmla="val -2116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47664" y="2631334"/>
            <a:ext cx="2448272" cy="1157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ст. 106 </a:t>
            </a:r>
            <a:r>
              <a:rPr lang="uk-UA" dirty="0" smtClean="0"/>
              <a:t>Конституції України визначено більше ніж </a:t>
            </a:r>
            <a:br>
              <a:rPr lang="uk-UA" dirty="0" smtClean="0"/>
            </a:br>
            <a:r>
              <a:rPr lang="uk-UA" sz="2400" dirty="0" smtClean="0"/>
              <a:t>30 </a:t>
            </a:r>
            <a:r>
              <a:rPr lang="uk-UA" dirty="0" smtClean="0"/>
              <a:t>повноважень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652120" y="2631334"/>
            <a:ext cx="2664296" cy="1157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Повноваження Президента реалізовує Адміністрація Президента України </a:t>
            </a:r>
            <a:endParaRPr lang="ru-RU" dirty="0"/>
          </a:p>
        </p:txBody>
      </p:sp>
      <p:cxnSp>
        <p:nvCxnSpPr>
          <p:cNvPr id="25" name="Прямая со стрелкой 24"/>
          <p:cNvCxnSpPr>
            <a:stCxn id="16" idx="3"/>
            <a:endCxn id="22" idx="1"/>
          </p:cNvCxnSpPr>
          <p:nvPr/>
        </p:nvCxnSpPr>
        <p:spPr>
          <a:xfrm>
            <a:off x="3995936" y="3210187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225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53952"/>
            <a:ext cx="8208912" cy="63894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ЗАКОНОДАВЧА ВЛАДА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5373216"/>
            <a:ext cx="8219256" cy="1224136"/>
          </a:xfrm>
        </p:spPr>
        <p:txBody>
          <a:bodyPr anchor="t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uk-UA" sz="1600" dirty="0" smtClean="0"/>
              <a:t>прийняття законів;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uk-UA" sz="1600" dirty="0" smtClean="0"/>
              <a:t>затвердження Державного бюджету;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uk-UA" sz="1600" dirty="0" smtClean="0"/>
              <a:t>затвердження загальнодержавних програм економічного, науково-технічного, соціального, національно-культурного розвитку, охорони довкілля тощо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5" b="41226"/>
          <a:stretch/>
        </p:blipFill>
        <p:spPr>
          <a:xfrm>
            <a:off x="828416" y="260648"/>
            <a:ext cx="7488000" cy="1484435"/>
          </a:xfrm>
        </p:spPr>
      </p:pic>
      <p:grpSp>
        <p:nvGrpSpPr>
          <p:cNvPr id="14" name="Группа 13"/>
          <p:cNvGrpSpPr/>
          <p:nvPr/>
        </p:nvGrpSpPr>
        <p:grpSpPr>
          <a:xfrm>
            <a:off x="1134558" y="3429000"/>
            <a:ext cx="6965834" cy="1984245"/>
            <a:chOff x="918454" y="2524875"/>
            <a:chExt cx="6965834" cy="1984245"/>
          </a:xfrm>
        </p:grpSpPr>
        <p:sp>
          <p:nvSpPr>
            <p:cNvPr id="2" name="Овал 1"/>
            <p:cNvSpPr/>
            <p:nvPr/>
          </p:nvSpPr>
          <p:spPr>
            <a:xfrm>
              <a:off x="971600" y="3178764"/>
              <a:ext cx="1296144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 smtClean="0"/>
                <a:t>450 депутатів</a:t>
              </a:r>
              <a:endParaRPr lang="ru-RU" sz="1400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2843808" y="3212976"/>
              <a:ext cx="1296144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 smtClean="0"/>
                <a:t>5 років</a:t>
              </a:r>
              <a:endParaRPr lang="ru-RU" sz="1400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4716016" y="3178764"/>
              <a:ext cx="1296144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Засідання</a:t>
              </a:r>
              <a:endParaRPr lang="ru-RU" sz="1200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918454" y="2524876"/>
              <a:ext cx="1440000" cy="54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/>
                <a:t>Склад</a:t>
              </a:r>
              <a:endParaRPr lang="ru-RU" sz="16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771960" y="2524876"/>
              <a:ext cx="1440000" cy="54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/>
                <a:t>Термін повноважень</a:t>
              </a:r>
              <a:endParaRPr lang="ru-RU" sz="16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644168" y="2524876"/>
              <a:ext cx="1440000" cy="54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/>
                <a:t>Форма роботи</a:t>
              </a:r>
              <a:endParaRPr lang="ru-RU" sz="1600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6516216" y="3212976"/>
              <a:ext cx="1296144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Апарат Верховної Ради України</a:t>
              </a:r>
              <a:endParaRPr lang="ru-RU" sz="12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444288" y="2524875"/>
              <a:ext cx="1440000" cy="54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/>
                <a:t>Допоміжний орган</a:t>
              </a:r>
              <a:endParaRPr lang="ru-RU" sz="1600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67544" y="249289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uk-UA" b="1" dirty="0"/>
              <a:t>Законодавча влада в Україні представлена парламентом</a:t>
            </a:r>
            <a:r>
              <a:rPr lang="uk-UA" dirty="0"/>
              <a:t> – Верховною Радою України, головним призначенням якої є здійснення державної влади шляхом законотворення.</a:t>
            </a:r>
          </a:p>
        </p:txBody>
      </p:sp>
    </p:spTree>
    <p:extLst>
      <p:ext uri="{BB962C8B-B14F-4D97-AF65-F5344CB8AC3E}">
        <p14:creationId xmlns:p14="http://schemas.microsoft.com/office/powerpoint/2010/main" val="3264709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53952"/>
            <a:ext cx="8208912" cy="638944"/>
          </a:xfrm>
        </p:spPr>
        <p:txBody>
          <a:bodyPr>
            <a:normAutofit fontScale="90000"/>
          </a:bodyPr>
          <a:lstStyle/>
          <a:p>
            <a:r>
              <a:rPr lang="uk-UA" b="1" cap="all" dirty="0" smtClean="0"/>
              <a:t>Виконавча </a:t>
            </a:r>
            <a:r>
              <a:rPr lang="uk-UA" b="1" dirty="0" smtClean="0"/>
              <a:t>ВЛАДА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8219256" cy="18002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uk-UA" sz="1600" b="1" dirty="0"/>
              <a:t>Виконавча влада складається з</a:t>
            </a:r>
            <a:r>
              <a:rPr lang="uk-UA" sz="1600" dirty="0"/>
              <a:t> </a:t>
            </a:r>
            <a:r>
              <a:rPr lang="uk-UA" sz="1600" dirty="0" err="1" smtClean="0"/>
              <a:t>Кабінета</a:t>
            </a:r>
            <a:r>
              <a:rPr lang="uk-UA" sz="1600" dirty="0" smtClean="0"/>
              <a:t> </a:t>
            </a:r>
            <a:r>
              <a:rPr lang="uk-UA" sz="1600" dirty="0"/>
              <a:t>Міністрів України, міністерств, інших центральних органів виконавчої влади (агентств, служб, інспекцій), обласних державних адміністрацій, районних державних адміністрацій</a:t>
            </a:r>
            <a:endParaRPr lang="ru-RU" sz="1600" dirty="0"/>
          </a:p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uk-UA" sz="1600" b="1" dirty="0" smtClean="0"/>
              <a:t>Кабінет </a:t>
            </a:r>
            <a:r>
              <a:rPr lang="uk-UA" sz="1600" b="1" dirty="0"/>
              <a:t>Міністрів України</a:t>
            </a:r>
            <a:r>
              <a:rPr lang="uk-UA" sz="1600" dirty="0"/>
              <a:t> – це вищий орган в системі органів виконавчої влади в Україні, його очолює </a:t>
            </a:r>
            <a:r>
              <a:rPr lang="uk-UA" sz="1600" dirty="0" smtClean="0"/>
              <a:t>Прем’єр-міністр.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uk-UA" sz="1600" b="1" dirty="0"/>
              <a:t>Урядові рішення приймаються у формі</a:t>
            </a:r>
            <a:r>
              <a:rPr lang="uk-UA" sz="1600" dirty="0"/>
              <a:t> постанов і розпоряджень Кабінету Міністрів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endParaRPr lang="uk-UA" sz="1600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  <a:buBlip>
                <a:blip r:embed="rId2"/>
              </a:buBlip>
            </a:pPr>
            <a:endParaRPr lang="uk-UA" sz="1600" b="1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  <a:buBlip>
                <a:blip r:embed="rId2"/>
              </a:buBlip>
            </a:pPr>
            <a:endParaRPr lang="uk-UA" sz="1600" b="1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  <a:buBlip>
                <a:blip r:embed="rId2"/>
              </a:buBlip>
            </a:pPr>
            <a:endParaRPr lang="uk-UA" sz="1600" b="1" dirty="0"/>
          </a:p>
          <a:p>
            <a:pPr algn="just">
              <a:spcBef>
                <a:spcPts val="0"/>
              </a:spcBef>
              <a:spcAft>
                <a:spcPts val="1800"/>
              </a:spcAft>
              <a:buBlip>
                <a:blip r:embed="rId2"/>
              </a:buBlip>
            </a:pPr>
            <a:endParaRPr lang="ru-RU" sz="16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32756" y="4293096"/>
            <a:ext cx="7934324" cy="1728192"/>
            <a:chOff x="755576" y="3861048"/>
            <a:chExt cx="7934324" cy="172819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442692" y="3861048"/>
              <a:ext cx="24612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Міністерства </a:t>
              </a:r>
              <a:r>
                <a:rPr lang="uk-UA" sz="2400" dirty="0" smtClean="0"/>
                <a:t>18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442692" y="4293096"/>
              <a:ext cx="2461220" cy="2880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формування політики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5576" y="4864844"/>
              <a:ext cx="24612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Агентства </a:t>
              </a:r>
              <a:r>
                <a:rPr lang="uk-UA" sz="2400" dirty="0" smtClean="0"/>
                <a:t>14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42692" y="4868168"/>
              <a:ext cx="24612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Служби </a:t>
              </a:r>
              <a:r>
                <a:rPr lang="uk-UA" sz="2400" dirty="0" smtClean="0"/>
                <a:t>20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228184" y="4864844"/>
              <a:ext cx="24612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Інспекції </a:t>
              </a:r>
              <a:r>
                <a:rPr lang="uk-UA" sz="2400" dirty="0" smtClean="0"/>
                <a:t>5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68772" y="5300216"/>
              <a:ext cx="2461220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управління об’єктами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478932" y="5300216"/>
              <a:ext cx="2461220" cy="2880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надання послуг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228680" y="5301208"/>
              <a:ext cx="2461220" cy="2880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контроль і нагляд</a:t>
              </a:r>
              <a:endParaRPr lang="ru-RU" dirty="0"/>
            </a:p>
          </p:txBody>
        </p:sp>
      </p:grpSp>
      <p:cxnSp>
        <p:nvCxnSpPr>
          <p:cNvPr id="17" name="Соединительная линия уступом 16"/>
          <p:cNvCxnSpPr>
            <a:stCxn id="2" idx="1"/>
            <a:endCxn id="8" idx="0"/>
          </p:cNvCxnSpPr>
          <p:nvPr/>
        </p:nvCxnSpPr>
        <p:spPr>
          <a:xfrm rot="10800000" flipV="1">
            <a:off x="1963366" y="4437112"/>
            <a:ext cx="1456506" cy="85978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2" idx="3"/>
            <a:endCxn id="10" idx="0"/>
          </p:cNvCxnSpPr>
          <p:nvPr/>
        </p:nvCxnSpPr>
        <p:spPr>
          <a:xfrm>
            <a:off x="5881092" y="4437112"/>
            <a:ext cx="1554882" cy="85978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  <a:endCxn id="9" idx="0"/>
          </p:cNvCxnSpPr>
          <p:nvPr/>
        </p:nvCxnSpPr>
        <p:spPr>
          <a:xfrm>
            <a:off x="4650482" y="5013176"/>
            <a:ext cx="0" cy="287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39552" y="6165304"/>
            <a:ext cx="8127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Blip>
                <a:blip r:embed="rId2"/>
              </a:buBlip>
            </a:pPr>
            <a:r>
              <a:rPr lang="uk-UA" sz="1400" b="1" dirty="0"/>
              <a:t>Окреме місце</a:t>
            </a:r>
            <a:r>
              <a:rPr lang="uk-UA" sz="1400" dirty="0"/>
              <a:t> в системі державної влади </a:t>
            </a:r>
            <a:r>
              <a:rPr lang="uk-UA" sz="1400" b="1" dirty="0"/>
              <a:t>складають інші державні органи </a:t>
            </a:r>
            <a:r>
              <a:rPr lang="uk-UA" sz="1400" dirty="0" smtClean="0"/>
              <a:t>державні </a:t>
            </a:r>
            <a:r>
              <a:rPr lang="uk-UA" sz="1400" dirty="0"/>
              <a:t>колегіальні та правоохоронні </a:t>
            </a:r>
            <a:r>
              <a:rPr lang="uk-UA" sz="1400" dirty="0" smtClean="0"/>
              <a:t>органи, </a:t>
            </a:r>
            <a:r>
              <a:rPr lang="uk-UA" sz="1400" b="1" dirty="0"/>
              <a:t>які утворені відповідно до Законів </a:t>
            </a:r>
            <a:r>
              <a:rPr lang="uk-UA" sz="1400" b="1" dirty="0" smtClean="0"/>
              <a:t>України</a:t>
            </a:r>
            <a:r>
              <a:rPr lang="uk-UA" sz="1400" dirty="0"/>
              <a:t>.</a:t>
            </a:r>
            <a:endParaRPr lang="en-US" sz="1400" dirty="0"/>
          </a:p>
        </p:txBody>
      </p:sp>
      <p:pic>
        <p:nvPicPr>
          <p:cNvPr id="26" name="Объект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9" b="41226"/>
          <a:stretch/>
        </p:blipFill>
        <p:spPr>
          <a:xfrm>
            <a:off x="828416" y="1371600"/>
            <a:ext cx="7488000" cy="373483"/>
          </a:xfrm>
          <a:prstGeom prst="rect">
            <a:avLst/>
          </a:prstGeom>
        </p:spPr>
      </p:pic>
      <p:pic>
        <p:nvPicPr>
          <p:cNvPr id="1026" name="Picture 2" descr="C:\Users\ivan.roschin.CENTER\Desktop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9"/>
            <a:ext cx="174564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68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53952"/>
            <a:ext cx="8208912" cy="638944"/>
          </a:xfrm>
        </p:spPr>
        <p:txBody>
          <a:bodyPr>
            <a:normAutofit fontScale="90000"/>
          </a:bodyPr>
          <a:lstStyle/>
          <a:p>
            <a:r>
              <a:rPr lang="uk-UA" b="1" cap="all" dirty="0" smtClean="0"/>
              <a:t>СУДОВА </a:t>
            </a:r>
            <a:r>
              <a:rPr lang="uk-UA" b="1" dirty="0" smtClean="0"/>
              <a:t>ВЛАДА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8219256" cy="36004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Blip>
                <a:blip r:embed="rId2"/>
              </a:buBlip>
            </a:pPr>
            <a:r>
              <a:rPr lang="uk-UA" sz="1600" b="1" dirty="0" smtClean="0"/>
              <a:t>Судова влада </a:t>
            </a:r>
            <a:r>
              <a:rPr lang="uk-UA" sz="1600" b="1" dirty="0"/>
              <a:t>складається </a:t>
            </a:r>
            <a:r>
              <a:rPr lang="uk-UA" sz="1600" b="1" dirty="0" smtClean="0"/>
              <a:t>із </a:t>
            </a:r>
            <a:r>
              <a:rPr lang="uk-UA" sz="1600" dirty="0" smtClean="0"/>
              <a:t>– </a:t>
            </a:r>
            <a:r>
              <a:rPr lang="uk-UA" sz="1600" dirty="0"/>
              <a:t>Конституційного суду України та </a:t>
            </a:r>
            <a:r>
              <a:rPr lang="uk-UA" sz="1600" dirty="0" smtClean="0"/>
              <a:t>судів загальної юрисдикції, </a:t>
            </a:r>
            <a:r>
              <a:rPr lang="uk-UA" sz="1600" dirty="0"/>
              <a:t>що здійснюють судочинство у різних правових конфліктах, які виникають у </a:t>
            </a:r>
            <a:r>
              <a:rPr lang="uk-UA" sz="1600" dirty="0" smtClean="0"/>
              <a:t>суспільстві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Blip>
                <a:blip r:embed="rId2"/>
              </a:buBlip>
            </a:pPr>
            <a:r>
              <a:rPr lang="uk-UA" sz="1600" b="1" dirty="0" smtClean="0"/>
              <a:t>Суд </a:t>
            </a:r>
            <a:r>
              <a:rPr lang="uk-UA" sz="1600" b="1" dirty="0"/>
              <a:t>забезпечує захист прав і свобод</a:t>
            </a:r>
            <a:r>
              <a:rPr lang="uk-UA" sz="1600" dirty="0"/>
              <a:t> людини і громадянина, </a:t>
            </a:r>
            <a:r>
              <a:rPr lang="uk-UA" sz="1600" b="1" dirty="0"/>
              <a:t>інтересів</a:t>
            </a:r>
            <a:r>
              <a:rPr lang="uk-UA" sz="1600" dirty="0"/>
              <a:t>  суспільства і держави, </a:t>
            </a:r>
            <a:r>
              <a:rPr lang="uk-UA" sz="1600" b="1" dirty="0"/>
              <a:t>що передбачені Конституцією та законами України</a:t>
            </a:r>
            <a:endParaRPr lang="ru-RU" sz="1600" b="1" dirty="0"/>
          </a:p>
          <a:p>
            <a:pPr algn="just">
              <a:spcBef>
                <a:spcPts val="0"/>
              </a:spcBef>
              <a:spcAft>
                <a:spcPts val="1800"/>
              </a:spcAft>
              <a:buBlip>
                <a:blip r:embed="rId2"/>
              </a:buBlip>
            </a:pPr>
            <a:r>
              <a:rPr lang="uk-UA" sz="1600" b="1" dirty="0"/>
              <a:t>Головним завданням Конституційного Суду України</a:t>
            </a:r>
            <a:r>
              <a:rPr lang="uk-UA" sz="1600" dirty="0"/>
              <a:t> є вирішення питань про відповідність законів та інших правових актів Конституції України, тлумачення її положень</a:t>
            </a:r>
            <a:endParaRPr lang="ru-RU" sz="1600" dirty="0"/>
          </a:p>
          <a:p>
            <a:pPr algn="just">
              <a:spcBef>
                <a:spcPts val="0"/>
              </a:spcBef>
              <a:spcAft>
                <a:spcPts val="1800"/>
              </a:spcAft>
              <a:buBlip>
                <a:blip r:embed="rId2"/>
              </a:buBlip>
            </a:pPr>
            <a:r>
              <a:rPr lang="uk-UA" sz="1600" b="1" dirty="0"/>
              <a:t>Верховний Суд України</a:t>
            </a:r>
            <a:r>
              <a:rPr lang="uk-UA" sz="1600" dirty="0"/>
              <a:t> – найвищий судовий орган у системі судів загальної юрисдикції. Верховний Суд України, здійснюючи правосуддя на засадах верховенства права, забезпечує захист гарантованих Конституцією України та законами прав і свобод людини і громадянина, прав і законних інтересів юридичних осіб, інтересів суспільства і </a:t>
            </a:r>
            <a:r>
              <a:rPr lang="uk-UA" sz="1600" dirty="0" smtClean="0"/>
              <a:t>держави</a:t>
            </a:r>
            <a:endParaRPr lang="ru-RU" sz="1600" dirty="0"/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9" b="41226"/>
          <a:stretch/>
        </p:blipFill>
        <p:spPr>
          <a:xfrm>
            <a:off x="828416" y="1371600"/>
            <a:ext cx="7488000" cy="3734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260648"/>
            <a:ext cx="1080119" cy="10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3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251520" y="1052736"/>
            <a:ext cx="8640960" cy="5805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 anchor="t">
            <a:no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Місцеве самоврядування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uk-UA" sz="2400" dirty="0">
                <a:solidFill>
                  <a:schemeClr val="tx2"/>
                </a:solidFill>
                <a:latin typeface="+mn-lt"/>
              </a:rPr>
              <a:t>(</a:t>
            </a:r>
            <a:r>
              <a:rPr lang="uk-UA" sz="2400" dirty="0" smtClean="0">
                <a:solidFill>
                  <a:schemeClr val="tx2"/>
                </a:solidFill>
                <a:latin typeface="+mn-lt"/>
              </a:rPr>
              <a:t>стаття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140</a:t>
            </a:r>
            <a:r>
              <a:rPr lang="uk-UA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+mn-lt"/>
              </a:rPr>
              <a:t>Конституції України)</a:t>
            </a:r>
            <a:endParaRPr lang="ru-RU" sz="28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52" name="Rectangle 6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6" y="1412776"/>
            <a:ext cx="6785210" cy="48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21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53952"/>
            <a:ext cx="8208912" cy="638944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Система місцевого самоврядування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8219256" cy="36004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uk-UA" sz="1600" b="1" dirty="0"/>
              <a:t>Місцеве самоврядування в Україні — це право територіальної громади</a:t>
            </a:r>
            <a:r>
              <a:rPr lang="uk-UA" sz="1600" dirty="0"/>
              <a:t> — жителів села чи </a:t>
            </a:r>
            <a:r>
              <a:rPr lang="uk-UA" sz="1600"/>
              <a:t>добровільного </a:t>
            </a:r>
            <a:r>
              <a:rPr lang="uk-UA" sz="1600" smtClean="0"/>
              <a:t>об’єднання </a:t>
            </a:r>
            <a:r>
              <a:rPr lang="uk-UA" sz="1600" dirty="0"/>
              <a:t>у сільську громаду жителів кількох сіл, селища та міста — </a:t>
            </a:r>
            <a:r>
              <a:rPr lang="uk-UA" sz="1600" b="1" dirty="0"/>
              <a:t>самостійно вирішувати питання місцевого значення</a:t>
            </a:r>
            <a:r>
              <a:rPr lang="uk-UA" sz="1600" dirty="0"/>
              <a:t> в межах Конституції і законів України</a:t>
            </a:r>
            <a:endParaRPr lang="ru-RU" sz="1600" dirty="0"/>
          </a:p>
          <a:p>
            <a:pPr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uk-UA" sz="1600" b="1" dirty="0"/>
              <a:t>Система місцевого </a:t>
            </a:r>
            <a:r>
              <a:rPr lang="uk-UA" sz="1600" b="1" dirty="0" smtClean="0"/>
              <a:t>самоврядування:</a:t>
            </a:r>
            <a:endParaRPr lang="ru-RU" sz="1600" dirty="0"/>
          </a:p>
          <a:p>
            <a:pPr lvl="1" algn="just">
              <a:spcBef>
                <a:spcPts val="0"/>
              </a:spcBef>
              <a:buBlip>
                <a:blip r:embed="rId3"/>
              </a:buBlip>
            </a:pPr>
            <a:r>
              <a:rPr lang="uk-UA" sz="1600" dirty="0"/>
              <a:t>територіальна громада</a:t>
            </a:r>
            <a:endParaRPr lang="ru-RU" sz="1600" dirty="0"/>
          </a:p>
          <a:p>
            <a:pPr lvl="1" algn="just">
              <a:spcBef>
                <a:spcPts val="0"/>
              </a:spcBef>
              <a:buBlip>
                <a:blip r:embed="rId3"/>
              </a:buBlip>
            </a:pPr>
            <a:r>
              <a:rPr lang="uk-UA" sz="1600" dirty="0"/>
              <a:t>добровільне об’єднання територіальних громад</a:t>
            </a:r>
            <a:endParaRPr lang="ru-RU" sz="1600" dirty="0"/>
          </a:p>
          <a:p>
            <a:pPr lvl="1" algn="just">
              <a:spcBef>
                <a:spcPts val="0"/>
              </a:spcBef>
              <a:buBlip>
                <a:blip r:embed="rId3"/>
              </a:buBlip>
            </a:pPr>
            <a:r>
              <a:rPr lang="uk-UA" sz="1600" dirty="0"/>
              <a:t>сільська, селищна, міська раду</a:t>
            </a:r>
            <a:endParaRPr lang="ru-RU" sz="1600" dirty="0"/>
          </a:p>
          <a:p>
            <a:pPr lvl="1" algn="just">
              <a:spcBef>
                <a:spcPts val="0"/>
              </a:spcBef>
              <a:buBlip>
                <a:blip r:embed="rId3"/>
              </a:buBlip>
            </a:pPr>
            <a:r>
              <a:rPr lang="uk-UA" sz="1600" dirty="0"/>
              <a:t>сільський, селищний, міський голова</a:t>
            </a:r>
            <a:endParaRPr lang="ru-RU" sz="1600" dirty="0"/>
          </a:p>
          <a:p>
            <a:pPr lvl="1" algn="just">
              <a:spcBef>
                <a:spcPts val="0"/>
              </a:spcBef>
              <a:buBlip>
                <a:blip r:embed="rId3"/>
              </a:buBlip>
            </a:pPr>
            <a:r>
              <a:rPr lang="uk-UA" sz="1600" dirty="0"/>
              <a:t>виконавчий орган сільської, селищної, міської ради</a:t>
            </a:r>
            <a:endParaRPr lang="ru-RU" sz="1600" dirty="0"/>
          </a:p>
          <a:p>
            <a:pPr lvl="1" algn="just">
              <a:spcBef>
                <a:spcPts val="0"/>
              </a:spcBef>
              <a:buBlip>
                <a:blip r:embed="rId3"/>
              </a:buBlip>
            </a:pPr>
            <a:r>
              <a:rPr lang="uk-UA" sz="1600" dirty="0"/>
              <a:t>староста</a:t>
            </a:r>
            <a:endParaRPr lang="ru-RU" sz="1600" dirty="0"/>
          </a:p>
          <a:p>
            <a:pPr lvl="1" algn="just">
              <a:spcBef>
                <a:spcPts val="0"/>
              </a:spcBef>
              <a:buBlip>
                <a:blip r:embed="rId3"/>
              </a:buBlip>
            </a:pPr>
            <a:r>
              <a:rPr lang="uk-UA" sz="1600" dirty="0"/>
              <a:t>районна та обласна рада, що представляють спільні інтереси територіальних громад сіл, селищ, міст</a:t>
            </a:r>
            <a:endParaRPr lang="ru-RU" sz="1600" dirty="0"/>
          </a:p>
          <a:p>
            <a:pPr lvl="1" algn="just">
              <a:spcBef>
                <a:spcPts val="0"/>
              </a:spcBef>
              <a:buBlip>
                <a:blip r:embed="rId3"/>
              </a:buBlip>
            </a:pPr>
            <a:r>
              <a:rPr lang="uk-UA" sz="1600" dirty="0"/>
              <a:t>органи самоорганізації населення</a:t>
            </a:r>
            <a:endParaRPr lang="en-US" sz="1600" dirty="0"/>
          </a:p>
        </p:txBody>
      </p:sp>
      <p:pic>
        <p:nvPicPr>
          <p:cNvPr id="6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9" b="41226"/>
          <a:stretch/>
        </p:blipFill>
        <p:spPr>
          <a:xfrm>
            <a:off x="828416" y="1371600"/>
            <a:ext cx="7488000" cy="37348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27" y="116632"/>
            <a:ext cx="1333645" cy="13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6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456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СИСТЕМА ОРГАНІВ ДЕРЖАВНОЇ ВЛАДИ УКРАЇНИ ТА ЇХ ВЗАЄМОДІЯ</vt:lpstr>
      <vt:lpstr>Презентация PowerPoint</vt:lpstr>
      <vt:lpstr>Система органів державної влади (стаття 6 Конституції України)</vt:lpstr>
      <vt:lpstr>Президент України</vt:lpstr>
      <vt:lpstr>ЗАКОНОДАВЧА ВЛАДА</vt:lpstr>
      <vt:lpstr>Виконавча ВЛАДА</vt:lpstr>
      <vt:lpstr>СУДОВА ВЛАДА</vt:lpstr>
      <vt:lpstr>Місцеве самоврядування (стаття 140 Конституції України)</vt:lpstr>
      <vt:lpstr>Система місцевого самоврядування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ОРГАНІВ ДЕРЖАВНОЇ ВЛАДИ УКРАЇНИ ТА ЇХ ВЗАЄМОДІЯ (ПАРЛАМЕНТ, УРЯД, ПРЕЗИДЕНТ, ОРГАНИ МІСЦЕВОГО САМОВРЯДУВАННЯ)</dc:title>
  <dc:creator>Кукуля Анжела</dc:creator>
  <cp:lastModifiedBy>Рощин Іван</cp:lastModifiedBy>
  <cp:revision>50</cp:revision>
  <cp:lastPrinted>2017-06-13T10:52:05Z</cp:lastPrinted>
  <dcterms:created xsi:type="dcterms:W3CDTF">2017-06-13T08:32:20Z</dcterms:created>
  <dcterms:modified xsi:type="dcterms:W3CDTF">2017-06-16T14:25:36Z</dcterms:modified>
</cp:coreProperties>
</file>