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71" r:id="rId4"/>
    <p:sldId id="272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4" r:id="rId19"/>
    <p:sldId id="265" r:id="rId20"/>
    <p:sldId id="266" r:id="rId21"/>
    <p:sldId id="267" r:id="rId22"/>
  </p:sldIdLst>
  <p:sldSz cx="11430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C9"/>
    <a:srgbClr val="0000CC"/>
    <a:srgbClr val="0033CC"/>
    <a:srgbClr val="0070DF"/>
    <a:srgbClr val="868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6835" autoAdjust="0"/>
  </p:normalViewPr>
  <p:slideViewPr>
    <p:cSldViewPr>
      <p:cViewPr>
        <p:scale>
          <a:sx n="92" d="100"/>
          <a:sy n="92" d="100"/>
        </p:scale>
        <p:origin x="-198" y="216"/>
      </p:cViewPr>
      <p:guideLst>
        <p:guide orient="horz" pos="2160"/>
        <p:guide pos="36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1E624-C492-4A57-9A92-B07F8516A135}" type="doc">
      <dgm:prSet loTypeId="urn:microsoft.com/office/officeart/2005/8/layout/vList4#1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B4CA9A5F-14F4-4145-8D07-DFB4CAA69A74}">
      <dgm:prSet phldrT="[Text]" custT="1"/>
      <dgm:spPr>
        <a:xfrm>
          <a:off x="0" y="0"/>
          <a:ext cx="8352928" cy="1234374"/>
        </a:xfrm>
        <a:solidFill>
          <a:srgbClr val="5C92B5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Announcement of the results of the test examination immediately after the examination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CBAB3E-FF1D-4D9A-8DBE-F9494D20595D}" type="parTrans" cxnId="{805A0D17-EC7A-41EC-9CF2-463B7DB4670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380EC0DF-136B-4BD3-AF32-10A74B123219}" type="sibTrans" cxnId="{805A0D17-EC7A-41EC-9CF2-463B7DB4670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2C414AAE-5C63-4BD6-BD10-54F53DC7AFE0}">
      <dgm:prSet phldrT="[Text]" custT="1"/>
      <dgm:spPr>
        <a:xfrm>
          <a:off x="0" y="1357811"/>
          <a:ext cx="8352928" cy="1234374"/>
        </a:xfrm>
        <a:solidFill>
          <a:srgbClr val="5C92B5">
            <a:alpha val="90000"/>
            <a:hueOff val="0"/>
            <a:satOff val="0"/>
            <a:lumOff val="0"/>
            <a:alphaOff val="-1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Live broadcast of test exam on the </a:t>
          </a:r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SEC's </a:t>
          </a:r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website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4EC925-F86A-464B-8C55-0F6DE9989B37}" type="parTrans" cxnId="{186F0101-898A-400C-B74B-6E6DC8606D59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4CB18754-DAF9-4433-84EB-92532B96222B}" type="sibTrans" cxnId="{186F0101-898A-400C-B74B-6E6DC8606D59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E05A17C0-A00D-4D28-975B-8534D7AFC289}">
      <dgm:prSet phldrT="[Text]" custT="1"/>
      <dgm:spPr>
        <a:xfrm>
          <a:off x="0" y="2691652"/>
          <a:ext cx="8352928" cy="1234374"/>
        </a:xfrm>
        <a:solidFill>
          <a:srgbClr val="5C92B5">
            <a:alpha val="90000"/>
            <a:hueOff val="0"/>
            <a:satOff val="0"/>
            <a:lumOff val="0"/>
            <a:alphaOff val="-2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Involvement of independent experts for interview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C5341A-FCF3-4432-8D67-AFE5CE00A1A2}" type="parTrans" cxnId="{C5C944B4-0DEF-475E-AEBC-E85D6C75896C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57AB72E-5A3E-4D0A-9223-01A58143134A}" type="sibTrans" cxnId="{C5C944B4-0DEF-475E-AEBC-E85D6C75896C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2A280885-889E-4517-B9B0-10EDBB2634D6}">
      <dgm:prSet phldrT="[Text]" custT="1"/>
      <dgm:spPr>
        <a:xfrm>
          <a:off x="0" y="4073435"/>
          <a:ext cx="8352928" cy="1234374"/>
        </a:xfrm>
        <a:solidFill>
          <a:srgbClr val="5C92B5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presence of observers at the interview from mass media and NGO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B4C67E-1D62-4249-A2AD-AA9E3D721F80}" type="parTrans" cxnId="{BB906CC2-FA2A-4863-92D6-08A1E163C3C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0A5F5BA0-E42E-4B92-9F21-5B8402743BF8}" type="sibTrans" cxnId="{BB906CC2-FA2A-4863-92D6-08A1E163C3C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CEDB1CEE-BCEF-48EC-98C1-52173FC22537}" type="pres">
      <dgm:prSet presAssocID="{9AF1E624-C492-4A57-9A92-B07F8516A13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az-Latn-AZ"/>
        </a:p>
      </dgm:t>
    </dgm:pt>
    <dgm:pt modelId="{7C971CF7-98A5-4865-A472-46F632996A8A}" type="pres">
      <dgm:prSet presAssocID="{B4CA9A5F-14F4-4145-8D07-DFB4CAA69A74}" presName="comp" presStyleCnt="0"/>
      <dgm:spPr/>
      <dgm:t>
        <a:bodyPr/>
        <a:lstStyle/>
        <a:p>
          <a:endParaRPr lang="az-Latn-AZ"/>
        </a:p>
      </dgm:t>
    </dgm:pt>
    <dgm:pt modelId="{E51B93A3-67EE-4981-9381-B739DD122891}" type="pres">
      <dgm:prSet presAssocID="{B4CA9A5F-14F4-4145-8D07-DFB4CAA69A74}" presName="box" presStyleLbl="node1" presStyleIdx="0" presStyleCnt="4" custLinFactNeighborX="-1965" custLinFactNeighborY="-3715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E682C39-D16A-472B-A8BB-551285AE165E}" type="pres">
      <dgm:prSet presAssocID="{B4CA9A5F-14F4-4145-8D07-DFB4CAA69A74}" presName="img" presStyleLbl="fgImgPlace1" presStyleIdx="0" presStyleCnt="4"/>
      <dgm:spPr>
        <a:xfrm>
          <a:off x="123437" y="123437"/>
          <a:ext cx="1670585" cy="9874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63BAE94B-30EC-45DA-9537-E6E66EACC81B}" type="pres">
      <dgm:prSet presAssocID="{B4CA9A5F-14F4-4145-8D07-DFB4CAA69A7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2D6FD-5754-495F-A3D2-6F8EE698B01A}" type="pres">
      <dgm:prSet presAssocID="{380EC0DF-136B-4BD3-AF32-10A74B123219}" presName="spacer" presStyleCnt="0"/>
      <dgm:spPr/>
      <dgm:t>
        <a:bodyPr/>
        <a:lstStyle/>
        <a:p>
          <a:endParaRPr lang="az-Latn-AZ"/>
        </a:p>
      </dgm:t>
    </dgm:pt>
    <dgm:pt modelId="{FDFF8413-2713-4D9C-B594-390830393DBE}" type="pres">
      <dgm:prSet presAssocID="{2C414AAE-5C63-4BD6-BD10-54F53DC7AFE0}" presName="comp" presStyleCnt="0"/>
      <dgm:spPr/>
      <dgm:t>
        <a:bodyPr/>
        <a:lstStyle/>
        <a:p>
          <a:endParaRPr lang="az-Latn-AZ"/>
        </a:p>
      </dgm:t>
    </dgm:pt>
    <dgm:pt modelId="{6F32DF3C-212F-4F66-AA3B-9C620936FA7E}" type="pres">
      <dgm:prSet presAssocID="{2C414AAE-5C63-4BD6-BD10-54F53DC7AFE0}" presName="box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D3F920C-299B-4608-A37C-F2C9A520194F}" type="pres">
      <dgm:prSet presAssocID="{2C414AAE-5C63-4BD6-BD10-54F53DC7AFE0}" presName="img" presStyleLbl="fgImgPlace1" presStyleIdx="1" presStyleCnt="4"/>
      <dgm:spPr>
        <a:xfrm>
          <a:off x="123437" y="1481249"/>
          <a:ext cx="1670585" cy="9874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F30B0CDA-715F-425A-9FC1-B2C6FB6D6F10}" type="pres">
      <dgm:prSet presAssocID="{2C414AAE-5C63-4BD6-BD10-54F53DC7AFE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F3FFC-9AC0-4910-A0AF-8CF4CAABCA94}" type="pres">
      <dgm:prSet presAssocID="{4CB18754-DAF9-4433-84EB-92532B96222B}" presName="spacer" presStyleCnt="0"/>
      <dgm:spPr/>
      <dgm:t>
        <a:bodyPr/>
        <a:lstStyle/>
        <a:p>
          <a:endParaRPr lang="az-Latn-AZ"/>
        </a:p>
      </dgm:t>
    </dgm:pt>
    <dgm:pt modelId="{9E01850C-3DEB-4A4E-BF08-F83F1F61B62E}" type="pres">
      <dgm:prSet presAssocID="{E05A17C0-A00D-4D28-975B-8534D7AFC289}" presName="comp" presStyleCnt="0"/>
      <dgm:spPr/>
      <dgm:t>
        <a:bodyPr/>
        <a:lstStyle/>
        <a:p>
          <a:endParaRPr lang="az-Latn-AZ"/>
        </a:p>
      </dgm:t>
    </dgm:pt>
    <dgm:pt modelId="{2878F2F3-52BE-4C98-9313-E0E0A1B313F2}" type="pres">
      <dgm:prSet presAssocID="{E05A17C0-A00D-4D28-975B-8534D7AFC289}" presName="box" presStyleLbl="node1" presStyleIdx="2" presStyleCnt="4" custLinFactNeighborX="-1315" custLinFactNeighborY="-194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B035850-2F55-47E8-B5D6-9FFB506DFB5B}" type="pres">
      <dgm:prSet presAssocID="{E05A17C0-A00D-4D28-975B-8534D7AFC289}" presName="img" presStyleLbl="fgImgPlace1" presStyleIdx="2" presStyleCnt="4"/>
      <dgm:spPr>
        <a:xfrm>
          <a:off x="123437" y="2839061"/>
          <a:ext cx="1670585" cy="9874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DA6D0641-2EBA-459D-B3B4-D89BE8B3ABEE}" type="pres">
      <dgm:prSet presAssocID="{E05A17C0-A00D-4D28-975B-8534D7AFC28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28962-9DC3-4C90-A421-F2D874E34BE8}" type="pres">
      <dgm:prSet presAssocID="{557AB72E-5A3E-4D0A-9223-01A58143134A}" presName="spacer" presStyleCnt="0"/>
      <dgm:spPr/>
      <dgm:t>
        <a:bodyPr/>
        <a:lstStyle/>
        <a:p>
          <a:endParaRPr lang="az-Latn-AZ"/>
        </a:p>
      </dgm:t>
    </dgm:pt>
    <dgm:pt modelId="{1E010BFA-07BF-49EB-AF30-FC0F871F2E59}" type="pres">
      <dgm:prSet presAssocID="{2A280885-889E-4517-B9B0-10EDBB2634D6}" presName="comp" presStyleCnt="0"/>
      <dgm:spPr/>
      <dgm:t>
        <a:bodyPr/>
        <a:lstStyle/>
        <a:p>
          <a:endParaRPr lang="az-Latn-AZ"/>
        </a:p>
      </dgm:t>
    </dgm:pt>
    <dgm:pt modelId="{6088FC92-BF20-46B3-A9CD-406251897F5E}" type="pres">
      <dgm:prSet presAssocID="{2A280885-889E-4517-B9B0-10EDBB2634D6}" presName="box" presStyleLbl="node1" presStyleIdx="3" presStyleCnt="4" custLinFactNeighborY="870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CE0FBFE-990D-4B9C-A220-7B740BFB19D1}" type="pres">
      <dgm:prSet presAssocID="{2A280885-889E-4517-B9B0-10EDBB2634D6}" presName="img" presStyleLbl="fgImgPlace1" presStyleIdx="3" presStyleCnt="4"/>
      <dgm:spPr>
        <a:xfrm>
          <a:off x="123437" y="4196873"/>
          <a:ext cx="1670585" cy="9874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A37076B7-4440-4CAC-ABB8-67B618ADCE80}" type="pres">
      <dgm:prSet presAssocID="{2A280885-889E-4517-B9B0-10EDBB2634D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58A325-9D00-4EB5-B3E0-5B847A689176}" type="presOf" srcId="{2C414AAE-5C63-4BD6-BD10-54F53DC7AFE0}" destId="{6F32DF3C-212F-4F66-AA3B-9C620936FA7E}" srcOrd="0" destOrd="0" presId="urn:microsoft.com/office/officeart/2005/8/layout/vList4#1"/>
    <dgm:cxn modelId="{99811A73-8E58-47CC-819E-F02C16F4EC41}" type="presOf" srcId="{2C414AAE-5C63-4BD6-BD10-54F53DC7AFE0}" destId="{F30B0CDA-715F-425A-9FC1-B2C6FB6D6F10}" srcOrd="1" destOrd="0" presId="urn:microsoft.com/office/officeart/2005/8/layout/vList4#1"/>
    <dgm:cxn modelId="{C5C944B4-0DEF-475E-AEBC-E85D6C75896C}" srcId="{9AF1E624-C492-4A57-9A92-B07F8516A135}" destId="{E05A17C0-A00D-4D28-975B-8534D7AFC289}" srcOrd="2" destOrd="0" parTransId="{55C5341A-FCF3-4432-8D67-AFE5CE00A1A2}" sibTransId="{557AB72E-5A3E-4D0A-9223-01A58143134A}"/>
    <dgm:cxn modelId="{BB906CC2-FA2A-4863-92D6-08A1E163C3CB}" srcId="{9AF1E624-C492-4A57-9A92-B07F8516A135}" destId="{2A280885-889E-4517-B9B0-10EDBB2634D6}" srcOrd="3" destOrd="0" parTransId="{A0B4C67E-1D62-4249-A2AD-AA9E3D721F80}" sibTransId="{0A5F5BA0-E42E-4B92-9F21-5B8402743BF8}"/>
    <dgm:cxn modelId="{9E372FD4-B861-4136-AD90-6630983125A5}" type="presOf" srcId="{B4CA9A5F-14F4-4145-8D07-DFB4CAA69A74}" destId="{63BAE94B-30EC-45DA-9537-E6E66EACC81B}" srcOrd="1" destOrd="0" presId="urn:microsoft.com/office/officeart/2005/8/layout/vList4#1"/>
    <dgm:cxn modelId="{805A0D17-EC7A-41EC-9CF2-463B7DB46703}" srcId="{9AF1E624-C492-4A57-9A92-B07F8516A135}" destId="{B4CA9A5F-14F4-4145-8D07-DFB4CAA69A74}" srcOrd="0" destOrd="0" parTransId="{C9CBAB3E-FF1D-4D9A-8DBE-F9494D20595D}" sibTransId="{380EC0DF-136B-4BD3-AF32-10A74B123219}"/>
    <dgm:cxn modelId="{B333A955-9677-414E-A35D-D9DBF7BDD421}" type="presOf" srcId="{E05A17C0-A00D-4D28-975B-8534D7AFC289}" destId="{2878F2F3-52BE-4C98-9313-E0E0A1B313F2}" srcOrd="0" destOrd="0" presId="urn:microsoft.com/office/officeart/2005/8/layout/vList4#1"/>
    <dgm:cxn modelId="{15A73CF8-4E54-4536-B068-7BBB964B8684}" type="presOf" srcId="{2A280885-889E-4517-B9B0-10EDBB2634D6}" destId="{A37076B7-4440-4CAC-ABB8-67B618ADCE80}" srcOrd="1" destOrd="0" presId="urn:microsoft.com/office/officeart/2005/8/layout/vList4#1"/>
    <dgm:cxn modelId="{71C51814-49E7-4A17-B39C-A48EF6319071}" type="presOf" srcId="{2A280885-889E-4517-B9B0-10EDBB2634D6}" destId="{6088FC92-BF20-46B3-A9CD-406251897F5E}" srcOrd="0" destOrd="0" presId="urn:microsoft.com/office/officeart/2005/8/layout/vList4#1"/>
    <dgm:cxn modelId="{9FE6F1D9-287F-421D-A712-04F8CEECCDB0}" type="presOf" srcId="{B4CA9A5F-14F4-4145-8D07-DFB4CAA69A74}" destId="{E51B93A3-67EE-4981-9381-B739DD122891}" srcOrd="0" destOrd="0" presId="urn:microsoft.com/office/officeart/2005/8/layout/vList4#1"/>
    <dgm:cxn modelId="{673D0A70-8CF9-4E80-9215-7079A5B3D1DD}" type="presOf" srcId="{E05A17C0-A00D-4D28-975B-8534D7AFC289}" destId="{DA6D0641-2EBA-459D-B3B4-D89BE8B3ABEE}" srcOrd="1" destOrd="0" presId="urn:microsoft.com/office/officeart/2005/8/layout/vList4#1"/>
    <dgm:cxn modelId="{AE42CE3F-EA29-45C7-8BA3-AC7B7CA334C7}" type="presOf" srcId="{9AF1E624-C492-4A57-9A92-B07F8516A135}" destId="{CEDB1CEE-BCEF-48EC-98C1-52173FC22537}" srcOrd="0" destOrd="0" presId="urn:microsoft.com/office/officeart/2005/8/layout/vList4#1"/>
    <dgm:cxn modelId="{186F0101-898A-400C-B74B-6E6DC8606D59}" srcId="{9AF1E624-C492-4A57-9A92-B07F8516A135}" destId="{2C414AAE-5C63-4BD6-BD10-54F53DC7AFE0}" srcOrd="1" destOrd="0" parTransId="{664EC925-F86A-464B-8C55-0F6DE9989B37}" sibTransId="{4CB18754-DAF9-4433-84EB-92532B96222B}"/>
    <dgm:cxn modelId="{793A4462-0685-4E0D-A629-DC3590E77A75}" type="presParOf" srcId="{CEDB1CEE-BCEF-48EC-98C1-52173FC22537}" destId="{7C971CF7-98A5-4865-A472-46F632996A8A}" srcOrd="0" destOrd="0" presId="urn:microsoft.com/office/officeart/2005/8/layout/vList4#1"/>
    <dgm:cxn modelId="{87FC40B6-7B23-42AA-BABC-409892964204}" type="presParOf" srcId="{7C971CF7-98A5-4865-A472-46F632996A8A}" destId="{E51B93A3-67EE-4981-9381-B739DD122891}" srcOrd="0" destOrd="0" presId="urn:microsoft.com/office/officeart/2005/8/layout/vList4#1"/>
    <dgm:cxn modelId="{80C00473-76C8-4CA3-8EF0-0B61822DAF71}" type="presParOf" srcId="{7C971CF7-98A5-4865-A472-46F632996A8A}" destId="{9E682C39-D16A-472B-A8BB-551285AE165E}" srcOrd="1" destOrd="0" presId="urn:microsoft.com/office/officeart/2005/8/layout/vList4#1"/>
    <dgm:cxn modelId="{9A12164F-9879-4452-A279-0FB396E55F59}" type="presParOf" srcId="{7C971CF7-98A5-4865-A472-46F632996A8A}" destId="{63BAE94B-30EC-45DA-9537-E6E66EACC81B}" srcOrd="2" destOrd="0" presId="urn:microsoft.com/office/officeart/2005/8/layout/vList4#1"/>
    <dgm:cxn modelId="{99C343EB-2E1F-416C-AECD-E0B717BB35D8}" type="presParOf" srcId="{CEDB1CEE-BCEF-48EC-98C1-52173FC22537}" destId="{7472D6FD-5754-495F-A3D2-6F8EE698B01A}" srcOrd="1" destOrd="0" presId="urn:microsoft.com/office/officeart/2005/8/layout/vList4#1"/>
    <dgm:cxn modelId="{BD67441B-B97E-4745-9BBF-2EE4F6D6C194}" type="presParOf" srcId="{CEDB1CEE-BCEF-48EC-98C1-52173FC22537}" destId="{FDFF8413-2713-4D9C-B594-390830393DBE}" srcOrd="2" destOrd="0" presId="urn:microsoft.com/office/officeart/2005/8/layout/vList4#1"/>
    <dgm:cxn modelId="{23F94897-439D-4EEB-8A51-A581967EDEBA}" type="presParOf" srcId="{FDFF8413-2713-4D9C-B594-390830393DBE}" destId="{6F32DF3C-212F-4F66-AA3B-9C620936FA7E}" srcOrd="0" destOrd="0" presId="urn:microsoft.com/office/officeart/2005/8/layout/vList4#1"/>
    <dgm:cxn modelId="{F5E530A5-AFDC-400E-869F-BF3B029137A4}" type="presParOf" srcId="{FDFF8413-2713-4D9C-B594-390830393DBE}" destId="{3D3F920C-299B-4608-A37C-F2C9A520194F}" srcOrd="1" destOrd="0" presId="urn:microsoft.com/office/officeart/2005/8/layout/vList4#1"/>
    <dgm:cxn modelId="{081C045C-FE1B-46D5-8476-23A4B68C176C}" type="presParOf" srcId="{FDFF8413-2713-4D9C-B594-390830393DBE}" destId="{F30B0CDA-715F-425A-9FC1-B2C6FB6D6F10}" srcOrd="2" destOrd="0" presId="urn:microsoft.com/office/officeart/2005/8/layout/vList4#1"/>
    <dgm:cxn modelId="{4A5E204D-D135-4FCB-9AD3-EB8CF1BDCA8B}" type="presParOf" srcId="{CEDB1CEE-BCEF-48EC-98C1-52173FC22537}" destId="{788F3FFC-9AC0-4910-A0AF-8CF4CAABCA94}" srcOrd="3" destOrd="0" presId="urn:microsoft.com/office/officeart/2005/8/layout/vList4#1"/>
    <dgm:cxn modelId="{418D3958-BDD5-4030-A3FB-1998CD12114D}" type="presParOf" srcId="{CEDB1CEE-BCEF-48EC-98C1-52173FC22537}" destId="{9E01850C-3DEB-4A4E-BF08-F83F1F61B62E}" srcOrd="4" destOrd="0" presId="urn:microsoft.com/office/officeart/2005/8/layout/vList4#1"/>
    <dgm:cxn modelId="{F8AC9A1E-D6B3-4EFC-AE2E-5213DBD82CC4}" type="presParOf" srcId="{9E01850C-3DEB-4A4E-BF08-F83F1F61B62E}" destId="{2878F2F3-52BE-4C98-9313-E0E0A1B313F2}" srcOrd="0" destOrd="0" presId="urn:microsoft.com/office/officeart/2005/8/layout/vList4#1"/>
    <dgm:cxn modelId="{049C7A11-60FF-492F-8F54-128496A9EBDF}" type="presParOf" srcId="{9E01850C-3DEB-4A4E-BF08-F83F1F61B62E}" destId="{8B035850-2F55-47E8-B5D6-9FFB506DFB5B}" srcOrd="1" destOrd="0" presId="urn:microsoft.com/office/officeart/2005/8/layout/vList4#1"/>
    <dgm:cxn modelId="{9E806BB9-5E18-4108-A7F1-5F427BEC97A0}" type="presParOf" srcId="{9E01850C-3DEB-4A4E-BF08-F83F1F61B62E}" destId="{DA6D0641-2EBA-459D-B3B4-D89BE8B3ABEE}" srcOrd="2" destOrd="0" presId="urn:microsoft.com/office/officeart/2005/8/layout/vList4#1"/>
    <dgm:cxn modelId="{D9009BC6-6CD8-4EF8-816B-758D7EE7253C}" type="presParOf" srcId="{CEDB1CEE-BCEF-48EC-98C1-52173FC22537}" destId="{EF128962-9DC3-4C90-A421-F2D874E34BE8}" srcOrd="5" destOrd="0" presId="urn:microsoft.com/office/officeart/2005/8/layout/vList4#1"/>
    <dgm:cxn modelId="{A5CF1D0E-F318-44B2-9B22-400B0BC8F241}" type="presParOf" srcId="{CEDB1CEE-BCEF-48EC-98C1-52173FC22537}" destId="{1E010BFA-07BF-49EB-AF30-FC0F871F2E59}" srcOrd="6" destOrd="0" presId="urn:microsoft.com/office/officeart/2005/8/layout/vList4#1"/>
    <dgm:cxn modelId="{C497C90F-B26B-4B2E-90A0-B478F6E81793}" type="presParOf" srcId="{1E010BFA-07BF-49EB-AF30-FC0F871F2E59}" destId="{6088FC92-BF20-46B3-A9CD-406251897F5E}" srcOrd="0" destOrd="0" presId="urn:microsoft.com/office/officeart/2005/8/layout/vList4#1"/>
    <dgm:cxn modelId="{AE25F5BB-FC37-46EC-B815-2137B5DFAA49}" type="presParOf" srcId="{1E010BFA-07BF-49EB-AF30-FC0F871F2E59}" destId="{9CE0FBFE-990D-4B9C-A220-7B740BFB19D1}" srcOrd="1" destOrd="0" presId="urn:microsoft.com/office/officeart/2005/8/layout/vList4#1"/>
    <dgm:cxn modelId="{64840BE8-140D-46BD-9816-181A08CCD552}" type="presParOf" srcId="{1E010BFA-07BF-49EB-AF30-FC0F871F2E59}" destId="{A37076B7-4440-4CAC-ABB8-67B618ADCE8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F1E624-C492-4A57-9A92-B07F8516A135}" type="doc">
      <dgm:prSet loTypeId="urn:microsoft.com/office/officeart/2005/8/layout/vList4#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21C619E-CBEF-4672-A2CA-C4F04A5D277B}">
      <dgm:prSet phldrT="[Text]" custT="1"/>
      <dgm:spPr>
        <a:xfrm>
          <a:off x="0" y="0"/>
          <a:ext cx="8534182" cy="1681987"/>
        </a:xfrm>
        <a:solidFill>
          <a:srgbClr val="438086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video recording of the interviewing process: gives opportunity of control the interview panel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1D4B743-033B-4EBE-A8FB-3F2FA56974AD}" type="parTrans" cxnId="{2C3436AC-2AA6-4A98-88A9-8B4EFC1BDA5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37D91AD7-D663-43D3-A5FA-F5B22E2E47DD}" type="sibTrans" cxnId="{2C3436AC-2AA6-4A98-88A9-8B4EFC1BDA53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A9CA0C02-4275-4E85-8894-06BD047390DF}">
      <dgm:prSet phldrT="[Text]" custT="1"/>
      <dgm:spPr>
        <a:xfrm>
          <a:off x="0" y="3700372"/>
          <a:ext cx="8534182" cy="1681987"/>
        </a:xfrm>
        <a:solidFill>
          <a:srgbClr val="438086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Formation and development of the personnel reserve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E8E715-9E62-4825-A7AB-959003BD851D}" type="parTrans" cxnId="{6C3051EE-BC34-4A31-93ED-AEE2798E0799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FE0C23E4-B7A4-4D48-AB06-6B2D914DF90B}" type="sibTrans" cxnId="{6C3051EE-BC34-4A31-93ED-AEE2798E0799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400A35F-8CED-4070-BE10-AC97F01109F1}">
      <dgm:prSet phldrT="[Text]" custT="1"/>
      <dgm:spPr>
        <a:xfrm>
          <a:off x="0" y="1850186"/>
          <a:ext cx="8534182" cy="1681987"/>
        </a:xfrm>
        <a:solidFill>
          <a:srgbClr val="438086">
            <a:alpha val="90000"/>
            <a:hueOff val="0"/>
            <a:satOff val="0"/>
            <a:lumOff val="0"/>
            <a:alphaOff val="-2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Publication </a:t>
          </a:r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results of the interview on the website of the </a:t>
          </a:r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 </a:t>
          </a:r>
          <a:r>
            <a:rPr lang="en-US" altLang="en-US" sz="16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 the day of the interview</a:t>
          </a:r>
          <a:endParaRPr lang="en-US" sz="16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F72C4E-0FD8-4112-851B-C799D135F12B}" type="parTrans" cxnId="{E2CA4925-7A2F-4657-AB0E-693045FDB039}">
      <dgm:prSet/>
      <dgm:spPr/>
      <dgm:t>
        <a:bodyPr/>
        <a:lstStyle/>
        <a:p>
          <a:endParaRPr lang="az-Latn-AZ"/>
        </a:p>
      </dgm:t>
    </dgm:pt>
    <dgm:pt modelId="{681D6785-1A3B-47B2-AA71-EFF25171E9B5}" type="sibTrans" cxnId="{E2CA4925-7A2F-4657-AB0E-693045FDB039}">
      <dgm:prSet/>
      <dgm:spPr/>
      <dgm:t>
        <a:bodyPr/>
        <a:lstStyle/>
        <a:p>
          <a:endParaRPr lang="az-Latn-AZ"/>
        </a:p>
      </dgm:t>
    </dgm:pt>
    <dgm:pt modelId="{CEDB1CEE-BCEF-48EC-98C1-52173FC22537}" type="pres">
      <dgm:prSet presAssocID="{9AF1E624-C492-4A57-9A92-B07F8516A13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az-Latn-AZ"/>
        </a:p>
      </dgm:t>
    </dgm:pt>
    <dgm:pt modelId="{B8D86567-7899-405D-AB2E-2F125DA39946}" type="pres">
      <dgm:prSet presAssocID="{321C619E-CBEF-4672-A2CA-C4F04A5D277B}" presName="comp" presStyleCnt="0"/>
      <dgm:spPr/>
      <dgm:t>
        <a:bodyPr/>
        <a:lstStyle/>
        <a:p>
          <a:endParaRPr lang="az-Latn-AZ"/>
        </a:p>
      </dgm:t>
    </dgm:pt>
    <dgm:pt modelId="{8347C433-C09E-4839-8F90-CC57F694FEE0}" type="pres">
      <dgm:prSet presAssocID="{321C619E-CBEF-4672-A2CA-C4F04A5D277B}" presName="box" presStyleLbl="node1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207C4E3-1258-43B1-8FEF-8C6584CB290B}" type="pres">
      <dgm:prSet presAssocID="{321C619E-CBEF-4672-A2CA-C4F04A5D277B}" presName="img" presStyleLbl="fgImgPlace1" presStyleIdx="0" presStyleCnt="3" custScaleX="102522" custLinFactNeighborX="-11674" custLinFactNeighborY="-2045"/>
      <dgm:spPr>
        <a:xfrm>
          <a:off x="0" y="140681"/>
          <a:ext cx="1749882" cy="1345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E565B007-4543-41BF-9BD9-D601646ED991}" type="pres">
      <dgm:prSet presAssocID="{321C619E-CBEF-4672-A2CA-C4F04A5D277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2378F-43DA-4D1D-A768-901FBBF62245}" type="pres">
      <dgm:prSet presAssocID="{37D91AD7-D663-43D3-A5FA-F5B22E2E47DD}" presName="spacer" presStyleCnt="0"/>
      <dgm:spPr/>
      <dgm:t>
        <a:bodyPr/>
        <a:lstStyle/>
        <a:p>
          <a:endParaRPr lang="az-Latn-AZ"/>
        </a:p>
      </dgm:t>
    </dgm:pt>
    <dgm:pt modelId="{60143A60-3C48-4AA6-B99A-5557DCE7F1F8}" type="pres">
      <dgm:prSet presAssocID="{5400A35F-8CED-4070-BE10-AC97F01109F1}" presName="comp" presStyleCnt="0"/>
      <dgm:spPr/>
    </dgm:pt>
    <dgm:pt modelId="{7BD04DF1-465F-4160-9DA2-6030A84BF737}" type="pres">
      <dgm:prSet presAssocID="{5400A35F-8CED-4070-BE10-AC97F01109F1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az-Latn-AZ"/>
        </a:p>
      </dgm:t>
    </dgm:pt>
    <dgm:pt modelId="{F53DCD32-95FB-403A-A97C-420D85F84A4E}" type="pres">
      <dgm:prSet presAssocID="{5400A35F-8CED-4070-BE10-AC97F01109F1}" presName="img" presStyleLbl="fgImgPlace1" presStyleIdx="1" presStyleCnt="3"/>
      <dgm:spPr>
        <a:xfrm>
          <a:off x="168198" y="2018385"/>
          <a:ext cx="1706836" cy="134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CB5992C1-0D78-4C15-BA2B-1C5024033AB6}" type="pres">
      <dgm:prSet presAssocID="{5400A35F-8CED-4070-BE10-AC97F01109F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az-Latn-AZ"/>
        </a:p>
      </dgm:t>
    </dgm:pt>
    <dgm:pt modelId="{043C0261-BA59-4F62-A418-151CE0CFA875}" type="pres">
      <dgm:prSet presAssocID="{681D6785-1A3B-47B2-AA71-EFF25171E9B5}" presName="spacer" presStyleCnt="0"/>
      <dgm:spPr/>
    </dgm:pt>
    <dgm:pt modelId="{1AEB18CE-05B8-4500-9BA6-A918C92AB40D}" type="pres">
      <dgm:prSet presAssocID="{A9CA0C02-4275-4E85-8894-06BD047390DF}" presName="comp" presStyleCnt="0"/>
      <dgm:spPr/>
      <dgm:t>
        <a:bodyPr/>
        <a:lstStyle/>
        <a:p>
          <a:endParaRPr lang="az-Latn-AZ"/>
        </a:p>
      </dgm:t>
    </dgm:pt>
    <dgm:pt modelId="{8724EA35-2F32-4BB7-BB8F-84993ACC7E6E}" type="pres">
      <dgm:prSet presAssocID="{A9CA0C02-4275-4E85-8894-06BD047390DF}" presName="box" presStyleLbl="node1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F507DF3-BC0C-41CB-A9B0-46ED672CF535}" type="pres">
      <dgm:prSet presAssocID="{A9CA0C02-4275-4E85-8894-06BD047390DF}" presName="img" presStyleLbl="fgImgPlace1" presStyleIdx="2" presStyleCnt="3" custScaleX="102928" custLinFactNeighborX="-2268" custLinFactNeighborY="-811"/>
      <dgm:spPr>
        <a:xfrm>
          <a:off x="104499" y="3857658"/>
          <a:ext cx="1756812" cy="1345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E4FE99AC-1657-47F7-B9D1-E8607AD6F82C}" type="pres">
      <dgm:prSet presAssocID="{A9CA0C02-4275-4E85-8894-06BD047390D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0C5F5E-79C6-4B29-B1F5-AD4543C0490D}" type="presOf" srcId="{9AF1E624-C492-4A57-9A92-B07F8516A135}" destId="{CEDB1CEE-BCEF-48EC-98C1-52173FC22537}" srcOrd="0" destOrd="0" presId="urn:microsoft.com/office/officeart/2005/8/layout/vList4#1"/>
    <dgm:cxn modelId="{36460650-6D55-4B7B-9728-88795A47D4A0}" type="presOf" srcId="{321C619E-CBEF-4672-A2CA-C4F04A5D277B}" destId="{E565B007-4543-41BF-9BD9-D601646ED991}" srcOrd="1" destOrd="0" presId="urn:microsoft.com/office/officeart/2005/8/layout/vList4#1"/>
    <dgm:cxn modelId="{6C3051EE-BC34-4A31-93ED-AEE2798E0799}" srcId="{9AF1E624-C492-4A57-9A92-B07F8516A135}" destId="{A9CA0C02-4275-4E85-8894-06BD047390DF}" srcOrd="2" destOrd="0" parTransId="{A7E8E715-9E62-4825-A7AB-959003BD851D}" sibTransId="{FE0C23E4-B7A4-4D48-AB06-6B2D914DF90B}"/>
    <dgm:cxn modelId="{6FE240A1-93C0-4890-A936-E068B4245DC9}" type="presOf" srcId="{5400A35F-8CED-4070-BE10-AC97F01109F1}" destId="{7BD04DF1-465F-4160-9DA2-6030A84BF737}" srcOrd="0" destOrd="0" presId="urn:microsoft.com/office/officeart/2005/8/layout/vList4#1"/>
    <dgm:cxn modelId="{2C3436AC-2AA6-4A98-88A9-8B4EFC1BDA53}" srcId="{9AF1E624-C492-4A57-9A92-B07F8516A135}" destId="{321C619E-CBEF-4672-A2CA-C4F04A5D277B}" srcOrd="0" destOrd="0" parTransId="{61D4B743-033B-4EBE-A8FB-3F2FA56974AD}" sibTransId="{37D91AD7-D663-43D3-A5FA-F5B22E2E47DD}"/>
    <dgm:cxn modelId="{E2CA4925-7A2F-4657-AB0E-693045FDB039}" srcId="{9AF1E624-C492-4A57-9A92-B07F8516A135}" destId="{5400A35F-8CED-4070-BE10-AC97F01109F1}" srcOrd="1" destOrd="0" parTransId="{D6F72C4E-0FD8-4112-851B-C799D135F12B}" sibTransId="{681D6785-1A3B-47B2-AA71-EFF25171E9B5}"/>
    <dgm:cxn modelId="{0D9D1B91-1997-4CC4-B340-3A9C05B7EE7D}" type="presOf" srcId="{A9CA0C02-4275-4E85-8894-06BD047390DF}" destId="{8724EA35-2F32-4BB7-BB8F-84993ACC7E6E}" srcOrd="0" destOrd="0" presId="urn:microsoft.com/office/officeart/2005/8/layout/vList4#1"/>
    <dgm:cxn modelId="{CDCBFC3E-535E-46F5-A84D-5BA804F54178}" type="presOf" srcId="{A9CA0C02-4275-4E85-8894-06BD047390DF}" destId="{E4FE99AC-1657-47F7-B9D1-E8607AD6F82C}" srcOrd="1" destOrd="0" presId="urn:microsoft.com/office/officeart/2005/8/layout/vList4#1"/>
    <dgm:cxn modelId="{8CEF66AE-91F1-4361-A716-FD1D9F444238}" type="presOf" srcId="{321C619E-CBEF-4672-A2CA-C4F04A5D277B}" destId="{8347C433-C09E-4839-8F90-CC57F694FEE0}" srcOrd="0" destOrd="0" presId="urn:microsoft.com/office/officeart/2005/8/layout/vList4#1"/>
    <dgm:cxn modelId="{0797672C-A48C-420E-BAF5-04CEF4627EE4}" type="presOf" srcId="{5400A35F-8CED-4070-BE10-AC97F01109F1}" destId="{CB5992C1-0D78-4C15-BA2B-1C5024033AB6}" srcOrd="1" destOrd="0" presId="urn:microsoft.com/office/officeart/2005/8/layout/vList4#1"/>
    <dgm:cxn modelId="{44085608-4ACD-4E69-A17F-1D26E6A245B6}" type="presParOf" srcId="{CEDB1CEE-BCEF-48EC-98C1-52173FC22537}" destId="{B8D86567-7899-405D-AB2E-2F125DA39946}" srcOrd="0" destOrd="0" presId="urn:microsoft.com/office/officeart/2005/8/layout/vList4#1"/>
    <dgm:cxn modelId="{4CCC4B94-1F4A-4688-9AD8-33BE7E17B7D7}" type="presParOf" srcId="{B8D86567-7899-405D-AB2E-2F125DA39946}" destId="{8347C433-C09E-4839-8F90-CC57F694FEE0}" srcOrd="0" destOrd="0" presId="urn:microsoft.com/office/officeart/2005/8/layout/vList4#1"/>
    <dgm:cxn modelId="{13687FBA-27A4-4E41-83E9-17A991F2572C}" type="presParOf" srcId="{B8D86567-7899-405D-AB2E-2F125DA39946}" destId="{3207C4E3-1258-43B1-8FEF-8C6584CB290B}" srcOrd="1" destOrd="0" presId="urn:microsoft.com/office/officeart/2005/8/layout/vList4#1"/>
    <dgm:cxn modelId="{6F15CA10-44AD-4801-9CA4-FB9B71DDE7B5}" type="presParOf" srcId="{B8D86567-7899-405D-AB2E-2F125DA39946}" destId="{E565B007-4543-41BF-9BD9-D601646ED991}" srcOrd="2" destOrd="0" presId="urn:microsoft.com/office/officeart/2005/8/layout/vList4#1"/>
    <dgm:cxn modelId="{A0CFAF71-E9FD-43AB-9E7F-7E23A443AFE2}" type="presParOf" srcId="{CEDB1CEE-BCEF-48EC-98C1-52173FC22537}" destId="{0B22378F-43DA-4D1D-A768-901FBBF62245}" srcOrd="1" destOrd="0" presId="urn:microsoft.com/office/officeart/2005/8/layout/vList4#1"/>
    <dgm:cxn modelId="{59D403DA-0706-48D5-A863-15F808A1D789}" type="presParOf" srcId="{CEDB1CEE-BCEF-48EC-98C1-52173FC22537}" destId="{60143A60-3C48-4AA6-B99A-5557DCE7F1F8}" srcOrd="2" destOrd="0" presId="urn:microsoft.com/office/officeart/2005/8/layout/vList4#1"/>
    <dgm:cxn modelId="{44167153-63A2-45B1-B1C1-D5E290A58FFA}" type="presParOf" srcId="{60143A60-3C48-4AA6-B99A-5557DCE7F1F8}" destId="{7BD04DF1-465F-4160-9DA2-6030A84BF737}" srcOrd="0" destOrd="0" presId="urn:microsoft.com/office/officeart/2005/8/layout/vList4#1"/>
    <dgm:cxn modelId="{4BD8D8B5-B947-473F-95B4-E37370892D36}" type="presParOf" srcId="{60143A60-3C48-4AA6-B99A-5557DCE7F1F8}" destId="{F53DCD32-95FB-403A-A97C-420D85F84A4E}" srcOrd="1" destOrd="0" presId="urn:microsoft.com/office/officeart/2005/8/layout/vList4#1"/>
    <dgm:cxn modelId="{FEF95273-CD0C-448A-B7B1-B119434ECA4E}" type="presParOf" srcId="{60143A60-3C48-4AA6-B99A-5557DCE7F1F8}" destId="{CB5992C1-0D78-4C15-BA2B-1C5024033AB6}" srcOrd="2" destOrd="0" presId="urn:microsoft.com/office/officeart/2005/8/layout/vList4#1"/>
    <dgm:cxn modelId="{5876F23F-BEC2-48C2-95C5-714F13E1A3F3}" type="presParOf" srcId="{CEDB1CEE-BCEF-48EC-98C1-52173FC22537}" destId="{043C0261-BA59-4F62-A418-151CE0CFA875}" srcOrd="3" destOrd="0" presId="urn:microsoft.com/office/officeart/2005/8/layout/vList4#1"/>
    <dgm:cxn modelId="{CFDBFF7F-5E21-4047-A573-6ED8EEB51AF9}" type="presParOf" srcId="{CEDB1CEE-BCEF-48EC-98C1-52173FC22537}" destId="{1AEB18CE-05B8-4500-9BA6-A918C92AB40D}" srcOrd="4" destOrd="0" presId="urn:microsoft.com/office/officeart/2005/8/layout/vList4#1"/>
    <dgm:cxn modelId="{DE9CD730-F8E9-4C26-81D3-732FA7976393}" type="presParOf" srcId="{1AEB18CE-05B8-4500-9BA6-A918C92AB40D}" destId="{8724EA35-2F32-4BB7-BB8F-84993ACC7E6E}" srcOrd="0" destOrd="0" presId="urn:microsoft.com/office/officeart/2005/8/layout/vList4#1"/>
    <dgm:cxn modelId="{E2F24E62-7102-406B-AD32-6D1D35F03524}" type="presParOf" srcId="{1AEB18CE-05B8-4500-9BA6-A918C92AB40D}" destId="{3F507DF3-BC0C-41CB-A9B0-46ED672CF535}" srcOrd="1" destOrd="0" presId="urn:microsoft.com/office/officeart/2005/8/layout/vList4#1"/>
    <dgm:cxn modelId="{40A55C25-96B2-4D5A-9885-20FCC5E6C797}" type="presParOf" srcId="{1AEB18CE-05B8-4500-9BA6-A918C92AB40D}" destId="{E4FE99AC-1657-47F7-B9D1-E8607AD6F82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F1E624-C492-4A57-9A92-B07F8516A135}" type="doc">
      <dgm:prSet loTypeId="urn:microsoft.com/office/officeart/2005/8/layout/vList4#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3399218-7539-4CBD-A677-47A14F3C2462}">
      <dgm:prSet phldrT="[Text]" custT="1"/>
      <dgm:spPr>
        <a:xfrm>
          <a:off x="0" y="2656152"/>
          <a:ext cx="8352928" cy="2414683"/>
        </a:xfrm>
        <a:solidFill>
          <a:srgbClr val="438086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8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Publication of decision of the </a:t>
          </a:r>
          <a:r>
            <a:rPr lang="en-US" altLang="en-US" sz="1800" b="1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appeal </a:t>
          </a:r>
          <a:r>
            <a:rPr lang="en-US" altLang="en-US" sz="1800" b="1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commission on </a:t>
          </a:r>
          <a:r>
            <a:rPr lang="en-US" altLang="en-US" sz="18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website</a:t>
          </a:r>
          <a:endParaRPr lang="en-US" sz="18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7C60CB-0A43-4F60-90BD-D5E53344B4EC}" type="parTrans" cxnId="{C6B1727F-A1F3-4B60-AEB6-5EB367E5E13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E420C54-C492-4514-A22A-13E805E2738C}" type="sibTrans" cxnId="{C6B1727F-A1F3-4B60-AEB6-5EB367E5E13B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8315A963-17DA-4085-91BE-A6A53C79464D}">
      <dgm:prSet phldrT="[Text]" custT="1"/>
      <dgm:spPr>
        <a:xfrm>
          <a:off x="0" y="57300"/>
          <a:ext cx="8352928" cy="2414683"/>
        </a:xfrm>
        <a:solidFill>
          <a:srgbClr val="438086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en-US" sz="1800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appeal commission acting: gives a chance to exclude any unfair or unprofessional decision of the panel</a:t>
          </a:r>
          <a:endParaRPr lang="en-US" sz="18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B1517A-E04E-4FF5-B016-0D30F3397736}" type="sibTrans" cxnId="{7C1F182E-9FBB-481D-9B40-8E0DFE3F38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AFB65416-B92E-434C-9806-630B62E82C2F}" type="parTrans" cxnId="{7C1F182E-9FBB-481D-9B40-8E0DFE3F3896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CEDB1CEE-BCEF-48EC-98C1-52173FC22537}" type="pres">
      <dgm:prSet presAssocID="{9AF1E624-C492-4A57-9A92-B07F8516A13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az-Latn-AZ"/>
        </a:p>
      </dgm:t>
    </dgm:pt>
    <dgm:pt modelId="{56AEC325-5A2A-4A52-BC80-395DF2837083}" type="pres">
      <dgm:prSet presAssocID="{8315A963-17DA-4085-91BE-A6A53C79464D}" presName="comp" presStyleCnt="0"/>
      <dgm:spPr/>
      <dgm:t>
        <a:bodyPr/>
        <a:lstStyle/>
        <a:p>
          <a:endParaRPr lang="az-Latn-AZ"/>
        </a:p>
      </dgm:t>
    </dgm:pt>
    <dgm:pt modelId="{43C2039F-B2DE-439B-800D-2D30610C1586}" type="pres">
      <dgm:prSet presAssocID="{8315A963-17DA-4085-91BE-A6A53C79464D}" presName="box" presStyleLbl="node1" presStyleIdx="0" presStyleCnt="2" custLinFactNeighborX="-459" custLinFactNeighborY="237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E67E735-1FD1-4950-A7C0-28BBCD0A0AF4}" type="pres">
      <dgm:prSet presAssocID="{8315A963-17DA-4085-91BE-A6A53C79464D}" presName="img" presStyleLbl="fgImgPlace1" presStyleIdx="0" presStyleCnt="2" custScaleX="96222" custLinFactNeighborX="-8841" custLinFactNeighborY="4325"/>
      <dgm:spPr>
        <a:xfrm>
          <a:off x="125329" y="325016"/>
          <a:ext cx="1607470" cy="19317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4F8515E0-7E85-4137-95E9-929C4CD38C98}" type="pres">
      <dgm:prSet presAssocID="{8315A963-17DA-4085-91BE-A6A53C79464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C4616-2C51-43B4-A99F-337F165EE42B}" type="pres">
      <dgm:prSet presAssocID="{1CB1517A-E04E-4FF5-B016-0D30F3397736}" presName="spacer" presStyleCnt="0"/>
      <dgm:spPr/>
      <dgm:t>
        <a:bodyPr/>
        <a:lstStyle/>
        <a:p>
          <a:endParaRPr lang="az-Latn-AZ"/>
        </a:p>
      </dgm:t>
    </dgm:pt>
    <dgm:pt modelId="{D88F85CE-D925-46A4-82A4-B835535B396C}" type="pres">
      <dgm:prSet presAssocID="{A3399218-7539-4CBD-A677-47A14F3C2462}" presName="comp" presStyleCnt="0"/>
      <dgm:spPr/>
      <dgm:t>
        <a:bodyPr/>
        <a:lstStyle/>
        <a:p>
          <a:endParaRPr lang="az-Latn-AZ"/>
        </a:p>
      </dgm:t>
    </dgm:pt>
    <dgm:pt modelId="{595FA980-C9F0-4B23-9BA7-FC1D1F747213}" type="pres">
      <dgm:prSet presAssocID="{A3399218-7539-4CBD-A677-47A14F3C2462}" presName="box" presStyleLbl="node1" presStyleIdx="1" presStyleCnt="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25A9328-7272-43CE-B00E-D33FCA5C34D8}" type="pres">
      <dgm:prSet presAssocID="{A3399218-7539-4CBD-A677-47A14F3C2462}" presName="img" presStyleLbl="fgImgPlace1" presStyleIdx="1" presStyleCnt="2" custScaleX="104774" custLinFactNeighborX="-13117" custLinFactNeighborY="-1518"/>
      <dgm:spPr>
        <a:xfrm>
          <a:off x="0" y="2868296"/>
          <a:ext cx="1750339" cy="19317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az-Latn-AZ"/>
        </a:p>
      </dgm:t>
    </dgm:pt>
    <dgm:pt modelId="{6866EC79-363A-4EBD-BB05-8F2193AA112A}" type="pres">
      <dgm:prSet presAssocID="{A3399218-7539-4CBD-A677-47A14F3C246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5585A6-5454-4557-9E64-49ADEEA700E2}" type="presOf" srcId="{A3399218-7539-4CBD-A677-47A14F3C2462}" destId="{6866EC79-363A-4EBD-BB05-8F2193AA112A}" srcOrd="1" destOrd="0" presId="urn:microsoft.com/office/officeart/2005/8/layout/vList4#1"/>
    <dgm:cxn modelId="{01F6AF1A-B064-498E-A4DA-858473286554}" type="presOf" srcId="{A3399218-7539-4CBD-A677-47A14F3C2462}" destId="{595FA980-C9F0-4B23-9BA7-FC1D1F747213}" srcOrd="0" destOrd="0" presId="urn:microsoft.com/office/officeart/2005/8/layout/vList4#1"/>
    <dgm:cxn modelId="{C6B1727F-A1F3-4B60-AEB6-5EB367E5E13B}" srcId="{9AF1E624-C492-4A57-9A92-B07F8516A135}" destId="{A3399218-7539-4CBD-A677-47A14F3C2462}" srcOrd="1" destOrd="0" parTransId="{107C60CB-0A43-4F60-90BD-D5E53344B4EC}" sibTransId="{5E420C54-C492-4514-A22A-13E805E2738C}"/>
    <dgm:cxn modelId="{FF77C57D-E879-483C-8B31-4D5FD0DD70FD}" type="presOf" srcId="{9AF1E624-C492-4A57-9A92-B07F8516A135}" destId="{CEDB1CEE-BCEF-48EC-98C1-52173FC22537}" srcOrd="0" destOrd="0" presId="urn:microsoft.com/office/officeart/2005/8/layout/vList4#1"/>
    <dgm:cxn modelId="{29D187D3-B105-45D7-BE34-100A84F09C15}" type="presOf" srcId="{8315A963-17DA-4085-91BE-A6A53C79464D}" destId="{4F8515E0-7E85-4137-95E9-929C4CD38C98}" srcOrd="1" destOrd="0" presId="urn:microsoft.com/office/officeart/2005/8/layout/vList4#1"/>
    <dgm:cxn modelId="{BBD70E85-4C7F-4E86-BA62-FC877D5D74FA}" type="presOf" srcId="{8315A963-17DA-4085-91BE-A6A53C79464D}" destId="{43C2039F-B2DE-439B-800D-2D30610C1586}" srcOrd="0" destOrd="0" presId="urn:microsoft.com/office/officeart/2005/8/layout/vList4#1"/>
    <dgm:cxn modelId="{7C1F182E-9FBB-481D-9B40-8E0DFE3F3896}" srcId="{9AF1E624-C492-4A57-9A92-B07F8516A135}" destId="{8315A963-17DA-4085-91BE-A6A53C79464D}" srcOrd="0" destOrd="0" parTransId="{AFB65416-B92E-434C-9806-630B62E82C2F}" sibTransId="{1CB1517A-E04E-4FF5-B016-0D30F3397736}"/>
    <dgm:cxn modelId="{4C84D283-1240-4634-B5D0-A636E53AEBE4}" type="presParOf" srcId="{CEDB1CEE-BCEF-48EC-98C1-52173FC22537}" destId="{56AEC325-5A2A-4A52-BC80-395DF2837083}" srcOrd="0" destOrd="0" presId="urn:microsoft.com/office/officeart/2005/8/layout/vList4#1"/>
    <dgm:cxn modelId="{BFBD3E78-9144-49A0-86C5-0B2DFC991DBF}" type="presParOf" srcId="{56AEC325-5A2A-4A52-BC80-395DF2837083}" destId="{43C2039F-B2DE-439B-800D-2D30610C1586}" srcOrd="0" destOrd="0" presId="urn:microsoft.com/office/officeart/2005/8/layout/vList4#1"/>
    <dgm:cxn modelId="{F8AFD9E7-E1C1-4CC9-BABC-47F4EAC90E2D}" type="presParOf" srcId="{56AEC325-5A2A-4A52-BC80-395DF2837083}" destId="{BE67E735-1FD1-4950-A7C0-28BBCD0A0AF4}" srcOrd="1" destOrd="0" presId="urn:microsoft.com/office/officeart/2005/8/layout/vList4#1"/>
    <dgm:cxn modelId="{1025BAAC-F80A-4BEA-B8A7-18F268FD8CAC}" type="presParOf" srcId="{56AEC325-5A2A-4A52-BC80-395DF2837083}" destId="{4F8515E0-7E85-4137-95E9-929C4CD38C98}" srcOrd="2" destOrd="0" presId="urn:microsoft.com/office/officeart/2005/8/layout/vList4#1"/>
    <dgm:cxn modelId="{C30F03A8-9675-4FA4-BA4C-10775B761435}" type="presParOf" srcId="{CEDB1CEE-BCEF-48EC-98C1-52173FC22537}" destId="{ABBC4616-2C51-43B4-A99F-337F165EE42B}" srcOrd="1" destOrd="0" presId="urn:microsoft.com/office/officeart/2005/8/layout/vList4#1"/>
    <dgm:cxn modelId="{CEB93B24-7267-41AD-8D1B-2956A1EAA98D}" type="presParOf" srcId="{CEDB1CEE-BCEF-48EC-98C1-52173FC22537}" destId="{D88F85CE-D925-46A4-82A4-B835535B396C}" srcOrd="2" destOrd="0" presId="urn:microsoft.com/office/officeart/2005/8/layout/vList4#1"/>
    <dgm:cxn modelId="{76014587-811D-492F-903B-AE5D1C8704C0}" type="presParOf" srcId="{D88F85CE-D925-46A4-82A4-B835535B396C}" destId="{595FA980-C9F0-4B23-9BA7-FC1D1F747213}" srcOrd="0" destOrd="0" presId="urn:microsoft.com/office/officeart/2005/8/layout/vList4#1"/>
    <dgm:cxn modelId="{E59108E9-C9F9-4D30-ABBC-9E051C2AD551}" type="presParOf" srcId="{D88F85CE-D925-46A4-82A4-B835535B396C}" destId="{325A9328-7272-43CE-B00E-D33FCA5C34D8}" srcOrd="1" destOrd="0" presId="urn:microsoft.com/office/officeart/2005/8/layout/vList4#1"/>
    <dgm:cxn modelId="{409CB398-A623-4F67-84D4-836B432B0AD4}" type="presParOf" srcId="{D88F85CE-D925-46A4-82A4-B835535B396C}" destId="{6866EC79-363A-4EBD-BB05-8F2193AA112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B93A3-67EE-4981-9381-B739DD122891}">
      <dsp:nvSpPr>
        <dsp:cNvPr id="0" name=""/>
        <dsp:cNvSpPr/>
      </dsp:nvSpPr>
      <dsp:spPr>
        <a:xfrm>
          <a:off x="0" y="0"/>
          <a:ext cx="9811090" cy="1048803"/>
        </a:xfrm>
        <a:prstGeom prst="roundRect">
          <a:avLst>
            <a:gd name="adj" fmla="val 10000"/>
          </a:avLst>
        </a:prstGeom>
        <a:solidFill>
          <a:srgbClr val="5C92B5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Announcement of the results of the test examination immediately after the examination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67098" y="0"/>
        <a:ext cx="7743991" cy="1048803"/>
      </dsp:txXfrm>
    </dsp:sp>
    <dsp:sp modelId="{9E682C39-D16A-472B-A8BB-551285AE165E}">
      <dsp:nvSpPr>
        <dsp:cNvPr id="0" name=""/>
        <dsp:cNvSpPr/>
      </dsp:nvSpPr>
      <dsp:spPr>
        <a:xfrm>
          <a:off x="104880" y="104880"/>
          <a:ext cx="1962218" cy="839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2DF3C-212F-4F66-AA3B-9C620936FA7E}">
      <dsp:nvSpPr>
        <dsp:cNvPr id="0" name=""/>
        <dsp:cNvSpPr/>
      </dsp:nvSpPr>
      <dsp:spPr>
        <a:xfrm>
          <a:off x="0" y="1153684"/>
          <a:ext cx="9811090" cy="1048803"/>
        </a:xfrm>
        <a:prstGeom prst="roundRect">
          <a:avLst>
            <a:gd name="adj" fmla="val 10000"/>
          </a:avLst>
        </a:prstGeom>
        <a:solidFill>
          <a:srgbClr val="5C92B5">
            <a:alpha val="90000"/>
            <a:hueOff val="0"/>
            <a:satOff val="0"/>
            <a:lumOff val="0"/>
            <a:alphaOff val="-1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Live broadcast of test exam on the </a:t>
          </a: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SEC's </a:t>
          </a: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website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67098" y="1153684"/>
        <a:ext cx="7743991" cy="1048803"/>
      </dsp:txXfrm>
    </dsp:sp>
    <dsp:sp modelId="{3D3F920C-299B-4608-A37C-F2C9A520194F}">
      <dsp:nvSpPr>
        <dsp:cNvPr id="0" name=""/>
        <dsp:cNvSpPr/>
      </dsp:nvSpPr>
      <dsp:spPr>
        <a:xfrm>
          <a:off x="104880" y="1258564"/>
          <a:ext cx="1962218" cy="839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8F2F3-52BE-4C98-9313-E0E0A1B313F2}">
      <dsp:nvSpPr>
        <dsp:cNvPr id="0" name=""/>
        <dsp:cNvSpPr/>
      </dsp:nvSpPr>
      <dsp:spPr>
        <a:xfrm>
          <a:off x="0" y="2287000"/>
          <a:ext cx="9811090" cy="1048803"/>
        </a:xfrm>
        <a:prstGeom prst="roundRect">
          <a:avLst>
            <a:gd name="adj" fmla="val 10000"/>
          </a:avLst>
        </a:prstGeom>
        <a:solidFill>
          <a:srgbClr val="5C92B5">
            <a:alpha val="90000"/>
            <a:hueOff val="0"/>
            <a:satOff val="0"/>
            <a:lumOff val="0"/>
            <a:alphaOff val="-2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Involvement of independent experts for interview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67098" y="2287000"/>
        <a:ext cx="7743991" cy="1048803"/>
      </dsp:txXfrm>
    </dsp:sp>
    <dsp:sp modelId="{8B035850-2F55-47E8-B5D6-9FFB506DFB5B}">
      <dsp:nvSpPr>
        <dsp:cNvPr id="0" name=""/>
        <dsp:cNvSpPr/>
      </dsp:nvSpPr>
      <dsp:spPr>
        <a:xfrm>
          <a:off x="104880" y="2412249"/>
          <a:ext cx="1962218" cy="839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8FC92-BF20-46B3-A9CD-406251897F5E}">
      <dsp:nvSpPr>
        <dsp:cNvPr id="0" name=""/>
        <dsp:cNvSpPr/>
      </dsp:nvSpPr>
      <dsp:spPr>
        <a:xfrm>
          <a:off x="0" y="3463697"/>
          <a:ext cx="9811090" cy="1048803"/>
        </a:xfrm>
        <a:prstGeom prst="roundRect">
          <a:avLst>
            <a:gd name="adj" fmla="val 10000"/>
          </a:avLst>
        </a:prstGeom>
        <a:solidFill>
          <a:srgbClr val="5C92B5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presence of observers at the interview from mass media and NGO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67098" y="3463697"/>
        <a:ext cx="7743991" cy="1048803"/>
      </dsp:txXfrm>
    </dsp:sp>
    <dsp:sp modelId="{9CE0FBFE-990D-4B9C-A220-7B740BFB19D1}">
      <dsp:nvSpPr>
        <dsp:cNvPr id="0" name=""/>
        <dsp:cNvSpPr/>
      </dsp:nvSpPr>
      <dsp:spPr>
        <a:xfrm>
          <a:off x="104880" y="3565933"/>
          <a:ext cx="1962218" cy="839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7C433-C09E-4839-8F90-CC57F694FEE0}">
      <dsp:nvSpPr>
        <dsp:cNvPr id="0" name=""/>
        <dsp:cNvSpPr/>
      </dsp:nvSpPr>
      <dsp:spPr>
        <a:xfrm>
          <a:off x="0" y="0"/>
          <a:ext cx="10144728" cy="1407303"/>
        </a:xfrm>
        <a:prstGeom prst="roundRect">
          <a:avLst>
            <a:gd name="adj" fmla="val 10000"/>
          </a:avLst>
        </a:prstGeom>
        <a:solidFill>
          <a:srgbClr val="438086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video recording of the interviewing process: gives opportunity of control the interview panel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69675" y="0"/>
        <a:ext cx="7975052" cy="1407303"/>
      </dsp:txXfrm>
    </dsp:sp>
    <dsp:sp modelId="{3207C4E3-1258-43B1-8FEF-8C6584CB290B}">
      <dsp:nvSpPr>
        <dsp:cNvPr id="0" name=""/>
        <dsp:cNvSpPr/>
      </dsp:nvSpPr>
      <dsp:spPr>
        <a:xfrm>
          <a:off x="0" y="117706"/>
          <a:ext cx="2080115" cy="11258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4DF1-465F-4160-9DA2-6030A84BF737}">
      <dsp:nvSpPr>
        <dsp:cNvPr id="0" name=""/>
        <dsp:cNvSpPr/>
      </dsp:nvSpPr>
      <dsp:spPr>
        <a:xfrm>
          <a:off x="0" y="1548034"/>
          <a:ext cx="10144728" cy="1407303"/>
        </a:xfrm>
        <a:prstGeom prst="roundRect">
          <a:avLst>
            <a:gd name="adj" fmla="val 10000"/>
          </a:avLst>
        </a:prstGeom>
        <a:solidFill>
          <a:srgbClr val="438086">
            <a:alpha val="90000"/>
            <a:hueOff val="0"/>
            <a:satOff val="0"/>
            <a:lumOff val="0"/>
            <a:alphaOff val="-2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Publication </a:t>
          </a: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results of the interview on the website of the </a:t>
          </a: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 </a:t>
          </a:r>
          <a:r>
            <a:rPr lang="en-US" alt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 the day of the interview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69675" y="1548034"/>
        <a:ext cx="7975052" cy="1407303"/>
      </dsp:txXfrm>
    </dsp:sp>
    <dsp:sp modelId="{F53DCD32-95FB-403A-A97C-420D85F84A4E}">
      <dsp:nvSpPr>
        <dsp:cNvPr id="0" name=""/>
        <dsp:cNvSpPr/>
      </dsp:nvSpPr>
      <dsp:spPr>
        <a:xfrm>
          <a:off x="140730" y="1688764"/>
          <a:ext cx="2028945" cy="11258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4EA35-2F32-4BB7-BB8F-84993ACC7E6E}">
      <dsp:nvSpPr>
        <dsp:cNvPr id="0" name=""/>
        <dsp:cNvSpPr/>
      </dsp:nvSpPr>
      <dsp:spPr>
        <a:xfrm>
          <a:off x="0" y="3096068"/>
          <a:ext cx="10144728" cy="1407303"/>
        </a:xfrm>
        <a:prstGeom prst="roundRect">
          <a:avLst>
            <a:gd name="adj" fmla="val 10000"/>
          </a:avLst>
        </a:prstGeom>
        <a:solidFill>
          <a:srgbClr val="438086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Formation and development of the personnel reserve</a:t>
          </a:r>
          <a:endParaRPr lang="en-US" sz="16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69675" y="3096068"/>
        <a:ext cx="7975052" cy="1407303"/>
      </dsp:txXfrm>
    </dsp:sp>
    <dsp:sp modelId="{3F507DF3-BC0C-41CB-A9B0-46ED672CF535}">
      <dsp:nvSpPr>
        <dsp:cNvPr id="0" name=""/>
        <dsp:cNvSpPr/>
      </dsp:nvSpPr>
      <dsp:spPr>
        <a:xfrm>
          <a:off x="65010" y="3227668"/>
          <a:ext cx="2088353" cy="11258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2039F-B2DE-439B-800D-2D30610C1586}">
      <dsp:nvSpPr>
        <dsp:cNvPr id="0" name=""/>
        <dsp:cNvSpPr/>
      </dsp:nvSpPr>
      <dsp:spPr>
        <a:xfrm>
          <a:off x="0" y="44590"/>
          <a:ext cx="10081120" cy="1879083"/>
        </a:xfrm>
        <a:prstGeom prst="roundRect">
          <a:avLst>
            <a:gd name="adj" fmla="val 10000"/>
          </a:avLst>
        </a:prstGeom>
        <a:solidFill>
          <a:srgbClr val="438086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appeal commission acting: gives a chance to exclude any unfair or unprofessional decision of the panel</a:t>
          </a:r>
          <a:endParaRPr lang="en-US" sz="18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04132" y="44590"/>
        <a:ext cx="7876987" cy="1879083"/>
      </dsp:txXfrm>
    </dsp:sp>
    <dsp:sp modelId="{BE67E735-1FD1-4950-A7C0-28BBCD0A0AF4}">
      <dsp:nvSpPr>
        <dsp:cNvPr id="0" name=""/>
        <dsp:cNvSpPr/>
      </dsp:nvSpPr>
      <dsp:spPr>
        <a:xfrm>
          <a:off x="47740" y="252924"/>
          <a:ext cx="1940051" cy="1503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FA980-C9F0-4B23-9BA7-FC1D1F747213}">
      <dsp:nvSpPr>
        <dsp:cNvPr id="0" name=""/>
        <dsp:cNvSpPr/>
      </dsp:nvSpPr>
      <dsp:spPr>
        <a:xfrm>
          <a:off x="0" y="2066992"/>
          <a:ext cx="10081120" cy="1879083"/>
        </a:xfrm>
        <a:prstGeom prst="roundRect">
          <a:avLst>
            <a:gd name="adj" fmla="val 10000"/>
          </a:avLst>
        </a:prstGeom>
        <a:solidFill>
          <a:srgbClr val="438086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Publication of decision of the </a:t>
          </a:r>
          <a:r>
            <a:rPr lang="en-US" altLang="en-US" sz="1800" b="1" kern="120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appeal </a:t>
          </a:r>
          <a:r>
            <a:rPr lang="en-US" altLang="en-US" sz="1800" b="1" kern="120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commission on </a:t>
          </a:r>
          <a:r>
            <a:rPr lang="en-US" altLang="en-US" sz="18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website</a:t>
          </a:r>
          <a:endParaRPr lang="en-US" sz="18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04132" y="2066992"/>
        <a:ext cx="7876987" cy="1879083"/>
      </dsp:txXfrm>
    </dsp:sp>
    <dsp:sp modelId="{325A9328-7272-43CE-B00E-D33FCA5C34D8}">
      <dsp:nvSpPr>
        <dsp:cNvPr id="0" name=""/>
        <dsp:cNvSpPr/>
      </dsp:nvSpPr>
      <dsp:spPr>
        <a:xfrm>
          <a:off x="0" y="2232081"/>
          <a:ext cx="2112478" cy="1503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5766A-0CC4-4B74-A5EB-7A82A78930BB}" type="datetimeFigureOut">
              <a:rPr lang="en-US" smtClean="0"/>
              <a:t>9/2/2017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514350"/>
            <a:ext cx="42862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B2119-5849-47A1-A9AC-39B9E028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1" y="2130433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1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485B9-A9EA-4E29-897B-BA9DEF02BF81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C5F3-5C22-4C25-83F0-16C23031E563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1" y="274646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6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2C93-A8B0-4F2A-A559-65818F356692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3795-2B53-4F91-994A-05CEA55B8713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2" y="4406907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2" y="2906721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16C8-3C15-4C2D-A00B-F88C4E23247B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6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6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0914-5766-47BA-9FA3-2EEDAB5C114D}" type="datetime1">
              <a:rPr lang="en-US" smtClean="0"/>
              <a:t>9/2/2017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4" y="1535113"/>
            <a:ext cx="50502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4" y="2174875"/>
            <a:ext cx="50502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5" y="1535113"/>
            <a:ext cx="50522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5" y="2174875"/>
            <a:ext cx="50522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15A-3F21-4111-A724-EF55081192DA}" type="datetime1">
              <a:rPr lang="en-US" smtClean="0"/>
              <a:t>9/2/2017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94E-CAC8-424E-828C-E3D8B48792EF}" type="datetime1">
              <a:rPr lang="en-US" smtClean="0"/>
              <a:t>9/2/2017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9564-A151-4D8D-ADF8-C2442359073A}" type="datetime1">
              <a:rPr lang="en-US" smtClean="0"/>
              <a:t>9/2/2017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3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5" y="273058"/>
            <a:ext cx="63896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3" y="1435104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7BF0-D019-4451-B565-917A6E7D123E}" type="datetime1">
              <a:rPr lang="en-US" smtClean="0"/>
              <a:t>9/2/2017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59" y="4800601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59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59" y="5367339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0E79-5035-442F-869A-D75CAC356EB3}" type="datetime1">
              <a:rPr lang="en-US" smtClean="0"/>
              <a:t>9/2/2017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1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600206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8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93375-540F-4A37-9709-57B9FD746CC1}" type="datetime1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1" y="6356358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8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1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992" y="2403163"/>
            <a:ext cx="10572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Civil </a:t>
            </a:r>
            <a:r>
              <a:rPr lang="en-US" sz="2600" b="1" dirty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service </a:t>
            </a:r>
            <a:r>
              <a:rPr lang="en-US" sz="2600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and public administration reform in </a:t>
            </a:r>
            <a:r>
              <a:rPr lang="az-Latn-AZ" sz="2600" b="1" dirty="0" err="1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az-Latn-AZ" sz="2600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az-Latn-AZ" sz="2600" b="1" dirty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Republic of Azerbaijan</a:t>
            </a:r>
          </a:p>
        </p:txBody>
      </p:sp>
      <p:sp>
        <p:nvSpPr>
          <p:cNvPr id="4" name="Прямоугольник 4"/>
          <p:cNvSpPr/>
          <p:nvPr/>
        </p:nvSpPr>
        <p:spPr>
          <a:xfrm>
            <a:off x="333992" y="4800600"/>
            <a:ext cx="90190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Kamil</a:t>
            </a:r>
            <a:r>
              <a:rPr lang="en-US" sz="2400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Bakhshaliyev</a:t>
            </a:r>
            <a:r>
              <a:rPr lang="en-US" sz="2400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lang="ru-RU" sz="2400" b="1" dirty="0">
              <a:solidFill>
                <a:srgbClr val="0065C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State Examination Center </a:t>
            </a:r>
          </a:p>
          <a:p>
            <a:r>
              <a:rPr lang="en-US" b="1" dirty="0" smtClean="0">
                <a:solidFill>
                  <a:srgbClr val="0065C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Chief consultant, Legal provision and HR Department </a:t>
            </a:r>
            <a:endParaRPr lang="az-Latn-AZ" b="1" dirty="0">
              <a:solidFill>
                <a:srgbClr val="0065C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4380" y="932723"/>
            <a:ext cx="10891210" cy="5376596"/>
          </a:xfrm>
        </p:spPr>
        <p:txBody>
          <a:bodyPr>
            <a:noAutofit/>
          </a:bodyPr>
          <a:lstStyle/>
          <a:p>
            <a:pPr algn="ctr"/>
            <a:r>
              <a:rPr lang="en-GB" sz="2600" b="1" dirty="0">
                <a:solidFill>
                  <a:schemeClr val="tx2"/>
                </a:solidFill>
              </a:rPr>
              <a:t>General Interview </a:t>
            </a:r>
            <a:endParaRPr lang="en-US" sz="2600" dirty="0">
              <a:solidFill>
                <a:schemeClr val="tx2"/>
              </a:solidFill>
            </a:endParaRPr>
          </a:p>
          <a:p>
            <a:r>
              <a:rPr lang="en-GB" sz="2600" dirty="0">
                <a:solidFill>
                  <a:schemeClr val="tx2"/>
                </a:solidFill>
              </a:rPr>
              <a:t> </a:t>
            </a:r>
            <a:r>
              <a:rPr lang="en-GB" sz="2300" dirty="0">
                <a:solidFill>
                  <a:schemeClr val="tx2"/>
                </a:solidFill>
              </a:rPr>
              <a:t>Holding of the positions corresponding to the </a:t>
            </a:r>
            <a:r>
              <a:rPr lang="en-GB" sz="2300" dirty="0" smtClean="0">
                <a:solidFill>
                  <a:schemeClr val="tx2"/>
                </a:solidFill>
              </a:rPr>
              <a:t>1</a:t>
            </a:r>
            <a:r>
              <a:rPr lang="en-GB" sz="2300" baseline="30000" dirty="0" smtClean="0">
                <a:solidFill>
                  <a:schemeClr val="tx2"/>
                </a:solidFill>
              </a:rPr>
              <a:t>th</a:t>
            </a:r>
            <a:r>
              <a:rPr lang="en-GB" sz="2300" dirty="0" smtClean="0">
                <a:solidFill>
                  <a:schemeClr val="tx2"/>
                </a:solidFill>
              </a:rPr>
              <a:t>-7</a:t>
            </a:r>
            <a:r>
              <a:rPr lang="en-GB" sz="2300" baseline="30000" dirty="0" smtClean="0">
                <a:solidFill>
                  <a:schemeClr val="tx2"/>
                </a:solidFill>
              </a:rPr>
              <a:t>th</a:t>
            </a:r>
            <a:r>
              <a:rPr lang="en-GB" sz="2300" dirty="0" smtClean="0">
                <a:solidFill>
                  <a:schemeClr val="tx2"/>
                </a:solidFill>
              </a:rPr>
              <a:t> </a:t>
            </a:r>
            <a:r>
              <a:rPr lang="en-GB" sz="2300" dirty="0">
                <a:solidFill>
                  <a:schemeClr val="tx2"/>
                </a:solidFill>
              </a:rPr>
              <a:t>classifications of administrative positions in state bodies (</a:t>
            </a:r>
            <a:r>
              <a:rPr lang="en-GB" sz="2300" dirty="0">
                <a:solidFill>
                  <a:srgbClr val="FF0000"/>
                </a:solidFill>
              </a:rPr>
              <a:t>except for local executive power bodies</a:t>
            </a:r>
            <a:r>
              <a:rPr lang="en-GB" sz="2300" dirty="0">
                <a:solidFill>
                  <a:schemeClr val="tx2"/>
                </a:solidFill>
              </a:rPr>
              <a:t>) by persons serving as civil servants in administrative positions in same or other state bodies and having professional rank corresponded to the administrative position classification, as well as persons having minimum 5 years service experience and working in administrative positions shall be carried out through an general interview.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GB" sz="2300" dirty="0">
                <a:solidFill>
                  <a:schemeClr val="tx2"/>
                </a:solidFill>
              </a:rPr>
              <a:t> It gives opportunity to make</a:t>
            </a:r>
            <a:r>
              <a:rPr lang="en-GB" sz="2300" dirty="0">
                <a:solidFill>
                  <a:srgbClr val="FF0000"/>
                </a:solidFill>
              </a:rPr>
              <a:t> transfers </a:t>
            </a:r>
            <a:r>
              <a:rPr lang="en-GB" sz="2300" dirty="0">
                <a:solidFill>
                  <a:schemeClr val="tx2"/>
                </a:solidFill>
              </a:rPr>
              <a:t>and</a:t>
            </a:r>
            <a:r>
              <a:rPr lang="en-GB" sz="2300" dirty="0">
                <a:solidFill>
                  <a:srgbClr val="FF0000"/>
                </a:solidFill>
              </a:rPr>
              <a:t> rotations </a:t>
            </a:r>
            <a:r>
              <a:rPr lang="en-GB" sz="2300" dirty="0">
                <a:solidFill>
                  <a:schemeClr val="tx2"/>
                </a:solidFill>
              </a:rPr>
              <a:t>of civil servants, and </a:t>
            </a:r>
            <a:endParaRPr lang="az-Latn-AZ" sz="2300" dirty="0">
              <a:solidFill>
                <a:schemeClr val="tx2"/>
              </a:solidFill>
            </a:endParaRPr>
          </a:p>
          <a:p>
            <a:r>
              <a:rPr lang="en-GB" sz="2300" dirty="0">
                <a:solidFill>
                  <a:srgbClr val="FF0000"/>
                </a:solidFill>
              </a:rPr>
              <a:t>re-recruitment </a:t>
            </a:r>
            <a:r>
              <a:rPr lang="en-GB" sz="2300" dirty="0">
                <a:solidFill>
                  <a:schemeClr val="tx2"/>
                </a:solidFill>
              </a:rPr>
              <a:t>of the ex-employees who left civil service and wants to come back.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GB" sz="2300" dirty="0">
                <a:solidFill>
                  <a:schemeClr val="tx2"/>
                </a:solidFill>
              </a:rPr>
              <a:t> General interviews are announced by the SEC and usually take about </a:t>
            </a:r>
            <a:r>
              <a:rPr lang="en-GB" sz="2300" dirty="0">
                <a:solidFill>
                  <a:srgbClr val="FF0000"/>
                </a:solidFill>
              </a:rPr>
              <a:t>2 month </a:t>
            </a:r>
            <a:r>
              <a:rPr lang="en-GB" sz="2300" dirty="0">
                <a:solidFill>
                  <a:schemeClr val="tx2"/>
                </a:solidFill>
              </a:rPr>
              <a:t>to be finished. </a:t>
            </a:r>
            <a:endParaRPr lang="en-US" sz="2300" dirty="0">
              <a:solidFill>
                <a:schemeClr val="tx2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4370" y="836713"/>
            <a:ext cx="10981220" cy="5472607"/>
          </a:xfrm>
        </p:spPr>
        <p:txBody>
          <a:bodyPr>
            <a:noAutofit/>
          </a:bodyPr>
          <a:lstStyle/>
          <a:p>
            <a:pPr algn="ctr"/>
            <a:r>
              <a:rPr lang="en-GB" sz="2300" b="1" dirty="0">
                <a:solidFill>
                  <a:schemeClr val="tx2"/>
                </a:solidFill>
              </a:rPr>
              <a:t>Internal Interview</a:t>
            </a:r>
            <a:endParaRPr lang="en-US" sz="2300" b="1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</a:rPr>
              <a:t> </a:t>
            </a:r>
            <a:r>
              <a:rPr lang="en-GB" sz="2000" b="1" dirty="0">
                <a:solidFill>
                  <a:schemeClr val="tx2"/>
                </a:solidFill>
              </a:rPr>
              <a:t>Can be carried out by: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central executive bodies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local executive bodies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courts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GB" sz="400" dirty="0">
                <a:solidFill>
                  <a:schemeClr val="tx2"/>
                </a:solidFill>
              </a:rPr>
              <a:t> </a:t>
            </a:r>
            <a:endParaRPr lang="en-US" sz="4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</a:rPr>
              <a:t>The </a:t>
            </a:r>
            <a:r>
              <a:rPr lang="en-GB" sz="2000" dirty="0">
                <a:solidFill>
                  <a:srgbClr val="FF0000"/>
                </a:solidFill>
              </a:rPr>
              <a:t>main goal </a:t>
            </a:r>
            <a:r>
              <a:rPr lang="en-GB" sz="2000" dirty="0">
                <a:solidFill>
                  <a:schemeClr val="tx2"/>
                </a:solidFill>
              </a:rPr>
              <a:t>of holding internal interviews is giving a chance to the civil servants who work in the state body to be promoted. </a:t>
            </a:r>
          </a:p>
          <a:p>
            <a:endParaRPr lang="en-GB" sz="4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</a:rPr>
              <a:t>Every </a:t>
            </a:r>
            <a:r>
              <a:rPr lang="en-GB" sz="2000" dirty="0">
                <a:solidFill>
                  <a:srgbClr val="FF0000"/>
                </a:solidFill>
              </a:rPr>
              <a:t>administrative civil servant </a:t>
            </a:r>
            <a:r>
              <a:rPr lang="en-GB" sz="2000" dirty="0">
                <a:solidFill>
                  <a:schemeClr val="tx2"/>
                </a:solidFill>
              </a:rPr>
              <a:t>in a state body can take part in this process.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GB" sz="400" dirty="0">
                <a:solidFill>
                  <a:schemeClr val="tx2"/>
                </a:solidFill>
              </a:rPr>
              <a:t> </a:t>
            </a:r>
            <a:endParaRPr lang="en-US" sz="400" dirty="0">
              <a:solidFill>
                <a:schemeClr val="tx2"/>
              </a:solidFill>
            </a:endParaRPr>
          </a:p>
          <a:p>
            <a:r>
              <a:rPr lang="en-GB" sz="2000" b="1" dirty="0">
                <a:solidFill>
                  <a:schemeClr val="tx2"/>
                </a:solidFill>
              </a:rPr>
              <a:t>Advantages of such type of recruitment are: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it gives</a:t>
            </a:r>
            <a:r>
              <a:rPr lang="en-GB" sz="2000" dirty="0">
                <a:solidFill>
                  <a:srgbClr val="FF0000"/>
                </a:solidFill>
              </a:rPr>
              <a:t> equal chance </a:t>
            </a:r>
            <a:r>
              <a:rPr lang="en-GB" sz="2000" dirty="0">
                <a:solidFill>
                  <a:schemeClr val="tx2"/>
                </a:solidFill>
              </a:rPr>
              <a:t>to the employees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it takes </a:t>
            </a:r>
            <a:r>
              <a:rPr lang="en-GB" sz="2000" dirty="0">
                <a:solidFill>
                  <a:srgbClr val="FF0000"/>
                </a:solidFill>
              </a:rPr>
              <a:t>less time </a:t>
            </a:r>
            <a:r>
              <a:rPr lang="en-GB" sz="2000" dirty="0">
                <a:solidFill>
                  <a:schemeClr val="tx2"/>
                </a:solidFill>
              </a:rPr>
              <a:t>and resources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as a result we have the best candidate promoted by the </a:t>
            </a:r>
            <a:r>
              <a:rPr lang="en-GB" sz="2000" dirty="0">
                <a:solidFill>
                  <a:srgbClr val="FF0000"/>
                </a:solidFill>
              </a:rPr>
              <a:t>fair, transparent and effective methods</a:t>
            </a:r>
            <a:endParaRPr lang="en-US" sz="2000" dirty="0">
              <a:solidFill>
                <a:srgbClr val="FF0000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4390" y="1124745"/>
            <a:ext cx="10801200" cy="5184575"/>
          </a:xfrm>
        </p:spPr>
        <p:txBody>
          <a:bodyPr>
            <a:noAutofit/>
          </a:bodyPr>
          <a:lstStyle/>
          <a:p>
            <a:pPr algn="ctr"/>
            <a:r>
              <a:rPr lang="en-GB" sz="2600" b="1" dirty="0">
                <a:solidFill>
                  <a:schemeClr val="tx2"/>
                </a:solidFill>
              </a:rPr>
              <a:t>Competition</a:t>
            </a:r>
            <a:endParaRPr lang="en-US" sz="2600" dirty="0">
              <a:solidFill>
                <a:schemeClr val="tx2"/>
              </a:solidFill>
            </a:endParaRPr>
          </a:p>
          <a:p>
            <a:r>
              <a:rPr lang="en-GB" sz="2600" dirty="0">
                <a:solidFill>
                  <a:schemeClr val="tx2"/>
                </a:solidFill>
              </a:rPr>
              <a:t> Competition is used for employment to the positions in</a:t>
            </a:r>
            <a:r>
              <a:rPr lang="en-US" sz="2600" dirty="0">
                <a:solidFill>
                  <a:schemeClr val="tx2"/>
                </a:solidFill>
              </a:rPr>
              <a:t>:</a:t>
            </a:r>
            <a:endParaRPr lang="en-GB" sz="2600" dirty="0">
              <a:solidFill>
                <a:schemeClr val="tx2"/>
              </a:solidFill>
            </a:endParaRPr>
          </a:p>
          <a:p>
            <a:pPr marL="461265" indent="-461265">
              <a:buFont typeface="Arial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</a:rPr>
              <a:t>central executive bodies and their local departments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</a:rPr>
              <a:t>courts</a:t>
            </a:r>
          </a:p>
          <a:p>
            <a:r>
              <a:rPr lang="en-GB" sz="2600" dirty="0">
                <a:solidFill>
                  <a:schemeClr val="tx2"/>
                </a:solidFill>
              </a:rPr>
              <a:t>It is announced by the SEC and consists of </a:t>
            </a:r>
            <a:r>
              <a:rPr lang="en-GB" sz="2600" dirty="0">
                <a:solidFill>
                  <a:srgbClr val="FF0000"/>
                </a:solidFill>
              </a:rPr>
              <a:t>2 parts</a:t>
            </a:r>
            <a:r>
              <a:rPr lang="en-GB" sz="2600" dirty="0">
                <a:solidFill>
                  <a:schemeClr val="tx2"/>
                </a:solidFill>
              </a:rPr>
              <a:t>: 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</a:rPr>
              <a:t>testing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</a:rPr>
              <a:t>interview</a:t>
            </a:r>
          </a:p>
          <a:p>
            <a:endParaRPr lang="en-GB" sz="2600" dirty="0">
              <a:solidFill>
                <a:schemeClr val="tx2"/>
              </a:solidFill>
            </a:endParaRPr>
          </a:p>
          <a:p>
            <a:r>
              <a:rPr lang="en-GB" sz="2600" dirty="0">
                <a:solidFill>
                  <a:schemeClr val="tx2"/>
                </a:solidFill>
              </a:rPr>
              <a:t>It is the </a:t>
            </a:r>
            <a:r>
              <a:rPr lang="en-GB" sz="2600" dirty="0">
                <a:solidFill>
                  <a:srgbClr val="FF0000"/>
                </a:solidFill>
              </a:rPr>
              <a:t>most popular </a:t>
            </a:r>
            <a:r>
              <a:rPr lang="en-GB" sz="2600" dirty="0">
                <a:solidFill>
                  <a:schemeClr val="tx2"/>
                </a:solidFill>
              </a:rPr>
              <a:t>recruitment process in Azerbaijan civil service. </a:t>
            </a:r>
            <a:r>
              <a:rPr lang="en-GB" sz="2600" dirty="0">
                <a:solidFill>
                  <a:srgbClr val="FF0000"/>
                </a:solidFill>
              </a:rPr>
              <a:t>More than 80% of all vacancies </a:t>
            </a:r>
            <a:r>
              <a:rPr lang="en-GB" sz="2600" dirty="0">
                <a:solidFill>
                  <a:schemeClr val="tx2"/>
                </a:solidFill>
              </a:rPr>
              <a:t>are held by the competitions. </a:t>
            </a:r>
            <a:endParaRPr lang="en-US" sz="2600" dirty="0">
              <a:solidFill>
                <a:schemeClr val="tx2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4390" y="1124745"/>
            <a:ext cx="10801200" cy="5184575"/>
          </a:xfrm>
        </p:spPr>
        <p:txBody>
          <a:bodyPr>
            <a:noAutofit/>
          </a:bodyPr>
          <a:lstStyle/>
          <a:p>
            <a:r>
              <a:rPr lang="en-GB" sz="2600" b="1" dirty="0">
                <a:solidFill>
                  <a:srgbClr val="FF0000"/>
                </a:solidFill>
              </a:rPr>
              <a:t>Interviewing process is the same </a:t>
            </a:r>
            <a:r>
              <a:rPr lang="en-GB" sz="2600" b="1" dirty="0">
                <a:solidFill>
                  <a:schemeClr val="tx2"/>
                </a:solidFill>
              </a:rPr>
              <a:t>for the internal interview, general </a:t>
            </a:r>
            <a:r>
              <a:rPr lang="en-GB" sz="2600" b="1" dirty="0" smtClean="0">
                <a:solidFill>
                  <a:schemeClr val="tx2"/>
                </a:solidFill>
              </a:rPr>
              <a:t>interview and </a:t>
            </a:r>
            <a:r>
              <a:rPr lang="en-GB" sz="2600" b="1" dirty="0">
                <a:solidFill>
                  <a:schemeClr val="tx2"/>
                </a:solidFill>
              </a:rPr>
              <a:t>competition. 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sz="2600" b="1" dirty="0">
                <a:solidFill>
                  <a:schemeClr val="tx2"/>
                </a:solidFill>
              </a:rPr>
              <a:t>Interviews are held by the interviewing panel, as usual, consisting of </a:t>
            </a:r>
            <a:r>
              <a:rPr lang="en-GB" sz="2600" b="1" dirty="0">
                <a:solidFill>
                  <a:srgbClr val="FF0000"/>
                </a:solidFill>
              </a:rPr>
              <a:t>3 members</a:t>
            </a:r>
            <a:r>
              <a:rPr lang="en-GB" sz="2600" b="1" dirty="0">
                <a:solidFill>
                  <a:schemeClr val="tx2"/>
                </a:solidFill>
              </a:rPr>
              <a:t>: 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b="1" dirty="0">
                <a:solidFill>
                  <a:schemeClr val="tx2"/>
                </a:solidFill>
              </a:rPr>
              <a:t>a representative of the </a:t>
            </a:r>
            <a:r>
              <a:rPr lang="en-GB" sz="2600" b="1" dirty="0" smtClean="0">
                <a:solidFill>
                  <a:srgbClr val="FF0000"/>
                </a:solidFill>
              </a:rPr>
              <a:t>SEC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b="1" dirty="0" smtClean="0">
                <a:solidFill>
                  <a:schemeClr val="tx2"/>
                </a:solidFill>
              </a:rPr>
              <a:t>a representative of the </a:t>
            </a:r>
            <a:r>
              <a:rPr lang="en-GB" sz="2600" b="1" dirty="0" smtClean="0">
                <a:solidFill>
                  <a:srgbClr val="FF0000"/>
                </a:solidFill>
              </a:rPr>
              <a:t>employer</a:t>
            </a:r>
            <a:r>
              <a:rPr lang="en-GB" sz="2600" b="1" dirty="0" smtClean="0">
                <a:solidFill>
                  <a:schemeClr val="tx2"/>
                </a:solidFill>
              </a:rPr>
              <a:t> 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2600" b="1" dirty="0" smtClean="0">
                <a:solidFill>
                  <a:schemeClr val="tx2"/>
                </a:solidFill>
              </a:rPr>
              <a:t>a </a:t>
            </a:r>
            <a:r>
              <a:rPr lang="en-GB" sz="2600" b="1" dirty="0">
                <a:solidFill>
                  <a:srgbClr val="FF0000"/>
                </a:solidFill>
              </a:rPr>
              <a:t>neutral </a:t>
            </a:r>
            <a:r>
              <a:rPr lang="en-GB" sz="2600" b="1" dirty="0">
                <a:solidFill>
                  <a:schemeClr val="tx2"/>
                </a:solidFill>
              </a:rPr>
              <a:t>expert</a:t>
            </a:r>
          </a:p>
          <a:p>
            <a:pPr marL="461265" indent="-461265"/>
            <a:endParaRPr lang="en-GB" sz="1500" b="1" dirty="0">
              <a:solidFill>
                <a:schemeClr val="tx2"/>
              </a:solidFill>
            </a:endParaRPr>
          </a:p>
          <a:p>
            <a:r>
              <a:rPr lang="en-GB" sz="2600" b="1" dirty="0">
                <a:solidFill>
                  <a:schemeClr val="tx2"/>
                </a:solidFill>
              </a:rPr>
              <a:t>All the members of the panel</a:t>
            </a:r>
            <a:r>
              <a:rPr lang="en-GB" sz="2600" b="1" dirty="0">
                <a:solidFill>
                  <a:srgbClr val="FF0000"/>
                </a:solidFill>
              </a:rPr>
              <a:t> are equal and free </a:t>
            </a:r>
            <a:r>
              <a:rPr lang="en-GB" sz="2600" b="1" dirty="0">
                <a:solidFill>
                  <a:schemeClr val="tx2"/>
                </a:solidFill>
              </a:rPr>
              <a:t>in evaluating, and all interviewers have been trained to develop interviewing skills. </a:t>
            </a:r>
            <a:endParaRPr lang="en-US" sz="2600" b="1" dirty="0">
              <a:solidFill>
                <a:schemeClr val="tx2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4390" y="1124745"/>
            <a:ext cx="10801200" cy="5184575"/>
          </a:xfrm>
        </p:spPr>
        <p:txBody>
          <a:bodyPr>
            <a:noAutofit/>
          </a:bodyPr>
          <a:lstStyle/>
          <a:p>
            <a:r>
              <a:rPr lang="en-GB" sz="3100" b="1" dirty="0">
                <a:solidFill>
                  <a:schemeClr val="tx2"/>
                </a:solidFill>
              </a:rPr>
              <a:t>In interview candidates are evaluated by their: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knowledge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professional ability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world-view </a:t>
            </a:r>
          </a:p>
          <a:p>
            <a:pPr marL="461265" indent="-461265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other professional skills</a:t>
            </a:r>
          </a:p>
          <a:p>
            <a:endParaRPr lang="en-GB" sz="3100" b="1" dirty="0">
              <a:solidFill>
                <a:schemeClr val="tx2"/>
              </a:solidFill>
            </a:endParaRPr>
          </a:p>
          <a:p>
            <a:r>
              <a:rPr lang="en-GB" sz="3100" b="1" dirty="0">
                <a:solidFill>
                  <a:schemeClr val="tx2"/>
                </a:solidFill>
              </a:rPr>
              <a:t>A candidate, who fulfilled at least</a:t>
            </a:r>
            <a:r>
              <a:rPr lang="en-GB" sz="3100" b="1" dirty="0">
                <a:solidFill>
                  <a:srgbClr val="FF0000"/>
                </a:solidFill>
              </a:rPr>
              <a:t> 16 points of 20 possible</a:t>
            </a:r>
            <a:r>
              <a:rPr lang="en-GB" sz="3100" b="1" dirty="0">
                <a:solidFill>
                  <a:schemeClr val="tx2"/>
                </a:solidFill>
              </a:rPr>
              <a:t>, is considered as succeeded in the interview.</a:t>
            </a:r>
          </a:p>
          <a:p>
            <a:endParaRPr lang="en-GB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14174669"/>
              </p:ext>
            </p:extLst>
          </p:nvPr>
        </p:nvGraphicFramePr>
        <p:xfrm>
          <a:off x="854460" y="1796819"/>
          <a:ext cx="9811090" cy="4512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564650" y="1028734"/>
            <a:ext cx="5220580" cy="615553"/>
          </a:xfrm>
          <a:prstGeom prst="rect">
            <a:avLst/>
          </a:prstGeom>
        </p:spPr>
        <p:txBody>
          <a:bodyPr wrap="square" lIns="117043" tIns="58522" rIns="117043" bIns="58522">
            <a:spAutoFit/>
          </a:bodyPr>
          <a:lstStyle/>
          <a:p>
            <a:pPr algn="ctr"/>
            <a:r>
              <a:rPr lang="en-GB" sz="3100" b="1" dirty="0">
                <a:solidFill>
                  <a:schemeClr val="tx2"/>
                </a:solidFill>
              </a:rPr>
              <a:t>Transparency and Fairness   </a:t>
            </a:r>
            <a:endParaRPr lang="en-US" sz="3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8981" y="836715"/>
            <a:ext cx="10712059" cy="39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043" tIns="58522" rIns="117043" bIns="585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az-Latn-AZ" altLang="en-US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Diagram 1"/>
          <p:cNvGraphicFramePr/>
          <p:nvPr>
            <p:extLst>
              <p:ext uri="{D42A27DB-BD31-4B8C-83A1-F6EECF244321}">
                <p14:modId xmlns:p14="http://schemas.microsoft.com/office/powerpoint/2010/main" val="2581208227"/>
              </p:ext>
            </p:extLst>
          </p:nvPr>
        </p:nvGraphicFramePr>
        <p:xfrm>
          <a:off x="678975" y="1736175"/>
          <a:ext cx="10144728" cy="45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564650" y="1028734"/>
            <a:ext cx="5220580" cy="615553"/>
          </a:xfrm>
          <a:prstGeom prst="rect">
            <a:avLst/>
          </a:prstGeom>
        </p:spPr>
        <p:txBody>
          <a:bodyPr wrap="square" lIns="117043" tIns="58522" rIns="117043" bIns="58522">
            <a:spAutoFit/>
          </a:bodyPr>
          <a:lstStyle/>
          <a:p>
            <a:pPr algn="ctr"/>
            <a:r>
              <a:rPr lang="en-GB" sz="3100" b="1" dirty="0">
                <a:solidFill>
                  <a:schemeClr val="tx2"/>
                </a:solidFill>
              </a:rPr>
              <a:t>Transparency and Fairness   </a:t>
            </a:r>
            <a:endParaRPr lang="en-US" sz="3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8981" y="836714"/>
            <a:ext cx="10712059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043" tIns="58522" rIns="117043" bIns="585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Transparency and fairness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Appeal Commission</a:t>
            </a:r>
            <a:endParaRPr lang="az-Latn-AZ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Diagram 1"/>
          <p:cNvGraphicFramePr/>
          <p:nvPr>
            <p:extLst>
              <p:ext uri="{D42A27DB-BD31-4B8C-83A1-F6EECF244321}">
                <p14:modId xmlns:p14="http://schemas.microsoft.com/office/powerpoint/2010/main" val="3123541238"/>
              </p:ext>
            </p:extLst>
          </p:nvPr>
        </p:nvGraphicFramePr>
        <p:xfrm>
          <a:off x="764450" y="2266269"/>
          <a:ext cx="10081120" cy="394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8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18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8322" y="1378698"/>
            <a:ext cx="102870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LAST TRENDS IN THE FIELD OF PUBLIC ADMINISTRATION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1501" y="2419564"/>
            <a:ext cx="10287000" cy="474670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65C9"/>
                </a:solidFill>
              </a:rPr>
              <a:t>Abolishment of state organizations and transferring their functions to the proper bodies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Establishment of public-legal entities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Amendments and changes in Law on Civil Service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Combining of some state </a:t>
            </a:r>
            <a:r>
              <a:rPr lang="en-US" b="1" dirty="0" smtClean="0">
                <a:solidFill>
                  <a:srgbClr val="0065C9"/>
                </a:solidFill>
              </a:rPr>
              <a:t>bodies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Transition to regional government system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Expansion of the scope of e-services</a:t>
            </a:r>
            <a:endParaRPr lang="en-US" b="1" dirty="0" smtClean="0">
              <a:solidFill>
                <a:srgbClr val="0065C9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19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6154" y="882289"/>
            <a:ext cx="10287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Amendments and changes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in Law on Civil Service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6154" y="1981205"/>
            <a:ext cx="10287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65C9"/>
                </a:solidFill>
              </a:rPr>
              <a:t>Recruitment will be applied to the 1</a:t>
            </a:r>
            <a:r>
              <a:rPr lang="en-US" b="1" baseline="30000" dirty="0">
                <a:solidFill>
                  <a:srgbClr val="0065C9"/>
                </a:solidFill>
              </a:rPr>
              <a:t>th</a:t>
            </a:r>
            <a:r>
              <a:rPr lang="en-US" b="1" dirty="0" smtClean="0">
                <a:solidFill>
                  <a:srgbClr val="0065C9"/>
                </a:solidFill>
              </a:rPr>
              <a:t>-7</a:t>
            </a:r>
            <a:r>
              <a:rPr lang="en-US" b="1" baseline="30000" dirty="0" smtClean="0">
                <a:solidFill>
                  <a:srgbClr val="0065C9"/>
                </a:solidFill>
              </a:rPr>
              <a:t>th</a:t>
            </a:r>
            <a:r>
              <a:rPr lang="en-US" b="1" dirty="0" smtClean="0">
                <a:solidFill>
                  <a:srgbClr val="0065C9"/>
                </a:solidFill>
              </a:rPr>
              <a:t> administrative positions.</a:t>
            </a:r>
          </a:p>
          <a:p>
            <a:r>
              <a:rPr lang="en-US" b="1" dirty="0" smtClean="0">
                <a:solidFill>
                  <a:srgbClr val="0065C9"/>
                </a:solidFill>
              </a:rPr>
              <a:t>Certification </a:t>
            </a:r>
            <a:r>
              <a:rPr lang="en-US" b="1" dirty="0">
                <a:solidFill>
                  <a:srgbClr val="0065C9"/>
                </a:solidFill>
              </a:rPr>
              <a:t>system is being applied in recruitment </a:t>
            </a:r>
            <a:r>
              <a:rPr lang="en-US" b="1" dirty="0" smtClean="0">
                <a:solidFill>
                  <a:srgbClr val="0065C9"/>
                </a:solidFill>
              </a:rPr>
              <a:t>process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65C9"/>
                </a:solidFill>
              </a:rPr>
              <a:t>      </a:t>
            </a:r>
            <a:r>
              <a:rPr lang="en-US" sz="2800" dirty="0" smtClean="0">
                <a:solidFill>
                  <a:srgbClr val="0065C9"/>
                </a:solidFill>
              </a:rPr>
              <a:t>- Candidates will get proper certificate after passing test exam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65C9"/>
                </a:solidFill>
              </a:rPr>
              <a:t> </a:t>
            </a:r>
            <a:r>
              <a:rPr lang="en-US" sz="2800" dirty="0" smtClean="0">
                <a:solidFill>
                  <a:srgbClr val="0065C9"/>
                </a:solidFill>
              </a:rPr>
              <a:t>      - Certificates will be differed according to group of positions   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65C9"/>
                </a:solidFill>
              </a:rPr>
              <a:t> </a:t>
            </a:r>
            <a:r>
              <a:rPr lang="en-US" sz="2800" dirty="0" smtClean="0">
                <a:solidFill>
                  <a:srgbClr val="0065C9"/>
                </a:solidFill>
              </a:rPr>
              <a:t>      - Certificate will be eligible during 5 years</a:t>
            </a:r>
          </a:p>
          <a:p>
            <a:r>
              <a:rPr lang="en-US" sz="2800" b="1" dirty="0" smtClean="0">
                <a:solidFill>
                  <a:srgbClr val="0065C9"/>
                </a:solidFill>
              </a:rPr>
              <a:t>Civil servants will be involved to certification in every 5 years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89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95400"/>
            <a:ext cx="10287000" cy="4525963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Azerbaijan is a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democratic, legal, secular, unitary </a:t>
            </a:r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republic.</a:t>
            </a:r>
            <a:r>
              <a:rPr lang="en-US" b="1" dirty="0">
                <a:solidFill>
                  <a:srgbClr val="868616"/>
                </a:solidFill>
                <a:cs typeface="Times New Roman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endParaRPr lang="en-US" b="1" dirty="0">
              <a:solidFill>
                <a:schemeClr val="tx2"/>
              </a:solidFill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Political system is presidential republic.</a:t>
            </a:r>
          </a:p>
          <a:p>
            <a:pPr algn="just">
              <a:spcBef>
                <a:spcPct val="0"/>
              </a:spcBef>
            </a:pPr>
            <a:endParaRPr lang="az-Latn-AZ" b="1" noProof="1">
              <a:solidFill>
                <a:srgbClr val="0070C0"/>
              </a:solidFill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State power in Azerbaijan is based on a principle of division of powers:</a:t>
            </a:r>
          </a:p>
          <a:p>
            <a:pPr algn="just"/>
            <a:endParaRPr lang="en-US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just"/>
            <a:r>
              <a:rPr lang="az-Latn-AZ" b="1" dirty="0">
                <a:solidFill>
                  <a:srgbClr val="FF0000"/>
                </a:solidFill>
                <a:cs typeface="Times New Roman" pitchFamily="18" charset="0"/>
              </a:rPr>
              <a:t>E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xecutive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power </a:t>
            </a: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belongs to the President of the Republic of Azerbaijan;</a:t>
            </a:r>
          </a:p>
          <a:p>
            <a:pPr algn="just"/>
            <a:endParaRPr lang="en-US" b="1" dirty="0">
              <a:solidFill>
                <a:srgbClr val="303090"/>
              </a:solidFill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Legislative power </a:t>
            </a: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is implemented by </a:t>
            </a:r>
            <a:r>
              <a:rPr lang="en-US" b="1" dirty="0" err="1">
                <a:solidFill>
                  <a:srgbClr val="0065C9"/>
                </a:solidFill>
                <a:cs typeface="Times New Roman" pitchFamily="18" charset="0"/>
              </a:rPr>
              <a:t>Milli</a:t>
            </a: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65C9"/>
                </a:solidFill>
                <a:cs typeface="Times New Roman" pitchFamily="18" charset="0"/>
              </a:rPr>
              <a:t>Majlis</a:t>
            </a: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 of the Republic of Azerbaijan exercises;</a:t>
            </a:r>
          </a:p>
          <a:p>
            <a:pPr algn="just"/>
            <a:endParaRPr lang="en-US" b="1" dirty="0">
              <a:solidFill>
                <a:srgbClr val="303090"/>
              </a:solidFill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Judicial power </a:t>
            </a:r>
            <a:r>
              <a:rPr lang="en-US" b="1" dirty="0">
                <a:solidFill>
                  <a:srgbClr val="0065C9"/>
                </a:solidFill>
                <a:cs typeface="Times New Roman" pitchFamily="18" charset="0"/>
              </a:rPr>
              <a:t>belongs to the courts of the Republic of Azerbaijan</a:t>
            </a:r>
          </a:p>
          <a:p>
            <a:pPr algn="just">
              <a:spcBef>
                <a:spcPct val="0"/>
              </a:spcBef>
            </a:pPr>
            <a:endParaRPr lang="az-Latn-AZ" b="1" noProof="1">
              <a:solidFill>
                <a:srgbClr val="303090"/>
              </a:solidFill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20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6154" y="882289"/>
            <a:ext cx="10287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TWINNING PROJECT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1501" y="1890134"/>
            <a:ext cx="102870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65C9"/>
                </a:solidFill>
              </a:rPr>
              <a:t>Twinning project on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“Support to further reforms in civil service system of Azerbaijan” </a:t>
            </a:r>
            <a:r>
              <a:rPr lang="en-US" sz="2800" dirty="0" smtClean="0">
                <a:solidFill>
                  <a:srgbClr val="0065C9"/>
                </a:solidFill>
              </a:rPr>
              <a:t>was launched in November, 2016</a:t>
            </a:r>
          </a:p>
          <a:p>
            <a:r>
              <a:rPr lang="en-US" sz="2800" dirty="0" smtClean="0">
                <a:solidFill>
                  <a:srgbClr val="0065C9"/>
                </a:solidFill>
              </a:rPr>
              <a:t>Partner country is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Lithuania Republic</a:t>
            </a:r>
          </a:p>
          <a:p>
            <a:r>
              <a:rPr lang="en-US" sz="2800" b="1" dirty="0" smtClean="0">
                <a:solidFill>
                  <a:srgbClr val="0065C9"/>
                </a:solidFill>
              </a:rPr>
              <a:t>Main aims of the project are: 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65C9"/>
                </a:solidFill>
              </a:rPr>
              <a:t>Development civil service system in Azerbaijan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65C9"/>
                </a:solidFill>
              </a:rPr>
              <a:t>Improve capacity, tools and efficiency of SEC to develop and implement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new classification of positions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65C9"/>
                </a:solidFill>
              </a:rPr>
              <a:t>Development </a:t>
            </a:r>
            <a:r>
              <a:rPr lang="en-US" sz="2800" dirty="0">
                <a:solidFill>
                  <a:srgbClr val="0065C9"/>
                </a:solidFill>
              </a:rPr>
              <a:t>of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recruitment, remuneration and performance appraisal systems </a:t>
            </a:r>
            <a:r>
              <a:rPr lang="en-US" sz="2800" dirty="0" smtClean="0">
                <a:solidFill>
                  <a:srgbClr val="0065C9"/>
                </a:solidFill>
              </a:rPr>
              <a:t>according to new classification</a:t>
            </a:r>
          </a:p>
          <a:p>
            <a:pPr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89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21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09600" y="1778217"/>
            <a:ext cx="10287000" cy="4114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65C9"/>
                </a:solidFill>
              </a:rPr>
              <a:t>Thank you for you attention</a:t>
            </a:r>
          </a:p>
          <a:p>
            <a:pPr marL="0" indent="0" algn="ctr">
              <a:buNone/>
            </a:pPr>
            <a:r>
              <a:rPr lang="en-US" sz="2800" b="1" i="1" dirty="0" smtClean="0">
                <a:solidFill>
                  <a:srgbClr val="0065C9"/>
                </a:solidFill>
              </a:rPr>
              <a:t>k.bakhshaliyev@dim.gov.az</a:t>
            </a:r>
            <a:endParaRPr lang="en-US" sz="2800" dirty="0" smtClean="0">
              <a:solidFill>
                <a:srgbClr val="0065C9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srgbClr val="006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3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2" name="Rounded Rectangle 2"/>
          <p:cNvSpPr/>
          <p:nvPr/>
        </p:nvSpPr>
        <p:spPr>
          <a:xfrm>
            <a:off x="4097658" y="948070"/>
            <a:ext cx="1622026" cy="6307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STATE POWERS</a:t>
            </a:r>
            <a:endParaRPr lang="az-Latn-AZ" sz="23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995120" y="1273827"/>
            <a:ext cx="0" cy="7475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95120" y="1273827"/>
            <a:ext cx="30773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4"/>
          <p:cNvSpPr/>
          <p:nvPr/>
        </p:nvSpPr>
        <p:spPr>
          <a:xfrm>
            <a:off x="193353" y="2021376"/>
            <a:ext cx="1622026" cy="630739"/>
          </a:xfrm>
          <a:prstGeom prst="roundRect">
            <a:avLst/>
          </a:prstGeom>
          <a:solidFill>
            <a:srgbClr val="99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Legislative government</a:t>
            </a:r>
            <a:endParaRPr lang="az-Latn-AZ" sz="16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7" name="Rounded Rectangle 61"/>
          <p:cNvSpPr/>
          <p:nvPr/>
        </p:nvSpPr>
        <p:spPr>
          <a:xfrm>
            <a:off x="268863" y="3289823"/>
            <a:ext cx="1436116" cy="710744"/>
          </a:xfrm>
          <a:prstGeom prst="roundRect">
            <a:avLst/>
          </a:prstGeom>
          <a:solidFill>
            <a:srgbClr val="99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Milli</a:t>
            </a:r>
            <a:r>
              <a:rPr lang="en-US" sz="16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Majlis</a:t>
            </a:r>
            <a:r>
              <a:rPr lang="en-US" sz="16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 (Parliament) </a:t>
            </a:r>
            <a:endParaRPr lang="az-Latn-AZ" sz="16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004363" y="2659538"/>
            <a:ext cx="0" cy="6235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7"/>
          <p:cNvSpPr/>
          <p:nvPr/>
        </p:nvSpPr>
        <p:spPr>
          <a:xfrm>
            <a:off x="4095534" y="2420783"/>
            <a:ext cx="1622026" cy="630739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Judicial government</a:t>
            </a:r>
            <a:endParaRPr lang="az-Latn-AZ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Rounded Rectangle 36"/>
          <p:cNvSpPr/>
          <p:nvPr/>
        </p:nvSpPr>
        <p:spPr>
          <a:xfrm>
            <a:off x="2533775" y="3508031"/>
            <a:ext cx="1326659" cy="630739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Three-stage Court System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Rounded Rectangle 40"/>
          <p:cNvSpPr/>
          <p:nvPr/>
        </p:nvSpPr>
        <p:spPr>
          <a:xfrm>
            <a:off x="4221379" y="3508026"/>
            <a:ext cx="1496180" cy="531594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Constitutional Court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3" name="Rounded Rectangle 44"/>
          <p:cNvSpPr/>
          <p:nvPr/>
        </p:nvSpPr>
        <p:spPr>
          <a:xfrm>
            <a:off x="5966707" y="3355686"/>
            <a:ext cx="1381725" cy="787801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Prosecutor</a:t>
            </a:r>
            <a:r>
              <a:rPr lang="en-US" sz="1600" b="1" dirty="0">
                <a:solidFill>
                  <a:srgbClr val="0065C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General’s Office</a:t>
            </a:r>
            <a:endParaRPr lang="az-Latn-AZ" sz="16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4" name="Rounded Rectangle 38"/>
          <p:cNvSpPr/>
          <p:nvPr/>
        </p:nvSpPr>
        <p:spPr>
          <a:xfrm>
            <a:off x="3402329" y="4577037"/>
            <a:ext cx="1486940" cy="324129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Supreme Court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" name="Rounded Rectangle 43"/>
          <p:cNvSpPr/>
          <p:nvPr/>
        </p:nvSpPr>
        <p:spPr>
          <a:xfrm>
            <a:off x="3410303" y="5220752"/>
            <a:ext cx="1370462" cy="324129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Appeal courts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6" name="Rounded Rectangle 57"/>
          <p:cNvSpPr/>
          <p:nvPr/>
        </p:nvSpPr>
        <p:spPr>
          <a:xfrm>
            <a:off x="3402328" y="5782139"/>
            <a:ext cx="1370462" cy="470135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Courts of the first instance  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7" name="Rounded Rectangle 58"/>
          <p:cNvSpPr/>
          <p:nvPr/>
        </p:nvSpPr>
        <p:spPr>
          <a:xfrm>
            <a:off x="5548536" y="5451943"/>
            <a:ext cx="1324452" cy="474514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Specialized  Courts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8" name="Rounded Rectangle 60"/>
          <p:cNvSpPr/>
          <p:nvPr/>
        </p:nvSpPr>
        <p:spPr>
          <a:xfrm>
            <a:off x="5569573" y="6095247"/>
            <a:ext cx="1222002" cy="474514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General</a:t>
            </a:r>
          </a:p>
          <a:p>
            <a:pPr algn="ctr"/>
            <a:r>
              <a:rPr lang="en-US" sz="14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Courts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4782719" y="6017201"/>
            <a:ext cx="4316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5200125" y="5715061"/>
            <a:ext cx="1" cy="2870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5201912" y="6017206"/>
            <a:ext cx="1" cy="2870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14358" y="5720327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214358" y="6304282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046659" y="4152616"/>
            <a:ext cx="0" cy="1838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072615" y="4739096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64639" y="5382812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054245" y="5972597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889269" y="3079738"/>
            <a:ext cx="0" cy="4219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81700" y="2763677"/>
            <a:ext cx="8913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195955" y="2763678"/>
            <a:ext cx="0" cy="7475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613121" y="2733659"/>
            <a:ext cx="0" cy="6178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719681" y="2744716"/>
            <a:ext cx="8913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724281" y="1263438"/>
            <a:ext cx="3674184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"/>
          <p:cNvSpPr/>
          <p:nvPr/>
        </p:nvSpPr>
        <p:spPr>
          <a:xfrm>
            <a:off x="8587452" y="2000684"/>
            <a:ext cx="1622026" cy="630739"/>
          </a:xfrm>
          <a:prstGeom prst="round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Executive government</a:t>
            </a:r>
            <a:endParaRPr lang="az-Latn-AZ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5" name="Rounded Rectangle 19"/>
          <p:cNvSpPr/>
          <p:nvPr/>
        </p:nvSpPr>
        <p:spPr>
          <a:xfrm>
            <a:off x="9458311" y="2843342"/>
            <a:ext cx="1320226" cy="478893"/>
          </a:xfrm>
          <a:prstGeom prst="round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President</a:t>
            </a:r>
            <a:endParaRPr lang="az-Latn-AZ" sz="20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9398465" y="1263439"/>
            <a:ext cx="0" cy="7475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123368" y="2627993"/>
            <a:ext cx="0" cy="26135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9131343" y="3095237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9123368" y="3807890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9112976" y="4464581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9120952" y="5224030"/>
            <a:ext cx="3269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4908671" y="1590493"/>
            <a:ext cx="0" cy="822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19"/>
          <p:cNvSpPr/>
          <p:nvPr/>
        </p:nvSpPr>
        <p:spPr>
          <a:xfrm>
            <a:off x="9467778" y="3560727"/>
            <a:ext cx="1320226" cy="478893"/>
          </a:xfrm>
          <a:prstGeom prst="round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Office of the President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ounded Rectangle 19"/>
          <p:cNvSpPr/>
          <p:nvPr/>
        </p:nvSpPr>
        <p:spPr>
          <a:xfrm>
            <a:off x="9467778" y="4260203"/>
            <a:ext cx="1320226" cy="478893"/>
          </a:xfrm>
          <a:prstGeom prst="round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Cabinet of Ministers</a:t>
            </a:r>
            <a:endParaRPr lang="az-Latn-AZ" sz="140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19"/>
          <p:cNvSpPr/>
          <p:nvPr/>
        </p:nvSpPr>
        <p:spPr>
          <a:xfrm>
            <a:off x="9458311" y="4962589"/>
            <a:ext cx="1320226" cy="478893"/>
          </a:xfrm>
          <a:prstGeom prst="round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65C9"/>
                </a:solidFill>
                <a:latin typeface="+mj-lt"/>
                <a:cs typeface="Times New Roman" pitchFamily="18" charset="0"/>
              </a:rPr>
              <a:t>Central and local executive state bodies</a:t>
            </a:r>
            <a:endParaRPr lang="az-Latn-AZ" sz="1050" b="1" dirty="0">
              <a:solidFill>
                <a:srgbClr val="0065C9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9100" y="6223000"/>
            <a:ext cx="533401" cy="381000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bg1"/>
                </a:solidFill>
              </a:rPr>
              <a:pPr algn="ctr"/>
              <a:t>4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52400" y="1219200"/>
            <a:ext cx="7467600" cy="95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5C9"/>
                </a:solidFill>
                <a:cs typeface="Times New Roman" pitchFamily="18" charset="0"/>
              </a:rPr>
              <a:t>Law on Civil </a:t>
            </a:r>
            <a:r>
              <a:rPr lang="en-US" sz="2800" b="1" dirty="0" smtClean="0">
                <a:solidFill>
                  <a:srgbClr val="0065C9"/>
                </a:solidFill>
                <a:cs typeface="Times New Roman" pitchFamily="18" charset="0"/>
              </a:rPr>
              <a:t>Service adopted </a:t>
            </a:r>
            <a:r>
              <a:rPr lang="en-US" sz="2800" b="1" dirty="0">
                <a:solidFill>
                  <a:srgbClr val="0065C9"/>
                </a:solidFill>
                <a:cs typeface="Times New Roman" pitchFamily="18" charset="0"/>
              </a:rPr>
              <a:t>on 21 </a:t>
            </a:r>
            <a:r>
              <a:rPr lang="en-US" sz="2800" b="1" dirty="0" smtClean="0">
                <a:solidFill>
                  <a:srgbClr val="0065C9"/>
                </a:solidFill>
                <a:cs typeface="Times New Roman" pitchFamily="18" charset="0"/>
              </a:rPr>
              <a:t>July, 2000</a:t>
            </a:r>
          </a:p>
          <a:p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5C9"/>
                </a:solidFill>
                <a:cs typeface="Times New Roman" pitchFamily="18" charset="0"/>
              </a:rPr>
              <a:t>Main </a:t>
            </a:r>
            <a:r>
              <a:rPr lang="en-US" sz="2800" b="1" dirty="0" smtClean="0">
                <a:solidFill>
                  <a:srgbClr val="0065C9"/>
                </a:solidFill>
                <a:cs typeface="Times New Roman" pitchFamily="18" charset="0"/>
              </a:rPr>
              <a:t>issues of </a:t>
            </a:r>
            <a:r>
              <a:rPr lang="en-US" sz="2800" b="1" dirty="0">
                <a:solidFill>
                  <a:srgbClr val="0065C9"/>
                </a:solidFill>
                <a:cs typeface="Times New Roman" pitchFamily="18" charset="0"/>
              </a:rPr>
              <a:t>civil service are regulated within this </a:t>
            </a:r>
            <a:r>
              <a:rPr lang="en-US" sz="2800" b="1" dirty="0" smtClean="0">
                <a:solidFill>
                  <a:srgbClr val="0065C9"/>
                </a:solidFill>
                <a:cs typeface="Times New Roman" pitchFamily="18" charset="0"/>
              </a:rPr>
              <a:t>law:</a:t>
            </a:r>
          </a:p>
          <a:p>
            <a:r>
              <a:rPr lang="en-US" sz="2800" b="1" dirty="0" smtClean="0">
                <a:solidFill>
                  <a:srgbClr val="0065C9"/>
                </a:solidFill>
                <a:cs typeface="Times New Roman" pitchFamily="18" charset="0"/>
              </a:rPr>
              <a:t>       - </a:t>
            </a:r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Categories of state  bodies</a:t>
            </a:r>
          </a:p>
          <a:p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 - Classification of civil service positions</a:t>
            </a:r>
          </a:p>
          <a:p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 - Duties, rights, restrictions of civil   </a:t>
            </a:r>
          </a:p>
          <a:p>
            <a:r>
              <a:rPr lang="en-US" sz="2800" dirty="0">
                <a:solidFill>
                  <a:srgbClr val="0065C9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  servants</a:t>
            </a:r>
            <a:endParaRPr lang="en-US" sz="2800" dirty="0">
              <a:solidFill>
                <a:srgbClr val="0065C9"/>
              </a:solidFill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 - Civil service recruitment</a:t>
            </a:r>
          </a:p>
          <a:p>
            <a:r>
              <a:rPr lang="en-US" sz="2800" dirty="0">
                <a:solidFill>
                  <a:srgbClr val="0065C9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- Provisions of civil servants</a:t>
            </a:r>
          </a:p>
          <a:p>
            <a:r>
              <a:rPr lang="en-US" sz="2800" dirty="0">
                <a:solidFill>
                  <a:srgbClr val="0065C9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- Performance appraisal of civil servants</a:t>
            </a:r>
          </a:p>
          <a:p>
            <a:r>
              <a:rPr lang="en-US" sz="2800" dirty="0">
                <a:solidFill>
                  <a:srgbClr val="0065C9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65C9"/>
                </a:solidFill>
                <a:cs typeface="Times New Roman" pitchFamily="18" charset="0"/>
              </a:rPr>
              <a:t>      - Professional development of civil servants</a:t>
            </a:r>
            <a:endParaRPr lang="en-US" sz="2800" dirty="0">
              <a:solidFill>
                <a:srgbClr val="0065C9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7" name="Picture 13" descr="gan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0167" y="1367896"/>
            <a:ext cx="2587784" cy="3800470"/>
          </a:xfrm>
          <a:prstGeom prst="rect">
            <a:avLst/>
          </a:prstGeom>
          <a:solidFill>
            <a:srgbClr val="53548A">
              <a:lumMod val="20000"/>
              <a:lumOff val="80000"/>
            </a:srgbClr>
          </a:solidFill>
          <a:ln w="190500" cap="sq">
            <a:solidFill>
              <a:srgbClr val="438086">
                <a:lumMod val="75000"/>
              </a:srgb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12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74440" y="932723"/>
            <a:ext cx="9906000" cy="8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7043" tIns="58522" rIns="117043" bIns="5852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z-Latn-AZ" b="1" dirty="0" smtClean="0">
                <a:solidFill>
                  <a:schemeClr val="tx2"/>
                </a:solidFill>
                <a:latin typeface="Calibri (Headings)"/>
                <a:cs typeface="Times New Roman" pitchFamily="18" charset="0"/>
              </a:rPr>
              <a:t>There are ab</a:t>
            </a:r>
            <a:r>
              <a:rPr lang="en-US" b="1" dirty="0" smtClean="0">
                <a:solidFill>
                  <a:schemeClr val="tx2"/>
                </a:solidFill>
                <a:latin typeface="Calibri (Headings)"/>
                <a:cs typeface="Times New Roman" pitchFamily="18" charset="0"/>
              </a:rPr>
              <a:t>o</a:t>
            </a:r>
            <a:r>
              <a:rPr lang="az-Latn-AZ" b="1" dirty="0" smtClean="0">
                <a:solidFill>
                  <a:schemeClr val="tx2"/>
                </a:solidFill>
                <a:latin typeface="Calibri (Headings)"/>
                <a:cs typeface="Times New Roman" pitchFamily="18" charset="0"/>
              </a:rPr>
              <a:t>ut 28 000 civil serv</a:t>
            </a:r>
            <a:r>
              <a:rPr lang="en-US" b="1" dirty="0" smtClean="0">
                <a:solidFill>
                  <a:schemeClr val="tx2"/>
                </a:solidFill>
                <a:latin typeface="Calibri (Headings)"/>
                <a:cs typeface="Times New Roman" pitchFamily="18" charset="0"/>
              </a:rPr>
              <a:t>ant</a:t>
            </a:r>
            <a:r>
              <a:rPr lang="az-Latn-AZ" b="1" dirty="0" smtClean="0">
                <a:solidFill>
                  <a:schemeClr val="tx2"/>
                </a:solidFill>
                <a:latin typeface="Calibri (Headings)"/>
                <a:cs typeface="Times New Roman" pitchFamily="18" charset="0"/>
              </a:rPr>
              <a:t>s in Azerbaijan</a:t>
            </a:r>
            <a:endParaRPr lang="ru-RU" b="1" dirty="0">
              <a:solidFill>
                <a:schemeClr val="tx2"/>
              </a:solidFill>
              <a:latin typeface="Calibri (Headings)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96" y="1582508"/>
            <a:ext cx="8040688" cy="34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8296" y="5054495"/>
            <a:ext cx="8370930" cy="672185"/>
          </a:xfrm>
          <a:prstGeom prst="rect">
            <a:avLst/>
          </a:prstGeom>
        </p:spPr>
        <p:txBody>
          <a:bodyPr wrap="square" lIns="117043" tIns="58522" rIns="117043" bIns="58522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Positions in state bodies are classified as administrative and auxiliary depending </a:t>
            </a:r>
            <a:r>
              <a:rPr lang="en-GB" b="1" dirty="0">
                <a:solidFill>
                  <a:srgbClr val="FF0000"/>
                </a:solidFill>
              </a:rPr>
              <a:t>on subject of its functions</a:t>
            </a:r>
            <a:r>
              <a:rPr lang="en-GB" b="1" dirty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14400" y="1124744"/>
            <a:ext cx="10711190" cy="4896544"/>
          </a:xfrm>
        </p:spPr>
        <p:txBody>
          <a:bodyPr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Auxiliary positions (18%)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endParaRPr lang="en-GB" sz="2000" b="1" dirty="0">
              <a:solidFill>
                <a:srgbClr val="1F497D"/>
              </a:solidFill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There are</a:t>
            </a:r>
            <a:r>
              <a:rPr lang="en-GB" sz="20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no procedures </a:t>
            </a: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of recruitment for the </a:t>
            </a:r>
            <a:r>
              <a:rPr lang="en-GB" sz="20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auxiliary positions</a:t>
            </a: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endParaRPr lang="en-GB" sz="2000" b="1" dirty="0">
              <a:solidFill>
                <a:srgbClr val="1F497D"/>
              </a:solidFill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These positions are positions of civil servants carrying out the </a:t>
            </a:r>
            <a:r>
              <a:rPr lang="en-GB" sz="20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technical works</a:t>
            </a: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 in state bodies (clerk, typist, courier, archivist, lift operator, driver and other employees).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endParaRPr lang="en-GB" sz="2000" b="1" dirty="0">
              <a:solidFill>
                <a:srgbClr val="1F497D"/>
              </a:solidFill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Administrative positions </a:t>
            </a:r>
            <a:r>
              <a:rPr lang="en-GB" sz="2000" b="1" dirty="0">
                <a:solidFill>
                  <a:srgbClr val="1F497D"/>
                </a:solidFill>
                <a:ea typeface="Times New Roman" pitchFamily="18" charset="0"/>
                <a:cs typeface="Arial" pitchFamily="34" charset="0"/>
              </a:rPr>
              <a:t>(82%)</a:t>
            </a:r>
            <a:endParaRPr lang="en-GB" sz="2000" b="1" dirty="0">
              <a:solidFill>
                <a:srgbClr val="1F497D"/>
              </a:solidFill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endParaRPr lang="en-GB" sz="2000" b="1" dirty="0">
              <a:solidFill>
                <a:srgbClr val="1F497D"/>
              </a:solidFill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Administrative positions are positions of </a:t>
            </a:r>
            <a:r>
              <a:rPr lang="en-GB" sz="20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heads of offices </a:t>
            </a: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departments</a:t>
            </a: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 of state bodies, their </a:t>
            </a:r>
            <a:r>
              <a:rPr lang="en-GB" sz="20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deputies</a:t>
            </a: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, as well as positions of </a:t>
            </a:r>
            <a:r>
              <a:rPr lang="en-GB" sz="20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specialists</a:t>
            </a: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 recruited to the civil service.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endParaRPr lang="en-GB" sz="2000" b="1" dirty="0">
              <a:solidFill>
                <a:srgbClr val="1F497D"/>
              </a:solidFill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These positions are divided into </a:t>
            </a:r>
            <a:r>
              <a:rPr lang="en-GB" sz="20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8 classifications</a:t>
            </a:r>
            <a:r>
              <a:rPr lang="en-GB" sz="2000" b="1" dirty="0">
                <a:solidFill>
                  <a:srgbClr val="1F497D"/>
                </a:solidFill>
                <a:ea typeface="Calibri" pitchFamily="34" charset="0"/>
                <a:cs typeface="Arial" pitchFamily="34" charset="0"/>
              </a:rPr>
              <a:t> according to the categories of state bodies (from supreme-5).</a:t>
            </a:r>
            <a:r>
              <a:rPr lang="en-US" sz="2000" b="1" dirty="0"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9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4380" y="1124745"/>
            <a:ext cx="10891210" cy="5184575"/>
          </a:xfrm>
        </p:spPr>
        <p:txBody>
          <a:bodyPr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Administrative positions in the </a:t>
            </a:r>
            <a:r>
              <a:rPr lang="en-GB" sz="23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</a:t>
            </a:r>
            <a:r>
              <a:rPr lang="en-GB" sz="2300" b="1" baseline="30000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st</a:t>
            </a:r>
            <a:r>
              <a:rPr lang="en-GB" sz="23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-4</a:t>
            </a:r>
            <a:r>
              <a:rPr lang="en-GB" sz="2300" b="1" baseline="30000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th</a:t>
            </a:r>
            <a:r>
              <a:rPr lang="en-GB" sz="23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classifications</a:t>
            </a: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 are the positions of: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heads and deputy heads of office of state bodies;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heads and deputy heads of departments of the central executive bodies and civil servants from the state bodies of the 1</a:t>
            </a:r>
            <a:r>
              <a:rPr lang="en-GB" sz="2300" b="1" baseline="30000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st</a:t>
            </a: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 and 2</a:t>
            </a:r>
            <a:r>
              <a:rPr lang="en-GB" sz="2300" b="1" baseline="30000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nd </a:t>
            </a:r>
            <a:r>
              <a:rPr lang="en-GB" sz="2300" b="1" dirty="0">
                <a:solidFill>
                  <a:schemeClr val="tx2"/>
                </a:solidFill>
                <a:ea typeface="Calibri" pitchFamily="34" charset="0"/>
                <a:cs typeface="Arial" pitchFamily="34" charset="0"/>
              </a:rPr>
              <a:t>categories.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endParaRPr lang="en-GB" sz="2300" b="1" dirty="0">
              <a:solidFill>
                <a:schemeClr val="tx2"/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72512" algn="l"/>
              </a:tabLst>
            </a:pPr>
            <a:r>
              <a:rPr lang="en-GB" sz="2300" b="1" dirty="0" smtClean="0">
                <a:solidFill>
                  <a:schemeClr val="tx2"/>
                </a:solidFill>
              </a:rPr>
              <a:t>Administrative </a:t>
            </a:r>
            <a:r>
              <a:rPr lang="en-GB" sz="2300" b="1" dirty="0">
                <a:solidFill>
                  <a:schemeClr val="tx2"/>
                </a:solidFill>
              </a:rPr>
              <a:t>positions in the </a:t>
            </a:r>
            <a:r>
              <a:rPr lang="en-GB" sz="2300" b="1" dirty="0">
                <a:solidFill>
                  <a:srgbClr val="FF0000"/>
                </a:solidFill>
              </a:rPr>
              <a:t>5</a:t>
            </a:r>
            <a:r>
              <a:rPr lang="en-GB" sz="2300" b="1" baseline="30000" dirty="0">
                <a:solidFill>
                  <a:srgbClr val="FF0000"/>
                </a:solidFill>
              </a:rPr>
              <a:t>th</a:t>
            </a:r>
            <a:r>
              <a:rPr lang="en-GB" sz="2300" b="1" dirty="0">
                <a:solidFill>
                  <a:srgbClr val="FF0000"/>
                </a:solidFill>
              </a:rPr>
              <a:t>-7</a:t>
            </a:r>
            <a:r>
              <a:rPr lang="en-GB" sz="2300" b="1" baseline="30000" dirty="0">
                <a:solidFill>
                  <a:srgbClr val="FF0000"/>
                </a:solidFill>
              </a:rPr>
              <a:t>th</a:t>
            </a:r>
            <a:r>
              <a:rPr lang="en-GB" sz="2300" b="1" dirty="0">
                <a:solidFill>
                  <a:srgbClr val="FF0000"/>
                </a:solidFill>
              </a:rPr>
              <a:t> classifications </a:t>
            </a:r>
            <a:r>
              <a:rPr lang="en-GB" sz="2300" b="1" dirty="0">
                <a:solidFill>
                  <a:schemeClr val="tx2"/>
                </a:solidFill>
              </a:rPr>
              <a:t>are positions of: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</a:rPr>
              <a:t>heads of divisions and employees of the central executive bodies;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</a:rPr>
              <a:t>heads and deputy heads of departments in the state bodies subordinated to the central executive bodies;</a:t>
            </a:r>
          </a:p>
          <a:p>
            <a:pPr marL="337312" indent="-337312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572512" algn="l"/>
              </a:tabLst>
            </a:pPr>
            <a:r>
              <a:rPr lang="en-GB" sz="2300" b="1" dirty="0">
                <a:solidFill>
                  <a:schemeClr val="tx2"/>
                </a:solidFill>
              </a:rPr>
              <a:t>all administrative positions in local departments of the central executive bodies.</a:t>
            </a:r>
            <a:endParaRPr lang="en-GB" sz="2300" b="1" dirty="0">
              <a:solidFill>
                <a:schemeClr val="tx2"/>
              </a:solidFill>
              <a:cs typeface="Arial" pitchFamily="34" charset="0"/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14400" y="1124745"/>
            <a:ext cx="10711190" cy="5280585"/>
          </a:xfrm>
        </p:spPr>
        <p:txBody>
          <a:bodyPr>
            <a:noAutofit/>
          </a:bodyPr>
          <a:lstStyle/>
          <a:p>
            <a:pPr algn="ctr"/>
            <a:r>
              <a:rPr lang="en-GB" sz="4100" b="1" dirty="0">
                <a:solidFill>
                  <a:schemeClr val="tx2"/>
                </a:solidFill>
              </a:rPr>
              <a:t>Types of recruitment </a:t>
            </a:r>
          </a:p>
          <a:p>
            <a:r>
              <a:rPr lang="en-GB" sz="3100" dirty="0">
                <a:solidFill>
                  <a:schemeClr val="tx2"/>
                </a:solidFill>
              </a:rPr>
              <a:t>Recruitment for the administrative position of the </a:t>
            </a:r>
            <a:r>
              <a:rPr lang="en-GB" sz="3100" dirty="0">
                <a:solidFill>
                  <a:srgbClr val="FF0000"/>
                </a:solidFill>
              </a:rPr>
              <a:t>1</a:t>
            </a:r>
            <a:r>
              <a:rPr lang="en-GB" sz="3100" baseline="30000" dirty="0" smtClean="0">
                <a:solidFill>
                  <a:srgbClr val="FF0000"/>
                </a:solidFill>
              </a:rPr>
              <a:t>th</a:t>
            </a:r>
            <a:r>
              <a:rPr lang="en-GB" sz="3100" dirty="0" smtClean="0">
                <a:solidFill>
                  <a:srgbClr val="FF0000"/>
                </a:solidFill>
              </a:rPr>
              <a:t>-7</a:t>
            </a:r>
            <a:r>
              <a:rPr lang="en-GB" sz="3100" baseline="30000" dirty="0" smtClean="0">
                <a:solidFill>
                  <a:srgbClr val="FF0000"/>
                </a:solidFill>
              </a:rPr>
              <a:t>th</a:t>
            </a:r>
            <a:r>
              <a:rPr lang="en-GB" sz="3100" dirty="0" smtClean="0">
                <a:solidFill>
                  <a:srgbClr val="FF0000"/>
                </a:solidFill>
              </a:rPr>
              <a:t> </a:t>
            </a:r>
            <a:r>
              <a:rPr lang="en-GB" sz="3100" dirty="0">
                <a:solidFill>
                  <a:srgbClr val="FF0000"/>
                </a:solidFill>
              </a:rPr>
              <a:t>classifications</a:t>
            </a:r>
            <a:r>
              <a:rPr lang="en-GB" sz="3100" dirty="0">
                <a:solidFill>
                  <a:schemeClr val="tx2"/>
                </a:solidFill>
              </a:rPr>
              <a:t> could be done through: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internal interview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3100" b="1" dirty="0">
                <a:solidFill>
                  <a:schemeClr val="tx2"/>
                </a:solidFill>
              </a:rPr>
              <a:t>general interview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3100" b="1" dirty="0" smtClean="0">
                <a:solidFill>
                  <a:schemeClr val="tx2"/>
                </a:solidFill>
              </a:rPr>
              <a:t>competition</a:t>
            </a:r>
            <a:endParaRPr lang="en-US" sz="3100" b="1" dirty="0">
              <a:solidFill>
                <a:schemeClr val="tx2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4380" y="932723"/>
            <a:ext cx="10891210" cy="5376596"/>
          </a:xfrm>
        </p:spPr>
        <p:txBody>
          <a:bodyPr>
            <a:noAutofit/>
          </a:bodyPr>
          <a:lstStyle/>
          <a:p>
            <a:pPr algn="ctr"/>
            <a:r>
              <a:rPr lang="en-GB" sz="2300" b="1" dirty="0">
                <a:solidFill>
                  <a:schemeClr val="tx2"/>
                </a:solidFill>
              </a:rPr>
              <a:t>Announcement  of vacancies</a:t>
            </a:r>
          </a:p>
          <a:p>
            <a:endParaRPr lang="en-GB" sz="900" b="1" dirty="0">
              <a:solidFill>
                <a:schemeClr val="tx2"/>
              </a:solidFill>
            </a:endParaRPr>
          </a:p>
          <a:p>
            <a:r>
              <a:rPr lang="en-GB" sz="2300" b="1" dirty="0">
                <a:solidFill>
                  <a:schemeClr val="tx2"/>
                </a:solidFill>
              </a:rPr>
              <a:t>Recruitment </a:t>
            </a:r>
            <a:r>
              <a:rPr lang="en-GB" sz="2300" b="1" dirty="0">
                <a:solidFill>
                  <a:srgbClr val="FF0000"/>
                </a:solidFill>
              </a:rPr>
              <a:t>process starts with announcement </a:t>
            </a:r>
            <a:r>
              <a:rPr lang="en-GB" sz="2300" b="1" dirty="0">
                <a:solidFill>
                  <a:schemeClr val="tx2"/>
                </a:solidFill>
              </a:rPr>
              <a:t>of vacancies. </a:t>
            </a:r>
          </a:p>
          <a:p>
            <a:endParaRPr lang="en-GB" sz="900" b="1" dirty="0">
              <a:solidFill>
                <a:schemeClr val="tx2"/>
              </a:solidFill>
            </a:endParaRPr>
          </a:p>
          <a:p>
            <a:r>
              <a:rPr lang="en-GB" sz="2300" b="1" dirty="0">
                <a:solidFill>
                  <a:schemeClr val="tx2"/>
                </a:solidFill>
              </a:rPr>
              <a:t>All announcements should confirm to the </a:t>
            </a:r>
            <a:r>
              <a:rPr lang="en-GB" sz="2300" b="1" dirty="0">
                <a:solidFill>
                  <a:srgbClr val="FF0000"/>
                </a:solidFill>
              </a:rPr>
              <a:t>standard forms </a:t>
            </a:r>
            <a:r>
              <a:rPr lang="en-GB" sz="2300" b="1" dirty="0">
                <a:solidFill>
                  <a:schemeClr val="tx2"/>
                </a:solidFill>
              </a:rPr>
              <a:t>approved by the </a:t>
            </a:r>
            <a:r>
              <a:rPr lang="en-GB" sz="2300" b="1" dirty="0" smtClean="0">
                <a:solidFill>
                  <a:schemeClr val="tx2"/>
                </a:solidFill>
              </a:rPr>
              <a:t>SEC. </a:t>
            </a:r>
            <a:endParaRPr lang="en-GB" sz="2300" b="1" dirty="0">
              <a:solidFill>
                <a:schemeClr val="tx2"/>
              </a:solidFill>
            </a:endParaRPr>
          </a:p>
          <a:p>
            <a:endParaRPr lang="en-GB" sz="900" b="1" dirty="0">
              <a:solidFill>
                <a:schemeClr val="tx2"/>
              </a:solidFill>
            </a:endParaRPr>
          </a:p>
          <a:p>
            <a:r>
              <a:rPr lang="en-GB" sz="2300" b="1" dirty="0">
                <a:solidFill>
                  <a:schemeClr val="tx2"/>
                </a:solidFill>
              </a:rPr>
              <a:t>An announcement covers: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300" b="1" dirty="0">
                <a:solidFill>
                  <a:schemeClr val="tx2"/>
                </a:solidFill>
              </a:rPr>
              <a:t>job descriptions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300" b="1" dirty="0">
                <a:solidFill>
                  <a:schemeClr val="tx2"/>
                </a:solidFill>
              </a:rPr>
              <a:t>full information about a vacancy (salary, working address, requirements, classification, etc.) </a:t>
            </a:r>
          </a:p>
          <a:p>
            <a:pPr marL="337312" indent="-337312">
              <a:buFont typeface="Arial" pitchFamily="34" charset="0"/>
              <a:buChar char="•"/>
            </a:pPr>
            <a:r>
              <a:rPr lang="en-GB" sz="2300" b="1" dirty="0">
                <a:solidFill>
                  <a:schemeClr val="tx2"/>
                </a:solidFill>
              </a:rPr>
              <a:t>the recruitment process</a:t>
            </a:r>
          </a:p>
          <a:p>
            <a:pPr marL="337312" indent="-337312">
              <a:buFont typeface="Arial" pitchFamily="34" charset="0"/>
              <a:buChar char="•"/>
            </a:pPr>
            <a:endParaRPr lang="en-GB" sz="900" b="1" dirty="0">
              <a:solidFill>
                <a:schemeClr val="tx2"/>
              </a:solidFill>
            </a:endParaRPr>
          </a:p>
          <a:p>
            <a:pPr algn="ctr"/>
            <a:r>
              <a:rPr lang="en-GB" sz="2300" b="1" dirty="0">
                <a:solidFill>
                  <a:schemeClr val="tx2"/>
                </a:solidFill>
              </a:rPr>
              <a:t>In an internal interview is conducted then announcement must be given by a relevant state body. So, the SEC</a:t>
            </a:r>
            <a:r>
              <a:rPr lang="en-GB" sz="2300" b="1" dirty="0" smtClean="0">
                <a:solidFill>
                  <a:schemeClr val="tx2"/>
                </a:solidFill>
              </a:rPr>
              <a:t> </a:t>
            </a:r>
            <a:r>
              <a:rPr lang="en-GB" sz="2300" b="1" dirty="0">
                <a:solidFill>
                  <a:schemeClr val="tx2"/>
                </a:solidFill>
              </a:rPr>
              <a:t>announces the vacancies for general </a:t>
            </a:r>
            <a:r>
              <a:rPr lang="en-GB" sz="2300" b="1" dirty="0" smtClean="0">
                <a:solidFill>
                  <a:schemeClr val="tx2"/>
                </a:solidFill>
              </a:rPr>
              <a:t>interview and </a:t>
            </a:r>
            <a:r>
              <a:rPr lang="en-GB" sz="2300" b="1" dirty="0">
                <a:solidFill>
                  <a:schemeClr val="tx2"/>
                </a:solidFill>
              </a:rPr>
              <a:t>competition. </a:t>
            </a:r>
            <a:endParaRPr lang="en-US" sz="2300" b="1" dirty="0">
              <a:solidFill>
                <a:schemeClr val="tx2"/>
              </a:solidFill>
            </a:endParaRPr>
          </a:p>
          <a:p>
            <a:endParaRPr lang="az-Latn-AZ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949</Words>
  <Application>Microsoft Office PowerPoint</Application>
  <PresentationFormat>Произвольный</PresentationFormat>
  <Paragraphs>184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LAST TRENDS IN THE FIELD OF PUBLIC ADMINISTRATION</vt:lpstr>
      <vt:lpstr>Amendments and changes  in Law on Civil Service</vt:lpstr>
      <vt:lpstr>TWINNING PROJECT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Tural Alizade</dc:creator>
  <cp:lastModifiedBy>User</cp:lastModifiedBy>
  <cp:revision>112</cp:revision>
  <dcterms:created xsi:type="dcterms:W3CDTF">2006-08-16T00:00:00Z</dcterms:created>
  <dcterms:modified xsi:type="dcterms:W3CDTF">2017-09-02T07:59:18Z</dcterms:modified>
</cp:coreProperties>
</file>