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tad.am/en/" TargetMode="External"/><Relationship Id="rId7" Type="http://schemas.openxmlformats.org/officeDocument/2006/relationships/hyperlink" Target="http://www.ogp.am/en/" TargetMode="External"/><Relationship Id="rId2" Type="http://schemas.openxmlformats.org/officeDocument/2006/relationships/hyperlink" Target="http://gov.am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mspolling.org/" TargetMode="External"/><Relationship Id="rId5" Type="http://schemas.openxmlformats.org/officeDocument/2006/relationships/hyperlink" Target="http://ashtarak.am/Pages/Home/Default.aspx" TargetMode="External"/><Relationship Id="rId4" Type="http://schemas.openxmlformats.org/officeDocument/2006/relationships/hyperlink" Target="http://www.atdf.am/en/Hom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8153400" cy="2057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PUBLIC, TERRITORIAL AND ADMINISTRATIVE REFORMS</a:t>
            </a:r>
            <a:endParaRPr lang="en-US" sz="4400" dirty="0"/>
          </a:p>
        </p:txBody>
      </p:sp>
      <p:pic>
        <p:nvPicPr>
          <p:cNvPr id="4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5" y="228599"/>
            <a:ext cx="1352872" cy="1305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186" y="4572000"/>
            <a:ext cx="50540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Ms. </a:t>
            </a:r>
            <a:r>
              <a:rPr lang="en-US" sz="2400" dirty="0" smtClean="0"/>
              <a:t>Mane </a:t>
            </a:r>
            <a:r>
              <a:rPr lang="en-US" sz="2400" dirty="0" err="1" smtClean="0"/>
              <a:t>Hakobyan</a:t>
            </a:r>
            <a:endParaRPr lang="en-US" sz="2400" dirty="0" smtClean="0"/>
          </a:p>
          <a:p>
            <a:pPr algn="just"/>
            <a:r>
              <a:rPr lang="en-US" dirty="0" smtClean="0"/>
              <a:t>Leading specialist </a:t>
            </a:r>
          </a:p>
          <a:p>
            <a:pPr algn="just"/>
            <a:r>
              <a:rPr lang="en-US" dirty="0" smtClean="0"/>
              <a:t>Personnel Management Department of RA Government Staff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6172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7-8 September 2017</a:t>
            </a:r>
          </a:p>
          <a:p>
            <a:pPr algn="ctr"/>
            <a:r>
              <a:rPr lang="en-US" sz="1600" dirty="0" smtClean="0"/>
              <a:t>Ukraine, Kiev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5334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Government of the Republic of Armenia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8873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7391400" cy="5486400"/>
          </a:xfrm>
        </p:spPr>
        <p:txBody>
          <a:bodyPr>
            <a:normAutofit fontScale="92500"/>
          </a:bodyPr>
          <a:lstStyle/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cs typeface="Arial" panose="020B0604020202020204" pitchFamily="34" charset="0"/>
              </a:rPr>
              <a:t>Territorial and administrative fragmentation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cs typeface="Arial" panose="020B0604020202020204" pitchFamily="34" charset="0"/>
              </a:rPr>
              <a:t>Weak capacity and performance of local self-government bodies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cs typeface="Arial" panose="020B0604020202020204" pitchFamily="34" charset="0"/>
              </a:rPr>
              <a:t>Limited resources (human, financial, etc.)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cs typeface="Arial" panose="020B0604020202020204" pitchFamily="34" charset="0"/>
              </a:rPr>
              <a:t>Low level of service delivery at local level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cs typeface="Arial" panose="020B0604020202020204" pitchFamily="34" charset="0"/>
              </a:rPr>
              <a:t>Limited opportunities for territorial development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cs typeface="Arial" panose="020B0604020202020204" pitchFamily="34" charset="0"/>
              </a:rPr>
              <a:t>Limited leverage for </a:t>
            </a:r>
            <a:r>
              <a:rPr lang="en-US" sz="2800" dirty="0" err="1">
                <a:cs typeface="Arial" panose="020B0604020202020204" pitchFamily="34" charset="0"/>
              </a:rPr>
              <a:t>decentralisation</a:t>
            </a:r>
            <a:endParaRPr lang="en-US" sz="28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6" descr="Résultat de recherche d'images pour &quot;bonhomme presentat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98578"/>
            <a:ext cx="1981200" cy="245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10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Impact of </a:t>
            </a:r>
            <a:r>
              <a:rPr lang="en-US" b="1" dirty="0" err="1" smtClean="0"/>
              <a:t>tara</a:t>
            </a:r>
            <a:r>
              <a:rPr lang="en-US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1371600"/>
            <a:ext cx="7520940" cy="449580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Arial" panose="020B0604020202020204" pitchFamily="34" charset="0"/>
              </a:rPr>
              <a:t>Improved local governance: informed decision-making, more public participation, transparency and accountability, etc.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Arial" panose="020B0604020202020204" pitchFamily="34" charset="0"/>
              </a:rPr>
              <a:t>Increased financial and human resources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Arial" panose="020B0604020202020204" pitchFamily="34" charset="0"/>
              </a:rPr>
              <a:t>More capable administrations and improved administrative services, innovative e-governance tools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Arial" panose="020B0604020202020204" pitchFamily="34" charset="0"/>
              </a:rPr>
              <a:t>Improved infrastructures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Arial" panose="020B0604020202020204" pitchFamily="34" charset="0"/>
              </a:rPr>
              <a:t>Advanced management tools and mechanisms</a:t>
            </a:r>
          </a:p>
          <a:p>
            <a:pPr marL="457200" indent="-457200" algn="just"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Arial" panose="020B0604020202020204" pitchFamily="34" charset="0"/>
              </a:rPr>
              <a:t>Expansion and improvement of public services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05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696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UserLA4074\Desktop\Cap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8821">
            <a:off x="1088175" y="1939656"/>
            <a:ext cx="1117375" cy="120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86" y="4038601"/>
            <a:ext cx="133161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29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53440"/>
          </a:xfrm>
        </p:spPr>
        <p:txBody>
          <a:bodyPr/>
          <a:lstStyle/>
          <a:p>
            <a:pPr algn="ctr"/>
            <a:r>
              <a:rPr lang="en-US" dirty="0" smtClean="0"/>
              <a:t>Municipal management information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447800"/>
            <a:ext cx="7520940" cy="5181600"/>
          </a:xfrm>
        </p:spPr>
        <p:txBody>
          <a:bodyPr>
            <a:normAutofit fontScale="47500" lnSpcReduction="20000"/>
          </a:bodyPr>
          <a:lstStyle/>
          <a:p>
            <a:pPr marL="360363" indent="-3603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4400" dirty="0">
                <a:cs typeface="Arial" panose="020B0604020202020204" pitchFamily="34" charset="0"/>
              </a:rPr>
              <a:t>Initiative started in 2006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GB" sz="4400" dirty="0">
              <a:cs typeface="Arial" panose="020B0604020202020204" pitchFamily="34" charset="0"/>
            </a:endParaRPr>
          </a:p>
          <a:p>
            <a:pPr marL="360363" indent="-3603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4400" dirty="0">
                <a:cs typeface="Arial" panose="020B0604020202020204" pitchFamily="34" charset="0"/>
              </a:rPr>
              <a:t>Unified information system consisting of: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cs typeface="Arial" panose="020B0604020202020204" pitchFamily="34" charset="0"/>
              </a:rPr>
              <a:t>numerous management systems, information resources, e-governance, e-participation and e-services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>
                <a:cs typeface="Arial" panose="020B0604020202020204" pitchFamily="34" charset="0"/>
              </a:rPr>
              <a:t>Integrated with other state systems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4400" dirty="0">
              <a:cs typeface="Arial" panose="020B0604020202020204" pitchFamily="34" charset="0"/>
            </a:endParaRPr>
          </a:p>
          <a:p>
            <a:pPr marL="360363" indent="-3603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4400" dirty="0">
                <a:cs typeface="Arial" panose="020B0604020202020204" pitchFamily="34" charset="0"/>
              </a:rPr>
              <a:t>Introduced and launched in over 550 municipalities in all 10 regions of Armenia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4400" dirty="0">
              <a:cs typeface="Arial" panose="020B0604020202020204" pitchFamily="34" charset="0"/>
            </a:endParaRPr>
          </a:p>
          <a:p>
            <a:pPr marL="360363" indent="-3603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4400" dirty="0">
                <a:cs typeface="Arial" panose="020B0604020202020204" pitchFamily="34" charset="0"/>
              </a:rPr>
              <a:t>Over 4.000 municipal servants trained on the system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GB" sz="4400" dirty="0">
              <a:cs typeface="Arial" panose="020B0604020202020204" pitchFamily="34" charset="0"/>
            </a:endParaRPr>
          </a:p>
          <a:p>
            <a:pPr marL="360363" indent="-3603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sz="4400" dirty="0">
                <a:cs typeface="Arial" panose="020B0604020202020204" pitchFamily="34" charset="0"/>
              </a:rPr>
              <a:t>International awards : 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4400" dirty="0">
                <a:cs typeface="Arial" panose="020B0604020202020204" pitchFamily="34" charset="0"/>
              </a:rPr>
              <a:t>Open Government Award 2015 (Mexico)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4400" dirty="0">
                <a:cs typeface="Arial" panose="020B0604020202020204" pitchFamily="34" charset="0"/>
              </a:rPr>
              <a:t>Georgian IT Innovation Award 2016</a:t>
            </a:r>
            <a:endParaRPr lang="en-US" sz="44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1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05840"/>
          </a:xfrm>
        </p:spPr>
        <p:txBody>
          <a:bodyPr/>
          <a:lstStyle/>
          <a:p>
            <a:pPr algn="ctr"/>
            <a:r>
              <a:rPr lang="en-US" b="1" dirty="0" smtClean="0"/>
              <a:t>Public participation and engagement in local governance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1336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/>
              <a:t>Overall, 7,655 residents are registered for the SMS-polling in all 9 communities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3048000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/>
              <a:t>Poll results helping mayors substantiate arguments for requesting additional resources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157357"/>
            <a:ext cx="5704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/>
              <a:t>SMS polling has been included in 2014-16 Open Government Partnership Action Plan (2014-2016)</a:t>
            </a:r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526" y="2456764"/>
            <a:ext cx="1647474" cy="318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056039"/>
            <a:ext cx="9810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977919"/>
            <a:ext cx="9810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29" y="3919538"/>
            <a:ext cx="9810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566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Lessons, issues and challenges</a:t>
            </a:r>
            <a:endParaRPr lang="en-US" sz="32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231097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61" y="1905000"/>
            <a:ext cx="2457450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2457450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144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Prospects, beyond 2018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" y="1143000"/>
            <a:ext cx="7650163" cy="65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" y="2079170"/>
            <a:ext cx="76501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" y="3124200"/>
            <a:ext cx="76501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" y="4279106"/>
            <a:ext cx="76501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" y="5486400"/>
            <a:ext cx="76501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6096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2079170"/>
            <a:ext cx="60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" y="3124200"/>
            <a:ext cx="60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94300"/>
            <a:ext cx="60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86400"/>
            <a:ext cx="6096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972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1" y="1100138"/>
            <a:ext cx="7962900" cy="47672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cs typeface="Arial" panose="020B0604020202020204" pitchFamily="34" charset="0"/>
              </a:rPr>
              <a:t>Government Staff of the Republic of Armenia: </a:t>
            </a:r>
            <a:r>
              <a:rPr lang="en-US" sz="1800" dirty="0" smtClean="0">
                <a:cs typeface="Arial" panose="020B0604020202020204" pitchFamily="34" charset="0"/>
                <a:hlinkClick r:id="rId2"/>
              </a:rPr>
              <a:t>http://gov.am/en</a:t>
            </a:r>
            <a:r>
              <a:rPr lang="en-US" sz="1800" dirty="0">
                <a:cs typeface="Arial" panose="020B0604020202020204" pitchFamily="34" charset="0"/>
                <a:hlinkClick r:id="rId2"/>
              </a:rPr>
              <a:t>/</a:t>
            </a:r>
            <a:r>
              <a:rPr lang="en-US" sz="1800" dirty="0">
                <a:cs typeface="Arial" panose="020B0604020202020204" pitchFamily="34" charset="0"/>
              </a:rPr>
              <a:t> </a:t>
            </a:r>
            <a:endParaRPr lang="en-US" sz="1800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cs typeface="Arial" panose="020B0604020202020204" pitchFamily="34" charset="0"/>
              </a:rPr>
              <a:t>Ministry of Territorial Administration and Development </a:t>
            </a:r>
            <a:r>
              <a:rPr lang="en-US" sz="1800" dirty="0">
                <a:cs typeface="Arial" panose="020B0604020202020204" pitchFamily="34" charset="0"/>
              </a:rPr>
              <a:t>of </a:t>
            </a:r>
            <a:r>
              <a:rPr lang="en-US" sz="1800" dirty="0" smtClean="0">
                <a:cs typeface="Arial" panose="020B0604020202020204" pitchFamily="34" charset="0"/>
              </a:rPr>
              <a:t>Armenia: </a:t>
            </a:r>
            <a:r>
              <a:rPr lang="en-US" sz="1800" dirty="0" smtClean="0">
                <a:cs typeface="Arial" panose="020B0604020202020204" pitchFamily="34" charset="0"/>
                <a:hlinkClick r:id="rId3"/>
              </a:rPr>
              <a:t>http</a:t>
            </a:r>
            <a:r>
              <a:rPr lang="en-US" sz="1800" dirty="0">
                <a:cs typeface="Arial" panose="020B0604020202020204" pitchFamily="34" charset="0"/>
                <a:hlinkClick r:id="rId3"/>
              </a:rPr>
              <a:t>://mtad.am/en</a:t>
            </a:r>
            <a:r>
              <a:rPr lang="en-US" sz="1800" dirty="0" smtClean="0">
                <a:cs typeface="Arial" panose="020B0604020202020204" pitchFamily="34" charset="0"/>
                <a:hlinkClick r:id="rId3"/>
              </a:rPr>
              <a:t>/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  <a:endParaRPr lang="en-US" sz="18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cs typeface="Arial" panose="020B0604020202020204" pitchFamily="34" charset="0"/>
              </a:rPr>
              <a:t>Armenia </a:t>
            </a:r>
            <a:r>
              <a:rPr lang="en-US" sz="1800" dirty="0">
                <a:cs typeface="Arial" panose="020B0604020202020204" pitchFamily="34" charset="0"/>
              </a:rPr>
              <a:t>Territorial Development </a:t>
            </a:r>
            <a:r>
              <a:rPr lang="en-US" sz="1800" dirty="0" smtClean="0">
                <a:cs typeface="Arial" panose="020B0604020202020204" pitchFamily="34" charset="0"/>
              </a:rPr>
              <a:t>Fund: </a:t>
            </a:r>
            <a:r>
              <a:rPr lang="en-US" sz="1800" dirty="0" smtClean="0">
                <a:cs typeface="Arial" panose="020B0604020202020204" pitchFamily="34" charset="0"/>
                <a:hlinkClick r:id="rId4"/>
              </a:rPr>
              <a:t>http</a:t>
            </a:r>
            <a:r>
              <a:rPr lang="en-US" sz="1800" dirty="0">
                <a:cs typeface="Arial" panose="020B0604020202020204" pitchFamily="34" charset="0"/>
                <a:hlinkClick r:id="rId4"/>
              </a:rPr>
              <a:t>://</a:t>
            </a:r>
            <a:r>
              <a:rPr lang="en-US" sz="1800" dirty="0" smtClean="0">
                <a:cs typeface="Arial" panose="020B0604020202020204" pitchFamily="34" charset="0"/>
                <a:hlinkClick r:id="rId4"/>
              </a:rPr>
              <a:t>www.atdf.am/en/Home</a:t>
            </a:r>
            <a:r>
              <a:rPr lang="en-US" sz="1800" dirty="0" smtClean="0"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cs typeface="Arial" panose="020B0604020202020204" pitchFamily="34" charset="0"/>
              </a:rPr>
              <a:t>Municipality MMIS-based website (example</a:t>
            </a:r>
            <a:r>
              <a:rPr lang="en-US" sz="1800" dirty="0" smtClean="0">
                <a:cs typeface="Arial" panose="020B0604020202020204" pitchFamily="34" charset="0"/>
              </a:rPr>
              <a:t>): </a:t>
            </a:r>
            <a:r>
              <a:rPr lang="en-US" sz="1800" dirty="0" smtClean="0">
                <a:cs typeface="Arial" panose="020B0604020202020204" pitchFamily="34" charset="0"/>
                <a:hlinkClick r:id="rId5"/>
              </a:rPr>
              <a:t>http</a:t>
            </a:r>
            <a:r>
              <a:rPr lang="en-US" sz="1800" dirty="0">
                <a:cs typeface="Arial" panose="020B0604020202020204" pitchFamily="34" charset="0"/>
                <a:hlinkClick r:id="rId5"/>
              </a:rPr>
              <a:t>://ashtarak.am/Pages/Home/Default.aspx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cs typeface="Arial" panose="020B0604020202020204" pitchFamily="34" charset="0"/>
              </a:rPr>
              <a:t>SMS </a:t>
            </a:r>
            <a:r>
              <a:rPr lang="en-US" sz="1800" dirty="0">
                <a:cs typeface="Arial" panose="020B0604020202020204" pitchFamily="34" charset="0"/>
              </a:rPr>
              <a:t>polling: </a:t>
            </a:r>
            <a:r>
              <a:rPr lang="en-US" sz="1800" dirty="0">
                <a:cs typeface="Arial" panose="020B0604020202020204" pitchFamily="34" charset="0"/>
                <a:hlinkClick r:id="rId6"/>
              </a:rPr>
              <a:t>http://smspolling.org/#</a:t>
            </a:r>
            <a:endParaRPr lang="en-US" sz="18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cs typeface="Arial" panose="020B0604020202020204" pitchFamily="34" charset="0"/>
              </a:rPr>
              <a:t>Open Government Partnership </a:t>
            </a:r>
            <a:r>
              <a:rPr lang="en-US" sz="1800" dirty="0" smtClean="0">
                <a:cs typeface="Arial" panose="020B0604020202020204" pitchFamily="34" charset="0"/>
                <a:hlinkClick r:id="rId7"/>
              </a:rPr>
              <a:t>http</a:t>
            </a:r>
            <a:r>
              <a:rPr lang="en-US" sz="1800" dirty="0">
                <a:cs typeface="Arial" panose="020B0604020202020204" pitchFamily="34" charset="0"/>
                <a:hlinkClick r:id="rId7"/>
              </a:rPr>
              <a:t>://www.ogp.am/en</a:t>
            </a:r>
            <a:r>
              <a:rPr lang="en-US" sz="1800" dirty="0" smtClean="0">
                <a:cs typeface="Arial" panose="020B0604020202020204" pitchFamily="34" charset="0"/>
                <a:hlinkClick r:id="rId7"/>
              </a:rPr>
              <a:t>/</a:t>
            </a:r>
            <a:endParaRPr lang="en-US" sz="18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8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609600"/>
            <a:ext cx="7520940" cy="5181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THANK YOU FOR </a:t>
            </a:r>
            <a:r>
              <a:rPr lang="en-US" sz="3600" smtClean="0"/>
              <a:t>YOUR KIND </a:t>
            </a:r>
            <a:r>
              <a:rPr lang="en-US" sz="3600" dirty="0" smtClean="0"/>
              <a:t>ATTENTION!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987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Brief information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69057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smtClean="0"/>
              <a:t>1.Public administration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err="1" smtClean="0"/>
              <a:t>Modernisation</a:t>
            </a:r>
            <a:r>
              <a:rPr lang="en-US" sz="2800" dirty="0" smtClean="0"/>
              <a:t> of public administration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smtClean="0"/>
              <a:t>2.Territorial and administrative reforms in Armenia </a:t>
            </a:r>
          </a:p>
          <a:p>
            <a:pPr marL="0" indent="0" algn="just">
              <a:buNone/>
            </a:pPr>
            <a:r>
              <a:rPr lang="en-US" sz="2800" dirty="0" smtClean="0"/>
              <a:t>(2015-2018)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/>
              <a:t>Process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/>
              <a:t>Interim results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/>
              <a:t>Prospects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9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 err="1" smtClean="0"/>
              <a:t>Modernisation</a:t>
            </a:r>
            <a:r>
              <a:rPr lang="en-US" dirty="0" smtClean="0"/>
              <a:t> of public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711440" cy="461437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increase </a:t>
            </a:r>
            <a:r>
              <a:rPr lang="en-US" sz="2800" dirty="0"/>
              <a:t>the official powers of the members of the RA Government ensuring that the sector entrusted to them is managed effectively, and introduce responsibility commensurate to it; </a:t>
            </a:r>
            <a:endParaRPr lang="en-US" sz="28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800" dirty="0"/>
              <a:t>for all republican executive authorities define the focus of performance </a:t>
            </a:r>
            <a:r>
              <a:rPr lang="en-US" sz="2800" dirty="0" smtClean="0"/>
              <a:t>and rate </a:t>
            </a:r>
            <a:r>
              <a:rPr lang="en-US" sz="2800" dirty="0"/>
              <a:t>them and introduce a new procedure for evaluating the efficiency of </a:t>
            </a:r>
            <a:r>
              <a:rPr lang="en-US" sz="2800" dirty="0" smtClean="0"/>
              <a:t>the activities </a:t>
            </a:r>
            <a:r>
              <a:rPr lang="en-US" sz="2800" dirty="0"/>
              <a:t>of the territorial administration bodies; 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0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562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/>
              <a:t>identify and abolish excessive procedures for and layers of service delivery </a:t>
            </a:r>
            <a:r>
              <a:rPr lang="en-US" sz="2800" dirty="0" smtClean="0"/>
              <a:t>to citizens </a:t>
            </a:r>
            <a:r>
              <a:rPr lang="en-US" sz="2800" dirty="0"/>
              <a:t>by public administration authorities, </a:t>
            </a:r>
            <a:r>
              <a:rPr lang="en-US" sz="2800" dirty="0" smtClean="0"/>
              <a:t>which contain minimum corruption </a:t>
            </a:r>
            <a:r>
              <a:rPr lang="en-US" sz="2800" dirty="0"/>
              <a:t>risks </a:t>
            </a:r>
            <a:r>
              <a:rPr lang="en-US" sz="2800" dirty="0" smtClean="0"/>
              <a:t>and </a:t>
            </a:r>
            <a:r>
              <a:rPr lang="en-US" sz="2800" dirty="0" err="1" smtClean="0"/>
              <a:t>minimise</a:t>
            </a:r>
            <a:r>
              <a:rPr lang="en-US" sz="2800" dirty="0" smtClean="0"/>
              <a:t> </a:t>
            </a:r>
            <a:r>
              <a:rPr lang="en-US" sz="2800" dirty="0"/>
              <a:t>undue interface with public authorities </a:t>
            </a:r>
            <a:r>
              <a:rPr lang="en-US" sz="2800" dirty="0" smtClean="0"/>
              <a:t>in routine </a:t>
            </a:r>
            <a:r>
              <a:rPr lang="en-US" sz="2800" dirty="0"/>
              <a:t>life; </a:t>
            </a:r>
            <a:endParaRPr lang="en-US" sz="28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800" dirty="0"/>
              <a:t>introduce new criteria for evaluation of the professional capabilities </a:t>
            </a:r>
            <a:r>
              <a:rPr lang="en-US" sz="2800" dirty="0" smtClean="0"/>
              <a:t>and performance </a:t>
            </a:r>
            <a:r>
              <a:rPr lang="en-US" sz="2800" dirty="0"/>
              <a:t>evaluation of job responsibilities of public servants based on </a:t>
            </a:r>
            <a:r>
              <a:rPr lang="en-US" sz="2800" dirty="0" smtClean="0"/>
              <a:t>the imperative </a:t>
            </a:r>
            <a:r>
              <a:rPr lang="en-US" sz="2800" dirty="0"/>
              <a:t>to drastically change the image of a public servant. </a:t>
            </a:r>
          </a:p>
        </p:txBody>
      </p:sp>
    </p:spTree>
    <p:extLst>
      <p:ext uri="{BB962C8B-B14F-4D97-AF65-F5344CB8AC3E}">
        <p14:creationId xmlns:p14="http://schemas.microsoft.com/office/powerpoint/2010/main" val="176472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7734300" cy="5029200"/>
          </a:xfrm>
        </p:spPr>
        <p:txBody>
          <a:bodyPr>
            <a:normAutofit fontScale="92500"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/>
              <a:t>develop and implement </a:t>
            </a:r>
            <a:r>
              <a:rPr lang="en-US" sz="2800" dirty="0" err="1"/>
              <a:t>marz</a:t>
            </a:r>
            <a:r>
              <a:rPr lang="en-US" sz="2800" dirty="0"/>
              <a:t> strategies and operational plans, in </a:t>
            </a:r>
            <a:r>
              <a:rPr lang="en-US" sz="2800" dirty="0" smtClean="0"/>
              <a:t>the context of </a:t>
            </a:r>
            <a:r>
              <a:rPr lang="en-US" sz="2800" dirty="0" err="1" smtClean="0"/>
              <a:t>marz</a:t>
            </a:r>
            <a:r>
              <a:rPr lang="en-US" sz="2800" dirty="0" smtClean="0"/>
              <a:t> </a:t>
            </a:r>
            <a:r>
              <a:rPr lang="en-US" sz="2800" dirty="0"/>
              <a:t>and municipal development </a:t>
            </a:r>
            <a:r>
              <a:rPr lang="en-US" sz="2800" dirty="0" err="1"/>
              <a:t>programmes</a:t>
            </a:r>
            <a:r>
              <a:rPr lang="en-US" sz="2800" dirty="0"/>
              <a:t> targeted at the socioeconomic development of </a:t>
            </a:r>
            <a:r>
              <a:rPr lang="en-US" sz="2800" dirty="0" err="1"/>
              <a:t>marzes</a:t>
            </a:r>
            <a:r>
              <a:rPr lang="en-US" sz="2800" dirty="0"/>
              <a:t> funded by public and other sources, assess the impact and effectiveness of policies developed by the RA Government namely: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0857" y="457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Territorial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813791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077200" cy="5334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n-US" dirty="0"/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dirty="0" smtClean="0"/>
              <a:t>By the end of 2017, adopt the RA </a:t>
            </a:r>
            <a:r>
              <a:rPr lang="en-US" sz="2400" dirty="0" err="1" smtClean="0"/>
              <a:t>Marz</a:t>
            </a:r>
            <a:r>
              <a:rPr lang="en-US" sz="2400" dirty="0" smtClean="0"/>
              <a:t> Development Strategies for 2017-2025 and the first Operational Plan, attaching importance to public community-private partnership </a:t>
            </a:r>
            <a:r>
              <a:rPr lang="en-US" sz="2400" dirty="0" err="1" smtClean="0"/>
              <a:t>arrangemenys</a:t>
            </a:r>
            <a:r>
              <a:rPr lang="en-US" sz="2400" dirty="0" smtClean="0"/>
              <a:t>;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dirty="0"/>
              <a:t>By the end of </a:t>
            </a:r>
            <a:r>
              <a:rPr lang="en-US" sz="2400" dirty="0" smtClean="0"/>
              <a:t>2017, develop the concept paper for territorial administration, setting forth substantive changes in territorial administration and redefining the mission of territorial bodies;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829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800" dirty="0"/>
              <a:t>during 2017-2019, continue administrative and territorial reforms, complete the process of community consolidation. In order to guarantee the success of reforms in this direction, the following measures are planned to be undertaken: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/>
              <a:t> during 2017-2019, continue the administrative and territorial reforms, complete the process of community consolidation;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/>
              <a:t>during 2017-2022, create intercommunity unions, and introduce different forms of intercommunity co-operation: 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2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7506"/>
            <a:ext cx="8305800" cy="483709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Arial" panose="020B0604020202020204" pitchFamily="34" charset="0"/>
              </a:rPr>
              <a:t>Renewed legal framework of local self government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Arial" panose="020B0604020202020204" pitchFamily="34" charset="0"/>
              </a:rPr>
              <a:t>Territorial and Administrative Reform in Armenia (TARA): consolidation of municipalities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Arial" panose="020B0604020202020204" pitchFamily="34" charset="0"/>
              </a:rPr>
              <a:t>Regional development strategy to foster balanced development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Arial" panose="020B0604020202020204" pitchFamily="34" charset="0"/>
              </a:rPr>
              <a:t>Considerable investment projects at local level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Arial" panose="020B0604020202020204" pitchFamily="34" charset="0"/>
              </a:rPr>
              <a:t>Continued donor technical and financial support to Armenia’s reforms from EU, USAID, BMZ/GIZ, SDC, UNDP etc.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6058" y="5334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Major developments of Local Governance in Armenia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4765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UserLA4074\Desktop\Ma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536190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304800"/>
            <a:ext cx="342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Armenia at a glance:</a:t>
            </a:r>
          </a:p>
          <a:p>
            <a:endParaRPr lang="en-US" dirty="0"/>
          </a:p>
          <a:p>
            <a:r>
              <a:rPr lang="en-US" dirty="0"/>
              <a:t>Area: 	29,800 sq. km</a:t>
            </a:r>
          </a:p>
          <a:p>
            <a:r>
              <a:rPr lang="en-US" dirty="0"/>
              <a:t>Capital: 	Yerevan</a:t>
            </a:r>
          </a:p>
          <a:p>
            <a:r>
              <a:rPr lang="en-US" dirty="0"/>
              <a:t>Population:  	ca. 3 million (2016)</a:t>
            </a:r>
          </a:p>
          <a:p>
            <a:r>
              <a:rPr lang="en-US" dirty="0"/>
              <a:t>Administrative 	10 provinces and municipalities division: 	(incl. Yerevan)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3276600"/>
            <a:ext cx="335280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842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268</TotalTime>
  <Words>695</Words>
  <Application>Microsoft Office PowerPoint</Application>
  <PresentationFormat>On-screen Show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Angles</vt:lpstr>
      <vt:lpstr>PUBLIC, TERRITORIAL AND ADMINISTRATIVE REFORMS</vt:lpstr>
      <vt:lpstr>Brief information</vt:lpstr>
      <vt:lpstr>Modernisation of public administration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Impact of tara  </vt:lpstr>
      <vt:lpstr>PowerPoint Presentation</vt:lpstr>
      <vt:lpstr>Municipal management information system</vt:lpstr>
      <vt:lpstr>Public participation and engagement in local governance</vt:lpstr>
      <vt:lpstr>Lessons, issues and challenges</vt:lpstr>
      <vt:lpstr>Prospects, beyond 2018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Mane Hakobyan</dc:creator>
  <cp:lastModifiedBy>Mane Hakobyan</cp:lastModifiedBy>
  <cp:revision>67</cp:revision>
  <cp:lastPrinted>2017-09-04T15:01:35Z</cp:lastPrinted>
  <dcterms:created xsi:type="dcterms:W3CDTF">2006-08-16T00:00:00Z</dcterms:created>
  <dcterms:modified xsi:type="dcterms:W3CDTF">2017-09-04T15:06:48Z</dcterms:modified>
</cp:coreProperties>
</file>