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  <p:sldMasterId id="2147483701" r:id="rId2"/>
    <p:sldMasterId id="2147483713" r:id="rId3"/>
    <p:sldMasterId id="2147483725" r:id="rId4"/>
    <p:sldMasterId id="2147483749" r:id="rId5"/>
    <p:sldMasterId id="2147483761" r:id="rId6"/>
    <p:sldMasterId id="2147483797" r:id="rId7"/>
  </p:sldMasterIdLst>
  <p:notesMasterIdLst>
    <p:notesMasterId r:id="rId23"/>
  </p:notesMasterIdLst>
  <p:sldIdLst>
    <p:sldId id="256" r:id="rId8"/>
    <p:sldId id="268" r:id="rId9"/>
    <p:sldId id="270" r:id="rId10"/>
    <p:sldId id="269" r:id="rId11"/>
    <p:sldId id="271" r:id="rId12"/>
    <p:sldId id="257" r:id="rId13"/>
    <p:sldId id="258" r:id="rId14"/>
    <p:sldId id="264" r:id="rId15"/>
    <p:sldId id="267" r:id="rId16"/>
    <p:sldId id="261" r:id="rId17"/>
    <p:sldId id="259" r:id="rId18"/>
    <p:sldId id="262" r:id="rId19"/>
    <p:sldId id="273" r:id="rId20"/>
    <p:sldId id="274" r:id="rId21"/>
    <p:sldId id="266" r:id="rId22"/>
  </p:sldIdLst>
  <p:sldSz cx="9906000" cy="6858000" type="A4"/>
  <p:notesSz cx="6788150" cy="9923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3658" autoAdjust="0"/>
  </p:normalViewPr>
  <p:slideViewPr>
    <p:cSldViewPr snapToGrid="0">
      <p:cViewPr>
        <p:scale>
          <a:sx n="75" d="100"/>
          <a:sy n="75" d="100"/>
        </p:scale>
        <p:origin x="-984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57FA7-F550-4FAA-BC59-96145768525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o-RO"/>
        </a:p>
      </dgm:t>
    </dgm:pt>
    <dgm:pt modelId="{FFB1B6D5-EE85-45C2-8F34-06C64976DEB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Develop and coordinate public policies</a:t>
          </a:r>
          <a:endParaRPr lang="ro-RO" dirty="0">
            <a:latin typeface="Times New Roman" pitchFamily="18" charset="0"/>
            <a:cs typeface="Times New Roman" pitchFamily="18" charset="0"/>
          </a:endParaRPr>
        </a:p>
      </dgm:t>
    </dgm:pt>
    <dgm:pt modelId="{89AA1DE4-B5CC-4B7A-AFAD-F1675442CE4F}" type="parTrans" cxnId="{C1F8F868-B14B-4C07-A613-5CE059D23E53}">
      <dgm:prSet/>
      <dgm:spPr/>
      <dgm:t>
        <a:bodyPr/>
        <a:lstStyle/>
        <a:p>
          <a:endParaRPr lang="ro-RO"/>
        </a:p>
      </dgm:t>
    </dgm:pt>
    <dgm:pt modelId="{BB5B643C-8CC8-4774-916E-4EA47702C949}" type="sibTrans" cxnId="{C1F8F868-B14B-4C07-A613-5CE059D23E53}">
      <dgm:prSet/>
      <dgm:spPr/>
      <dgm:t>
        <a:bodyPr/>
        <a:lstStyle/>
        <a:p>
          <a:endParaRPr lang="ro-RO"/>
        </a:p>
      </dgm:t>
    </dgm:pt>
    <dgm:pt modelId="{47625F0C-2D28-48E1-A8FC-6CF506B854E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Administrative responsibility</a:t>
          </a:r>
          <a:endParaRPr lang="ro-RO" dirty="0">
            <a:latin typeface="Times New Roman" pitchFamily="18" charset="0"/>
            <a:cs typeface="Times New Roman" pitchFamily="18" charset="0"/>
          </a:endParaRPr>
        </a:p>
      </dgm:t>
    </dgm:pt>
    <dgm:pt modelId="{58F462F0-003B-445C-987A-25BD24655E0A}" type="parTrans" cxnId="{D60F293B-AA59-4B32-A105-7D58C1BBFBDE}">
      <dgm:prSet/>
      <dgm:spPr/>
      <dgm:t>
        <a:bodyPr/>
        <a:lstStyle/>
        <a:p>
          <a:endParaRPr lang="ru-RU"/>
        </a:p>
      </dgm:t>
    </dgm:pt>
    <dgm:pt modelId="{016EF3C5-E035-4687-B059-D6AE124CD661}" type="sibTrans" cxnId="{D60F293B-AA59-4B32-A105-7D58C1BBFBDE}">
      <dgm:prSet/>
      <dgm:spPr/>
      <dgm:t>
        <a:bodyPr/>
        <a:lstStyle/>
        <a:p>
          <a:endParaRPr lang="ru-RU"/>
        </a:p>
      </dgm:t>
    </dgm:pt>
    <dgm:pt modelId="{5448EBC6-EA8D-469B-B4EE-40E37E138DD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Modernizing public services</a:t>
          </a:r>
          <a:endParaRPr lang="ro-RO" dirty="0">
            <a:latin typeface="Times New Roman" pitchFamily="18" charset="0"/>
            <a:cs typeface="Times New Roman" pitchFamily="18" charset="0"/>
          </a:endParaRPr>
        </a:p>
      </dgm:t>
    </dgm:pt>
    <dgm:pt modelId="{C3F4176F-9173-471A-9323-616ED817A0D5}" type="parTrans" cxnId="{51E1E327-2143-4FFA-82DA-DEBED8D0155F}">
      <dgm:prSet/>
      <dgm:spPr/>
      <dgm:t>
        <a:bodyPr/>
        <a:lstStyle/>
        <a:p>
          <a:endParaRPr lang="ru-RU"/>
        </a:p>
      </dgm:t>
    </dgm:pt>
    <dgm:pt modelId="{7CEBAF3A-76B7-4559-8797-A431135E0E33}" type="sibTrans" cxnId="{51E1E327-2143-4FFA-82DA-DEBED8D0155F}">
      <dgm:prSet/>
      <dgm:spPr/>
      <dgm:t>
        <a:bodyPr/>
        <a:lstStyle/>
        <a:p>
          <a:endParaRPr lang="ru-RU"/>
        </a:p>
      </dgm:t>
    </dgm:pt>
    <dgm:pt modelId="{4197C7D5-9F18-4688-8E40-8C332E6BA43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Public Finance Management</a:t>
          </a:r>
          <a:endParaRPr lang="ro-RO" dirty="0">
            <a:latin typeface="Times New Roman" pitchFamily="18" charset="0"/>
            <a:cs typeface="Times New Roman" pitchFamily="18" charset="0"/>
          </a:endParaRPr>
        </a:p>
      </dgm:t>
    </dgm:pt>
    <dgm:pt modelId="{0048F976-69A7-4397-9F97-2F4361B43309}" type="parTrans" cxnId="{C13895C6-9FC8-4BAC-A347-EF0270A32596}">
      <dgm:prSet/>
      <dgm:spPr/>
      <dgm:t>
        <a:bodyPr/>
        <a:lstStyle/>
        <a:p>
          <a:endParaRPr lang="ru-RU"/>
        </a:p>
      </dgm:t>
    </dgm:pt>
    <dgm:pt modelId="{508EEDF0-1DA6-42C0-A72F-EB3226C99045}" type="sibTrans" cxnId="{C13895C6-9FC8-4BAC-A347-EF0270A32596}">
      <dgm:prSet/>
      <dgm:spPr/>
      <dgm:t>
        <a:bodyPr/>
        <a:lstStyle/>
        <a:p>
          <a:endParaRPr lang="ru-RU"/>
        </a:p>
      </dgm:t>
    </dgm:pt>
    <dgm:pt modelId="{2F3DC288-A010-4EBD-8C0D-DBD6B3828A6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Public service and human resources management</a:t>
          </a:r>
          <a:endParaRPr lang="ro-RO" dirty="0">
            <a:latin typeface="Times New Roman" pitchFamily="18" charset="0"/>
            <a:cs typeface="Times New Roman" pitchFamily="18" charset="0"/>
          </a:endParaRPr>
        </a:p>
      </dgm:t>
    </dgm:pt>
    <dgm:pt modelId="{1AF31199-F102-4443-AB83-57972F7B5BA9}" type="parTrans" cxnId="{377ED74C-905E-423D-8C8C-BEBBCB360D85}">
      <dgm:prSet/>
      <dgm:spPr/>
      <dgm:t>
        <a:bodyPr/>
        <a:lstStyle/>
        <a:p>
          <a:endParaRPr lang="ru-RU"/>
        </a:p>
      </dgm:t>
    </dgm:pt>
    <dgm:pt modelId="{A0A9E7BC-AD91-489F-BBBA-B512779B2ED5}" type="sibTrans" cxnId="{377ED74C-905E-423D-8C8C-BEBBCB360D85}">
      <dgm:prSet/>
      <dgm:spPr/>
      <dgm:t>
        <a:bodyPr/>
        <a:lstStyle/>
        <a:p>
          <a:endParaRPr lang="ru-RU"/>
        </a:p>
      </dgm:t>
    </dgm:pt>
    <dgm:pt modelId="{0FCD5150-8DD9-4CE5-B755-68A4D9693D45}" type="pres">
      <dgm:prSet presAssocID="{5BE57FA7-F550-4FAA-BC59-961457685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64A14-3DFB-4045-9FBA-359677BDD2E1}" type="pres">
      <dgm:prSet presAssocID="{47625F0C-2D28-48E1-A8FC-6CF506B854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4371E-5807-4845-8ABA-E85CCB753519}" type="pres">
      <dgm:prSet presAssocID="{016EF3C5-E035-4687-B059-D6AE124CD661}" presName="spacer" presStyleCnt="0"/>
      <dgm:spPr/>
    </dgm:pt>
    <dgm:pt modelId="{D4157C0F-1F9E-48DF-8D4B-63883045D296}" type="pres">
      <dgm:prSet presAssocID="{FFB1B6D5-EE85-45C2-8F34-06C64976DEB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A79E3-3544-47F6-B011-CBF059E3FAF8}" type="pres">
      <dgm:prSet presAssocID="{BB5B643C-8CC8-4774-916E-4EA47702C949}" presName="spacer" presStyleCnt="0"/>
      <dgm:spPr/>
    </dgm:pt>
    <dgm:pt modelId="{CA06A1D4-D2A0-448B-98A5-B4A3752AE083}" type="pres">
      <dgm:prSet presAssocID="{5448EBC6-EA8D-469B-B4EE-40E37E138DD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51C6D-B76C-4C65-B598-C88F272DFBDE}" type="pres">
      <dgm:prSet presAssocID="{7CEBAF3A-76B7-4559-8797-A431135E0E33}" presName="spacer" presStyleCnt="0"/>
      <dgm:spPr/>
    </dgm:pt>
    <dgm:pt modelId="{BA601B54-932C-448B-94D3-20AFF99B23D7}" type="pres">
      <dgm:prSet presAssocID="{4197C7D5-9F18-4688-8E40-8C332E6BA43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B383D-7E55-4BDB-BC71-C0538B368998}" type="pres">
      <dgm:prSet presAssocID="{508EEDF0-1DA6-42C0-A72F-EB3226C99045}" presName="spacer" presStyleCnt="0"/>
      <dgm:spPr/>
    </dgm:pt>
    <dgm:pt modelId="{4E68844F-52D9-4242-A542-6D03B73F5FC8}" type="pres">
      <dgm:prSet presAssocID="{2F3DC288-A010-4EBD-8C0D-DBD6B3828A6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E1E327-2143-4FFA-82DA-DEBED8D0155F}" srcId="{5BE57FA7-F550-4FAA-BC59-961457685250}" destId="{5448EBC6-EA8D-469B-B4EE-40E37E138DD8}" srcOrd="2" destOrd="0" parTransId="{C3F4176F-9173-471A-9323-616ED817A0D5}" sibTransId="{7CEBAF3A-76B7-4559-8797-A431135E0E33}"/>
    <dgm:cxn modelId="{377ED74C-905E-423D-8C8C-BEBBCB360D85}" srcId="{5BE57FA7-F550-4FAA-BC59-961457685250}" destId="{2F3DC288-A010-4EBD-8C0D-DBD6B3828A69}" srcOrd="4" destOrd="0" parTransId="{1AF31199-F102-4443-AB83-57972F7B5BA9}" sibTransId="{A0A9E7BC-AD91-489F-BBBA-B512779B2ED5}"/>
    <dgm:cxn modelId="{B5680A4C-994F-4A0D-96D6-69A1C3278330}" type="presOf" srcId="{47625F0C-2D28-48E1-A8FC-6CF506B854EA}" destId="{16164A14-3DFB-4045-9FBA-359677BDD2E1}" srcOrd="0" destOrd="0" presId="urn:microsoft.com/office/officeart/2005/8/layout/vList2"/>
    <dgm:cxn modelId="{D60F293B-AA59-4B32-A105-7D58C1BBFBDE}" srcId="{5BE57FA7-F550-4FAA-BC59-961457685250}" destId="{47625F0C-2D28-48E1-A8FC-6CF506B854EA}" srcOrd="0" destOrd="0" parTransId="{58F462F0-003B-445C-987A-25BD24655E0A}" sibTransId="{016EF3C5-E035-4687-B059-D6AE124CD661}"/>
    <dgm:cxn modelId="{F6DB343A-7C1D-4168-AC67-99D2469BCDCC}" type="presOf" srcId="{4197C7D5-9F18-4688-8E40-8C332E6BA434}" destId="{BA601B54-932C-448B-94D3-20AFF99B23D7}" srcOrd="0" destOrd="0" presId="urn:microsoft.com/office/officeart/2005/8/layout/vList2"/>
    <dgm:cxn modelId="{C13895C6-9FC8-4BAC-A347-EF0270A32596}" srcId="{5BE57FA7-F550-4FAA-BC59-961457685250}" destId="{4197C7D5-9F18-4688-8E40-8C332E6BA434}" srcOrd="3" destOrd="0" parTransId="{0048F976-69A7-4397-9F97-2F4361B43309}" sibTransId="{508EEDF0-1DA6-42C0-A72F-EB3226C99045}"/>
    <dgm:cxn modelId="{C1F8F868-B14B-4C07-A613-5CE059D23E53}" srcId="{5BE57FA7-F550-4FAA-BC59-961457685250}" destId="{FFB1B6D5-EE85-45C2-8F34-06C64976DEB2}" srcOrd="1" destOrd="0" parTransId="{89AA1DE4-B5CC-4B7A-AFAD-F1675442CE4F}" sibTransId="{BB5B643C-8CC8-4774-916E-4EA47702C949}"/>
    <dgm:cxn modelId="{992220D7-64BA-4354-A462-9F4B6ABDEAD2}" type="presOf" srcId="{2F3DC288-A010-4EBD-8C0D-DBD6B3828A69}" destId="{4E68844F-52D9-4242-A542-6D03B73F5FC8}" srcOrd="0" destOrd="0" presId="urn:microsoft.com/office/officeart/2005/8/layout/vList2"/>
    <dgm:cxn modelId="{786F3BD8-A91B-49FA-BCB7-F3935E5D9371}" type="presOf" srcId="{5448EBC6-EA8D-469B-B4EE-40E37E138DD8}" destId="{CA06A1D4-D2A0-448B-98A5-B4A3752AE083}" srcOrd="0" destOrd="0" presId="urn:microsoft.com/office/officeart/2005/8/layout/vList2"/>
    <dgm:cxn modelId="{145C6025-2E23-4070-B8CE-D6DE25A02CE1}" type="presOf" srcId="{5BE57FA7-F550-4FAA-BC59-961457685250}" destId="{0FCD5150-8DD9-4CE5-B755-68A4D9693D45}" srcOrd="0" destOrd="0" presId="urn:microsoft.com/office/officeart/2005/8/layout/vList2"/>
    <dgm:cxn modelId="{D4931ECE-B77C-4AF2-9F2B-DF5AECAF8040}" type="presOf" srcId="{FFB1B6D5-EE85-45C2-8F34-06C64976DEB2}" destId="{D4157C0F-1F9E-48DF-8D4B-63883045D296}" srcOrd="0" destOrd="0" presId="urn:microsoft.com/office/officeart/2005/8/layout/vList2"/>
    <dgm:cxn modelId="{C01D3525-D28F-4373-9B61-CDAA2231EFE4}" type="presParOf" srcId="{0FCD5150-8DD9-4CE5-B755-68A4D9693D45}" destId="{16164A14-3DFB-4045-9FBA-359677BDD2E1}" srcOrd="0" destOrd="0" presId="urn:microsoft.com/office/officeart/2005/8/layout/vList2"/>
    <dgm:cxn modelId="{3CF1A4A9-D1A1-492C-A77A-3A8168012ADF}" type="presParOf" srcId="{0FCD5150-8DD9-4CE5-B755-68A4D9693D45}" destId="{AF64371E-5807-4845-8ABA-E85CCB753519}" srcOrd="1" destOrd="0" presId="urn:microsoft.com/office/officeart/2005/8/layout/vList2"/>
    <dgm:cxn modelId="{8CEF38DF-8D33-436A-A5A7-C14BE2EEDAB9}" type="presParOf" srcId="{0FCD5150-8DD9-4CE5-B755-68A4D9693D45}" destId="{D4157C0F-1F9E-48DF-8D4B-63883045D296}" srcOrd="2" destOrd="0" presId="urn:microsoft.com/office/officeart/2005/8/layout/vList2"/>
    <dgm:cxn modelId="{68645DCC-23A5-40CB-BE83-4B64C9F7A840}" type="presParOf" srcId="{0FCD5150-8DD9-4CE5-B755-68A4D9693D45}" destId="{D5AA79E3-3544-47F6-B011-CBF059E3FAF8}" srcOrd="3" destOrd="0" presId="urn:microsoft.com/office/officeart/2005/8/layout/vList2"/>
    <dgm:cxn modelId="{1A0C5363-38DA-4C52-87D7-7CE4EA46F0AB}" type="presParOf" srcId="{0FCD5150-8DD9-4CE5-B755-68A4D9693D45}" destId="{CA06A1D4-D2A0-448B-98A5-B4A3752AE083}" srcOrd="4" destOrd="0" presId="urn:microsoft.com/office/officeart/2005/8/layout/vList2"/>
    <dgm:cxn modelId="{0B4950E2-AAA6-40DE-B177-448EE732018E}" type="presParOf" srcId="{0FCD5150-8DD9-4CE5-B755-68A4D9693D45}" destId="{03451C6D-B76C-4C65-B598-C88F272DFBDE}" srcOrd="5" destOrd="0" presId="urn:microsoft.com/office/officeart/2005/8/layout/vList2"/>
    <dgm:cxn modelId="{0DFFFB4B-47E3-4FA6-928D-4C45E9F25029}" type="presParOf" srcId="{0FCD5150-8DD9-4CE5-B755-68A4D9693D45}" destId="{BA601B54-932C-448B-94D3-20AFF99B23D7}" srcOrd="6" destOrd="0" presId="urn:microsoft.com/office/officeart/2005/8/layout/vList2"/>
    <dgm:cxn modelId="{A156D4E9-A24C-411E-978E-70AB7AD280E8}" type="presParOf" srcId="{0FCD5150-8DD9-4CE5-B755-68A4D9693D45}" destId="{B91B383D-7E55-4BDB-BC71-C0538B368998}" srcOrd="7" destOrd="0" presId="urn:microsoft.com/office/officeart/2005/8/layout/vList2"/>
    <dgm:cxn modelId="{C6D3D1EC-C127-46AA-821A-30AF2B66BB67}" type="presParOf" srcId="{0FCD5150-8DD9-4CE5-B755-68A4D9693D45}" destId="{4E68844F-52D9-4242-A542-6D03B73F5F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254D9-C949-436F-B68C-389D52D9685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AFF16F6-C9CD-411A-955D-D731907509F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500" b="1" dirty="0" smtClean="0">
              <a:latin typeface="Times New Roman" pitchFamily="18" charset="0"/>
              <a:cs typeface="Times New Roman" pitchFamily="18" charset="0"/>
            </a:rPr>
            <a:t>Voluntary amalgamation</a:t>
          </a:r>
          <a:endParaRPr lang="ru-RU" sz="25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500" b="1" dirty="0" smtClean="0">
              <a:latin typeface="Times New Roman" pitchFamily="18" charset="0"/>
              <a:cs typeface="Times New Roman" pitchFamily="18" charset="0"/>
            </a:rPr>
            <a:t>2018</a:t>
          </a:r>
          <a:r>
            <a:rPr lang="ro-RO" sz="3000" b="1" dirty="0" smtClean="0">
              <a:latin typeface="Times New Roman" pitchFamily="18" charset="0"/>
              <a:cs typeface="Times New Roman" pitchFamily="18" charset="0"/>
            </a:rPr>
            <a:t>	</a:t>
          </a:r>
          <a:endParaRPr lang="ro-RO" sz="3000" b="1" dirty="0">
            <a:latin typeface="Times New Roman" pitchFamily="18" charset="0"/>
            <a:cs typeface="Times New Roman" pitchFamily="18" charset="0"/>
          </a:endParaRPr>
        </a:p>
      </dgm:t>
    </dgm:pt>
    <dgm:pt modelId="{2CD6D5D5-F14A-46C8-900A-1456EF190CB0}" type="parTrans" cxnId="{323DF993-1FBC-4938-8FB8-90F8B5C32FE7}">
      <dgm:prSet/>
      <dgm:spPr/>
      <dgm:t>
        <a:bodyPr/>
        <a:lstStyle/>
        <a:p>
          <a:endParaRPr lang="ro-RO"/>
        </a:p>
      </dgm:t>
    </dgm:pt>
    <dgm:pt modelId="{9016FCDC-0BB4-4330-A904-7A5D5CB1EE3D}" type="sibTrans" cxnId="{323DF993-1FBC-4938-8FB8-90F8B5C32FE7}">
      <dgm:prSet/>
      <dgm:spPr/>
      <dgm:t>
        <a:bodyPr/>
        <a:lstStyle/>
        <a:p>
          <a:endParaRPr lang="ro-RO"/>
        </a:p>
      </dgm:t>
    </dgm:pt>
    <dgm:pt modelId="{9B32B0E9-B68F-40C2-BCF4-68A97526A683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500" b="1" dirty="0" smtClean="0">
              <a:latin typeface="Times New Roman" pitchFamily="18" charset="0"/>
              <a:cs typeface="Times New Roman" pitchFamily="18" charset="0"/>
            </a:rPr>
            <a:t>Mandatory </a:t>
          </a:r>
        </a:p>
        <a:p>
          <a:r>
            <a:rPr lang="en-US" sz="3500" b="1" dirty="0" smtClean="0">
              <a:latin typeface="Times New Roman" pitchFamily="18" charset="0"/>
              <a:cs typeface="Times New Roman" pitchFamily="18" charset="0"/>
            </a:rPr>
            <a:t>amalgamation </a:t>
          </a:r>
          <a:r>
            <a:rPr lang="ro-RO" sz="3500" b="1" dirty="0" smtClean="0">
              <a:latin typeface="Times New Roman" pitchFamily="18" charset="0"/>
              <a:cs typeface="Times New Roman" pitchFamily="18" charset="0"/>
            </a:rPr>
            <a:t>2019 </a:t>
          </a:r>
          <a:endParaRPr lang="ro-RO" sz="3500" b="1" dirty="0">
            <a:latin typeface="Times New Roman" pitchFamily="18" charset="0"/>
            <a:cs typeface="Times New Roman" pitchFamily="18" charset="0"/>
          </a:endParaRPr>
        </a:p>
      </dgm:t>
    </dgm:pt>
    <dgm:pt modelId="{59A7AE6A-FF6A-405D-AD78-6A6BC63C7B08}" type="parTrans" cxnId="{F6F81C37-FDD6-4EF2-8E86-425B464871B4}">
      <dgm:prSet/>
      <dgm:spPr/>
      <dgm:t>
        <a:bodyPr/>
        <a:lstStyle/>
        <a:p>
          <a:endParaRPr lang="ro-RO"/>
        </a:p>
      </dgm:t>
    </dgm:pt>
    <dgm:pt modelId="{EBD5F841-ED0A-40DA-A89A-DB8EB79D1712}" type="sibTrans" cxnId="{F6F81C37-FDD6-4EF2-8E86-425B464871B4}">
      <dgm:prSet/>
      <dgm:spPr/>
      <dgm:t>
        <a:bodyPr/>
        <a:lstStyle/>
        <a:p>
          <a:endParaRPr lang="ro-RO"/>
        </a:p>
      </dgm:t>
    </dgm:pt>
    <dgm:pt modelId="{B26F3FF6-6014-4E82-B8A8-84374ED6F8C4}" type="pres">
      <dgm:prSet presAssocID="{A0F254D9-C949-436F-B68C-389D52D96857}" presName="CompostProcess" presStyleCnt="0">
        <dgm:presLayoutVars>
          <dgm:dir/>
          <dgm:resizeHandles val="exact"/>
        </dgm:presLayoutVars>
      </dgm:prSet>
      <dgm:spPr/>
    </dgm:pt>
    <dgm:pt modelId="{A2FD030F-EB47-4F36-8746-E2F9DB4CB3A2}" type="pres">
      <dgm:prSet presAssocID="{A0F254D9-C949-436F-B68C-389D52D96857}" presName="arrow" presStyleLbl="bgShp" presStyleIdx="0" presStyleCnt="1" custScaleX="92323" custLinFactNeighborX="-13396" custLinFactNeighborY="-1370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65F15124-C6BC-4EDD-979E-3803287269F5}" type="pres">
      <dgm:prSet presAssocID="{A0F254D9-C949-436F-B68C-389D52D96857}" presName="linearProcess" presStyleCnt="0"/>
      <dgm:spPr/>
    </dgm:pt>
    <dgm:pt modelId="{72603BAF-EDA4-478C-B00C-DD7944902AB6}" type="pres">
      <dgm:prSet presAssocID="{BAFF16F6-C9CD-411A-955D-D731907509F9}" presName="textNode" presStyleLbl="node1" presStyleIdx="0" presStyleCnt="2" custScaleX="64444" custScaleY="58903" custLinFactX="-20801" custLinFactNeighborX="-100000" custLinFactNeighborY="7226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C624CE9-7FDD-4AA7-A4EE-703E9880914A}" type="pres">
      <dgm:prSet presAssocID="{9016FCDC-0BB4-4330-A904-7A5D5CB1EE3D}" presName="sibTrans" presStyleCnt="0"/>
      <dgm:spPr/>
    </dgm:pt>
    <dgm:pt modelId="{44D0FB77-497C-43E2-BB22-C633BC5FA22A}" type="pres">
      <dgm:prSet presAssocID="{9B32B0E9-B68F-40C2-BCF4-68A97526A683}" presName="textNode" presStyleLbl="node1" presStyleIdx="1" presStyleCnt="2" custScaleX="97072" custLinFactX="-58204" custLinFactNeighborX="-100000" custLinFactNeighborY="-3308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90335F61-AE4B-4883-939B-43C2FA441D14}" type="presOf" srcId="{9B32B0E9-B68F-40C2-BCF4-68A97526A683}" destId="{44D0FB77-497C-43E2-BB22-C633BC5FA22A}" srcOrd="0" destOrd="0" presId="urn:microsoft.com/office/officeart/2005/8/layout/hProcess9"/>
    <dgm:cxn modelId="{27C4189C-7B25-403A-96C7-A25AF35BA0D0}" type="presOf" srcId="{BAFF16F6-C9CD-411A-955D-D731907509F9}" destId="{72603BAF-EDA4-478C-B00C-DD7944902AB6}" srcOrd="0" destOrd="0" presId="urn:microsoft.com/office/officeart/2005/8/layout/hProcess9"/>
    <dgm:cxn modelId="{323DF993-1FBC-4938-8FB8-90F8B5C32FE7}" srcId="{A0F254D9-C949-436F-B68C-389D52D96857}" destId="{BAFF16F6-C9CD-411A-955D-D731907509F9}" srcOrd="0" destOrd="0" parTransId="{2CD6D5D5-F14A-46C8-900A-1456EF190CB0}" sibTransId="{9016FCDC-0BB4-4330-A904-7A5D5CB1EE3D}"/>
    <dgm:cxn modelId="{8FB63D2E-97EF-4F89-A082-19D81EAC6186}" type="presOf" srcId="{A0F254D9-C949-436F-B68C-389D52D96857}" destId="{B26F3FF6-6014-4E82-B8A8-84374ED6F8C4}" srcOrd="0" destOrd="0" presId="urn:microsoft.com/office/officeart/2005/8/layout/hProcess9"/>
    <dgm:cxn modelId="{F6F81C37-FDD6-4EF2-8E86-425B464871B4}" srcId="{A0F254D9-C949-436F-B68C-389D52D96857}" destId="{9B32B0E9-B68F-40C2-BCF4-68A97526A683}" srcOrd="1" destOrd="0" parTransId="{59A7AE6A-FF6A-405D-AD78-6A6BC63C7B08}" sibTransId="{EBD5F841-ED0A-40DA-A89A-DB8EB79D1712}"/>
    <dgm:cxn modelId="{9FE2CA4B-460C-4648-A91B-B7461FB4DCDB}" type="presParOf" srcId="{B26F3FF6-6014-4E82-B8A8-84374ED6F8C4}" destId="{A2FD030F-EB47-4F36-8746-E2F9DB4CB3A2}" srcOrd="0" destOrd="0" presId="urn:microsoft.com/office/officeart/2005/8/layout/hProcess9"/>
    <dgm:cxn modelId="{C0319A0B-505A-4509-B973-2BB1C81FA452}" type="presParOf" srcId="{B26F3FF6-6014-4E82-B8A8-84374ED6F8C4}" destId="{65F15124-C6BC-4EDD-979E-3803287269F5}" srcOrd="1" destOrd="0" presId="urn:microsoft.com/office/officeart/2005/8/layout/hProcess9"/>
    <dgm:cxn modelId="{B6B41DFB-7DBF-4F4E-B391-A986DF1E1E80}" type="presParOf" srcId="{65F15124-C6BC-4EDD-979E-3803287269F5}" destId="{72603BAF-EDA4-478C-B00C-DD7944902AB6}" srcOrd="0" destOrd="0" presId="urn:microsoft.com/office/officeart/2005/8/layout/hProcess9"/>
    <dgm:cxn modelId="{C0E904CD-7E9C-4D7A-92AE-FFA788F9778A}" type="presParOf" srcId="{65F15124-C6BC-4EDD-979E-3803287269F5}" destId="{CC624CE9-7FDD-4AA7-A4EE-703E9880914A}" srcOrd="1" destOrd="0" presId="urn:microsoft.com/office/officeart/2005/8/layout/hProcess9"/>
    <dgm:cxn modelId="{492CD17E-79DA-459B-A19E-EC8BBCE658A6}" type="presParOf" srcId="{65F15124-C6BC-4EDD-979E-3803287269F5}" destId="{44D0FB77-497C-43E2-BB22-C633BC5FA22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64A14-3DFB-4045-9FBA-359677BDD2E1}">
      <dsp:nvSpPr>
        <dsp:cNvPr id="0" name=""/>
        <dsp:cNvSpPr/>
      </dsp:nvSpPr>
      <dsp:spPr>
        <a:xfrm>
          <a:off x="0" y="19302"/>
          <a:ext cx="8172450" cy="72539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Administrative responsibility</a:t>
          </a:r>
          <a:endParaRPr lang="ro-RO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11" y="54713"/>
        <a:ext cx="8101628" cy="654577"/>
      </dsp:txXfrm>
    </dsp:sp>
    <dsp:sp modelId="{D4157C0F-1F9E-48DF-8D4B-63883045D296}">
      <dsp:nvSpPr>
        <dsp:cNvPr id="0" name=""/>
        <dsp:cNvSpPr/>
      </dsp:nvSpPr>
      <dsp:spPr>
        <a:xfrm>
          <a:off x="0" y="833982"/>
          <a:ext cx="8172450" cy="72539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Develop and coordinate public policies</a:t>
          </a:r>
          <a:endParaRPr lang="ro-RO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11" y="869393"/>
        <a:ext cx="8101628" cy="654577"/>
      </dsp:txXfrm>
    </dsp:sp>
    <dsp:sp modelId="{CA06A1D4-D2A0-448B-98A5-B4A3752AE083}">
      <dsp:nvSpPr>
        <dsp:cNvPr id="0" name=""/>
        <dsp:cNvSpPr/>
      </dsp:nvSpPr>
      <dsp:spPr>
        <a:xfrm>
          <a:off x="0" y="1648662"/>
          <a:ext cx="8172450" cy="72539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Modernizing public services</a:t>
          </a:r>
          <a:endParaRPr lang="ro-RO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11" y="1684073"/>
        <a:ext cx="8101628" cy="654577"/>
      </dsp:txXfrm>
    </dsp:sp>
    <dsp:sp modelId="{BA601B54-932C-448B-94D3-20AFF99B23D7}">
      <dsp:nvSpPr>
        <dsp:cNvPr id="0" name=""/>
        <dsp:cNvSpPr/>
      </dsp:nvSpPr>
      <dsp:spPr>
        <a:xfrm>
          <a:off x="0" y="2463342"/>
          <a:ext cx="8172450" cy="72539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Public Finance Management</a:t>
          </a:r>
          <a:endParaRPr lang="ro-RO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11" y="2498753"/>
        <a:ext cx="8101628" cy="654577"/>
      </dsp:txXfrm>
    </dsp:sp>
    <dsp:sp modelId="{4E68844F-52D9-4242-A542-6D03B73F5FC8}">
      <dsp:nvSpPr>
        <dsp:cNvPr id="0" name=""/>
        <dsp:cNvSpPr/>
      </dsp:nvSpPr>
      <dsp:spPr>
        <a:xfrm>
          <a:off x="0" y="3278022"/>
          <a:ext cx="8172450" cy="72539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Public service and human resources management</a:t>
          </a:r>
          <a:endParaRPr lang="ro-RO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11" y="3313433"/>
        <a:ext cx="8101628" cy="65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279" cy="495634"/>
          </a:xfrm>
          <a:prstGeom prst="rect">
            <a:avLst/>
          </a:prstGeom>
        </p:spPr>
        <p:txBody>
          <a:bodyPr vert="horz" lIns="88130" tIns="44065" rIns="88130" bIns="440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355" y="1"/>
            <a:ext cx="2941278" cy="495634"/>
          </a:xfrm>
          <a:prstGeom prst="rect">
            <a:avLst/>
          </a:prstGeom>
        </p:spPr>
        <p:txBody>
          <a:bodyPr vert="horz" lIns="88130" tIns="44065" rIns="88130" bIns="44065" rtlCol="0"/>
          <a:lstStyle>
            <a:lvl1pPr algn="r">
              <a:defRPr sz="1200"/>
            </a:lvl1pPr>
          </a:lstStyle>
          <a:p>
            <a:fld id="{C7C09A2A-179B-492E-8621-825A582082A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0" tIns="44065" rIns="88130" bIns="440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573" y="4713144"/>
            <a:ext cx="5430520" cy="4465328"/>
          </a:xfrm>
          <a:prstGeom prst="rect">
            <a:avLst/>
          </a:prstGeom>
        </p:spPr>
        <p:txBody>
          <a:bodyPr vert="horz" lIns="88130" tIns="44065" rIns="88130" bIns="440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6290"/>
            <a:ext cx="2941279" cy="495634"/>
          </a:xfrm>
          <a:prstGeom prst="rect">
            <a:avLst/>
          </a:prstGeom>
        </p:spPr>
        <p:txBody>
          <a:bodyPr vert="horz" lIns="88130" tIns="44065" rIns="88130" bIns="440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355" y="9426290"/>
            <a:ext cx="2941278" cy="495634"/>
          </a:xfrm>
          <a:prstGeom prst="rect">
            <a:avLst/>
          </a:prstGeom>
        </p:spPr>
        <p:txBody>
          <a:bodyPr vert="horz" lIns="88130" tIns="44065" rIns="88130" bIns="44065" rtlCol="0" anchor="b"/>
          <a:lstStyle>
            <a:lvl1pPr algn="r">
              <a:defRPr sz="1200"/>
            </a:lvl1pPr>
          </a:lstStyle>
          <a:p>
            <a:fld id="{AE903D98-A547-4C4C-807E-F677DB185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1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2100" cy="37211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•</a:t>
            </a:r>
            <a:r>
              <a:rPr lang="ro-RO" baseline="0" dirty="0" smtClean="0"/>
              <a:t> </a:t>
            </a:r>
            <a:r>
              <a:rPr lang="ro-RO" dirty="0"/>
              <a:t>Responsabilitatea administrativă de</a:t>
            </a:r>
            <a:r>
              <a:rPr lang="ro-RO" baseline="0" dirty="0"/>
              <a:t> referă la</a:t>
            </a:r>
            <a:r>
              <a:rPr lang="ro-RO" dirty="0"/>
              <a:t> raționalizarea structurii Guvernului; consolidarea administrației publice; transparență decizională; responsabilitate instituțională;</a:t>
            </a:r>
          </a:p>
          <a:p>
            <a:r>
              <a:rPr lang="ro-RO" dirty="0"/>
              <a:t>•</a:t>
            </a:r>
            <a:r>
              <a:rPr lang="ro-RO" baseline="0" dirty="0"/>
              <a:t> </a:t>
            </a:r>
            <a:r>
              <a:rPr lang="ro-RO" dirty="0"/>
              <a:t>Elaborarea și coordonarea politicilor publice are în vizor planificarea strategică și operațională; analiza și consultarea politicilor; coordonarea, monitorizarea și evaluarea politicilor;</a:t>
            </a:r>
          </a:p>
          <a:p>
            <a:r>
              <a:rPr lang="ro-RO" dirty="0"/>
              <a:t>•</a:t>
            </a:r>
            <a:r>
              <a:rPr lang="ro-RO" baseline="0" dirty="0"/>
              <a:t> </a:t>
            </a:r>
            <a:r>
              <a:rPr lang="ro-RO" dirty="0"/>
              <a:t>Modernizarea serviciilor publice se</a:t>
            </a:r>
            <a:r>
              <a:rPr lang="ro-RO" baseline="0" dirty="0"/>
              <a:t> focusează pe</a:t>
            </a:r>
            <a:r>
              <a:rPr lang="ro-RO" dirty="0"/>
              <a:t> satisfacția clienților și managementul calității; re-ingineria proceselor și crearea ghișeele unice; e-guvernarea; </a:t>
            </a:r>
          </a:p>
          <a:p>
            <a:r>
              <a:rPr lang="ro-RO" dirty="0"/>
              <a:t>•</a:t>
            </a:r>
            <a:r>
              <a:rPr lang="ro-RO" baseline="0" dirty="0"/>
              <a:t> </a:t>
            </a:r>
            <a:r>
              <a:rPr lang="ro-RO" dirty="0"/>
              <a:t>Managementul finanțelor publice se referă la prognoza macroeconomică; colectarea veniturilor; alocarea bugetului; planificarea și executarea bugetului; procurări achizițiile publice; controlul financiar public intern; raportarea financiară; </a:t>
            </a:r>
          </a:p>
          <a:p>
            <a:r>
              <a:rPr lang="ro-RO" dirty="0"/>
              <a:t>•</a:t>
            </a:r>
            <a:r>
              <a:rPr lang="ro-RO" baseline="0" dirty="0"/>
              <a:t> </a:t>
            </a:r>
            <a:r>
              <a:rPr lang="ro-RO" dirty="0"/>
              <a:t>Managementul resurselor umane include elemente</a:t>
            </a:r>
            <a:r>
              <a:rPr lang="ro-RO" baseline="0" dirty="0"/>
              <a:t> cu privire la</a:t>
            </a:r>
            <a:r>
              <a:rPr lang="ro-RO" dirty="0"/>
              <a:t> fișa de post; clasificarea și gradarea; recrutarea și selectarea; managementul performanțelor; remunerarea; etica profesională; dezvoltarea resurselor umane. 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61DFC-7E54-49E1-B35E-24C33EBBC8D4}" type="slidenum">
              <a:rPr lang="ro-RO" smtClean="0">
                <a:solidFill>
                  <a:prstClr val="black"/>
                </a:solidFill>
              </a:rPr>
              <a:pPr/>
              <a:t>2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8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2100" cy="37211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7443" indent="-477443">
              <a:buFont typeface="+mj-lt"/>
              <a:buAutoNum type="arabicPeriod"/>
            </a:pPr>
            <a:r>
              <a:rPr lang="ro-RO" sz="1300" dirty="0"/>
              <a:t>Raționalizarea structurii Guvernului, care se va efectua în baza recomandărilor analizelor funcționale, conform angajamentelor asumate în demersul de integrare europeană și conform priorităților de dezvoltare social-economică</a:t>
            </a:r>
          </a:p>
          <a:p>
            <a:pPr marL="477443" indent="-477443">
              <a:buFont typeface="+mj-lt"/>
              <a:buAutoNum type="arabicPeriod"/>
            </a:pPr>
            <a:r>
              <a:rPr lang="ro-RO" sz="1300" dirty="0"/>
              <a:t>Crearea unui sistem de atribuire/transfer al competențelor între administrația publică centrală şi administrația publică locală de ambele niveluri, caracterizat prin funcționalitate, claritate, stabilitate, corelare cu resursele disponibile şi cu capacitățile administrative ale unităților administrativ-teritoriale </a:t>
            </a:r>
          </a:p>
          <a:p>
            <a:pPr marL="477443" indent="-477443" defTabSz="954887">
              <a:buFont typeface="+mj-lt"/>
              <a:buAutoNum type="arabicPeriod"/>
              <a:defRPr/>
            </a:pPr>
            <a:r>
              <a:rPr lang="ro-RO" sz="1300" dirty="0"/>
              <a:t>Consolidarea capacităților administrative prin reducerea fragmentării structurii administrativ-teritoriale și/sau dezvoltarea formelor teritoriale de alternativă de prestare a serviciilor publice </a:t>
            </a:r>
          </a:p>
          <a:p>
            <a:pPr marL="477443" indent="-477443" defTabSz="954887">
              <a:buFont typeface="+mj-lt"/>
              <a:buAutoNum type="arabicPeriod"/>
            </a:pPr>
            <a:r>
              <a:rPr lang="ro-RO" sz="1300" dirty="0"/>
              <a:t>Asigurarea mecanismului de monitorizare, responsabilizare și transparentizare a performanței autorităților , instituțiilor publice și entităților economice proprietare a statului privind modul de exercitare a atribuțiilor, nivelul de realizare a angajamentelor și administrarea bugetului, dar și despre cum acestea în activitatea sa servesc interesului cetățenilor și mediului de afaceri </a:t>
            </a: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61DFC-7E54-49E1-B35E-24C33EBBC8D4}" type="slidenum">
              <a:rPr lang="ro-RO" smtClean="0">
                <a:solidFill>
                  <a:prstClr val="black"/>
                </a:solidFill>
              </a:rPr>
              <a:pPr/>
              <a:t>3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9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2100" cy="37211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626"/>
              </a:spcAft>
            </a:pPr>
            <a:endParaRPr lang="ro-RO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083" indent="-358083" algn="just">
              <a:lnSpc>
                <a:spcPct val="115000"/>
              </a:lnSpc>
              <a:spcAft>
                <a:spcPts val="626"/>
              </a:spcAft>
              <a:buFont typeface="Symbol" panose="05050102010706020507" pitchFamily="18" charset="2"/>
              <a:buChar char=""/>
            </a:pPr>
            <a:r>
              <a:rPr lang="ro-RO" sz="1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 etapă</a:t>
            </a:r>
            <a:r>
              <a:rPr lang="ro-RO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perioada 2016-2018</a:t>
            </a:r>
            <a:r>
              <a:rPr lang="ro-RO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 va axa pe consolidarea administrației publice la nivel central pentru a crea condițiile necesare și premisele de extindere a reformei la nivel local în toată plenitudinea sa. Obiectivul pe termen scurt este consolidarea și promovarea reformării sistemelor cheie pe orizontală și a structurilor responsabile de guvernanță, în special Cancelaria de Stat, pentru a pregăti capacitățile necesare la nivel central în realizarea reformei administrativ-teritoriale. </a:t>
            </a:r>
          </a:p>
          <a:p>
            <a:pPr marL="358083" indent="-358083" algn="just">
              <a:lnSpc>
                <a:spcPct val="115000"/>
              </a:lnSpc>
              <a:spcAft>
                <a:spcPts val="626"/>
              </a:spcAft>
              <a:buFont typeface="Symbol" panose="05050102010706020507" pitchFamily="18" charset="2"/>
              <a:buChar char=""/>
            </a:pPr>
            <a:r>
              <a:rPr lang="ro-RO" sz="1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doua etapă</a:t>
            </a:r>
            <a:r>
              <a:rPr lang="ro-RO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perioada 2019-2020</a:t>
            </a:r>
            <a:r>
              <a:rPr lang="ro-RO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va ancora integral administrația publică locală în procesul de reformă a administrației publice, extinzând sistemele, practicile și procedurile reformate și consolidate la nivel central către administrația publică locală în conformitate cu noua structură teritorial-administrativă. </a:t>
            </a:r>
            <a:endParaRPr lang="ro-RO" sz="1300" dirty="0">
              <a:latin typeface="Roboto Condense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45"/>
              </a:spcAft>
            </a:pPr>
            <a:r>
              <a:rPr lang="ro-RO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61DFC-7E54-49E1-B35E-24C33EBBC8D4}" type="slidenum">
              <a:rPr lang="ro-RO" smtClean="0">
                <a:solidFill>
                  <a:prstClr val="black"/>
                </a:solidFill>
              </a:rPr>
              <a:pPr/>
              <a:t>4</a:t>
            </a:fld>
            <a:endParaRPr lang="ro-R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85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03D98-A547-4C4C-807E-F677DB18591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1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03D98-A547-4C4C-807E-F677DB1859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5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0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1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414781"/>
            <a:ext cx="2135981" cy="5757421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414778"/>
            <a:ext cx="6284119" cy="5757422"/>
          </a:xfrm>
        </p:spPr>
        <p:txBody>
          <a:bodyPr vert="eaVert" lIns="45720" tIns="0" rIns="45720" bIns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0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46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7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3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4"/>
            <a:ext cx="4011930" cy="40233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47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58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29126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69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7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92" y="731520"/>
            <a:ext cx="5274945" cy="52578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7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34" y="6459818"/>
            <a:ext cx="2127539" cy="365125"/>
          </a:xfrm>
        </p:spPr>
        <p:txBody>
          <a:bodyPr/>
          <a:lstStyle>
            <a:lvl1pPr algn="l">
              <a:defRPr/>
            </a:lvl1pPr>
          </a:lstStyle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99" y="6459818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A419E-F63F-48DD-A9A5-83F39D5FA4CF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07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2" y="5074920"/>
            <a:ext cx="821702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2" y="5907023"/>
            <a:ext cx="821702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81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36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414781"/>
            <a:ext cx="2135981" cy="5757421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414778"/>
            <a:ext cx="6284119" cy="5757422"/>
          </a:xfrm>
        </p:spPr>
        <p:txBody>
          <a:bodyPr vert="eaVert" lIns="45720" tIns="0" rIns="45720" bIns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64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0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88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05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60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4"/>
            <a:ext cx="4011930" cy="40233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12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78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62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3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65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29126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68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7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92" y="731520"/>
            <a:ext cx="5274945" cy="52578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7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34" y="6459812"/>
            <a:ext cx="2127539" cy="365125"/>
          </a:xfrm>
        </p:spPr>
        <p:txBody>
          <a:bodyPr/>
          <a:lstStyle>
            <a:lvl1pPr algn="l">
              <a:defRPr/>
            </a:lvl1pPr>
          </a:lstStyle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97" y="6459812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A419E-F63F-48DD-A9A5-83F39D5FA4CF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97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2" y="5074920"/>
            <a:ext cx="821702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2" y="5907023"/>
            <a:ext cx="821702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65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2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414781"/>
            <a:ext cx="2135981" cy="5757421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414778"/>
            <a:ext cx="6284119" cy="5757422"/>
          </a:xfrm>
        </p:spPr>
        <p:txBody>
          <a:bodyPr vert="eaVert" lIns="45720" tIns="0" rIns="45720" bIns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0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251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61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21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4"/>
            <a:ext cx="4011930" cy="40233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50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03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1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4"/>
            <a:ext cx="4011930" cy="40233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7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84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29126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66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7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92" y="731520"/>
            <a:ext cx="5274945" cy="52578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7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34" y="6459804"/>
            <a:ext cx="2127539" cy="365125"/>
          </a:xfrm>
        </p:spPr>
        <p:txBody>
          <a:bodyPr/>
          <a:lstStyle>
            <a:lvl1pPr algn="l">
              <a:defRPr/>
            </a:lvl1pPr>
          </a:lstStyle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96" y="6459804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A419E-F63F-48DD-A9A5-83F39D5FA4CF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07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2" y="5074920"/>
            <a:ext cx="821702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2" y="5907023"/>
            <a:ext cx="821702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42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12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414781"/>
            <a:ext cx="2135981" cy="5757421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414778"/>
            <a:ext cx="6284119" cy="5757422"/>
          </a:xfrm>
        </p:spPr>
        <p:txBody>
          <a:bodyPr vert="eaVert" lIns="45720" tIns="0" rIns="45720" bIns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96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58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4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09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30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2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55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63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44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28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20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32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82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46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33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709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0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313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63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912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50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099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89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798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45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19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29126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71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7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92" y="731520"/>
            <a:ext cx="5274945" cy="52578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7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34" y="6459822"/>
            <a:ext cx="2127539" cy="365125"/>
          </a:xfrm>
        </p:spPr>
        <p:txBody>
          <a:bodyPr/>
          <a:lstStyle>
            <a:lvl1pPr algn="l">
              <a:defRPr/>
            </a:lvl1pPr>
          </a:lstStyle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501" y="6459822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5A419E-F63F-48DD-A9A5-83F39D5FA4CF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0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2" y="5074920"/>
            <a:ext cx="821702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2" y="5907023"/>
            <a:ext cx="821702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334316"/>
            <a:ext cx="9906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5" y="6459822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5" y="6459822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4" y="6459822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8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7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6"/>
            <a:ext cx="9906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5" y="6459818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5" y="6459818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4" y="6459818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8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3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6334316"/>
            <a:ext cx="9906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5" y="6459812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5" y="6459812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4" y="6459812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8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" y="6334316"/>
            <a:ext cx="9906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5" y="6459804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5" y="6459804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4" y="6459804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8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57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914400"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7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E4BB4CF-D586-4972-920D-513E0E1EBEFB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914400"/>
              <a:t>05.09.2017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1EF09E5-24DA-4C10-93AC-BCD12D80C1A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1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51AF72-B803-4B11-89E0-5E90445C19B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A419E-F63F-48DD-A9A5-83F39D5FA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ia.cujba@gov.m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5" Type="http://schemas.openxmlformats.org/officeDocument/2006/relationships/hyperlink" Target="mailto:irina.spataru@gov.md" TargetMode="External"/><Relationship Id="rId4" Type="http://schemas.openxmlformats.org/officeDocument/2006/relationships/hyperlink" Target="mailto:lilia.cazac@gov.m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56" y="5740406"/>
            <a:ext cx="7172715" cy="393694"/>
          </a:xfrm>
        </p:spPr>
        <p:txBody>
          <a:bodyPr>
            <a:normAutofit fontScale="92500" lnSpcReduction="20000"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          </a:t>
            </a:r>
            <a:r>
              <a:rPr lang="ru-RU" sz="2600" dirty="0" err="1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State</a:t>
            </a:r>
            <a:r>
              <a:rPr lang="ru-RU" sz="2600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600" dirty="0" err="1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Chancellery</a:t>
            </a:r>
            <a:r>
              <a:rPr lang="en-US" sz="2600" dirty="0" smtClean="0"/>
              <a:t>, </a:t>
            </a:r>
            <a:r>
              <a:rPr lang="ru-RU" sz="2600" dirty="0" err="1">
                <a:solidFill>
                  <a:srgbClr val="1F497D"/>
                </a:solidFill>
                <a:latin typeface="Calibri"/>
                <a:ea typeface="Calibri"/>
              </a:rPr>
              <a:t>Republic</a:t>
            </a:r>
            <a:r>
              <a:rPr lang="ru-RU" sz="2600" dirty="0">
                <a:solidFill>
                  <a:srgbClr val="1F497D"/>
                </a:solidFill>
                <a:latin typeface="Calibri"/>
                <a:ea typeface="Calibri"/>
              </a:rPr>
              <a:t> </a:t>
            </a:r>
            <a:r>
              <a:rPr lang="ru-RU" sz="2600" dirty="0" err="1">
                <a:solidFill>
                  <a:srgbClr val="1F497D"/>
                </a:solidFill>
                <a:latin typeface="Calibri"/>
                <a:ea typeface="Calibri"/>
              </a:rPr>
              <a:t>of</a:t>
            </a:r>
            <a:r>
              <a:rPr lang="ru-RU" sz="2600" dirty="0">
                <a:solidFill>
                  <a:srgbClr val="1F497D"/>
                </a:solidFill>
                <a:latin typeface="Calibri"/>
                <a:ea typeface="Calibri"/>
              </a:rPr>
              <a:t> Moldova</a:t>
            </a:r>
            <a:endParaRPr lang="ru-RU" sz="2600" dirty="0"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56" y="292101"/>
            <a:ext cx="8052944" cy="236219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b="1" i="1" dirty="0" err="1" smtClean="0">
                <a:solidFill>
                  <a:schemeClr val="tx1"/>
                </a:solidFill>
                <a:latin typeface="Calibri"/>
                <a:ea typeface="Calibri"/>
              </a:rPr>
              <a:t>Public</a:t>
            </a:r>
            <a:r>
              <a:rPr lang="ru-RU" sz="4000" b="1" i="1" dirty="0" smtClean="0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  <a:latin typeface="Calibri"/>
                <a:ea typeface="Calibri"/>
              </a:rPr>
              <a:t>Administration</a:t>
            </a:r>
            <a:r>
              <a:rPr lang="ru-RU" sz="4000" b="1" i="1" dirty="0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  <a:latin typeface="Calibri"/>
                <a:ea typeface="Calibri"/>
              </a:rPr>
              <a:t>Reform</a:t>
            </a:r>
            <a:r>
              <a:rPr lang="ru-RU" sz="4000" b="1" i="1" dirty="0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  <a:latin typeface="Calibri"/>
                <a:ea typeface="Calibri"/>
              </a:rPr>
              <a:t/>
            </a:r>
            <a:br>
              <a:rPr lang="en-US" sz="4000" b="1" i="1" dirty="0" smtClean="0">
                <a:solidFill>
                  <a:schemeClr val="tx1"/>
                </a:solidFill>
                <a:latin typeface="Calibri"/>
                <a:ea typeface="Calibri"/>
              </a:rPr>
            </a:br>
            <a:r>
              <a:rPr lang="ru-RU" sz="4000" b="1" i="1" dirty="0" err="1" smtClean="0">
                <a:solidFill>
                  <a:schemeClr val="tx1"/>
                </a:solidFill>
                <a:latin typeface="Calibri"/>
                <a:ea typeface="Calibri"/>
              </a:rPr>
              <a:t>in</a:t>
            </a:r>
            <a:r>
              <a:rPr lang="ru-RU" sz="4000" b="1" i="1" dirty="0" smtClean="0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  <a:latin typeface="Calibri"/>
                <a:ea typeface="Calibri"/>
              </a:rPr>
              <a:t>the</a:t>
            </a:r>
            <a:r>
              <a:rPr lang="ru-RU" sz="4000" b="1" i="1" dirty="0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  <a:latin typeface="Calibri"/>
                <a:ea typeface="Calibri"/>
              </a:rPr>
              <a:t>Republic</a:t>
            </a:r>
            <a:r>
              <a:rPr lang="ru-RU" sz="4000" b="1" i="1" dirty="0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  <a:latin typeface="Calibri"/>
                <a:ea typeface="Calibri"/>
              </a:rPr>
              <a:t>of</a:t>
            </a:r>
            <a:r>
              <a:rPr lang="ru-RU" sz="4000" b="1" i="1" dirty="0">
                <a:solidFill>
                  <a:schemeClr val="tx1"/>
                </a:solidFill>
                <a:latin typeface="Calibri"/>
                <a:ea typeface="Calibri"/>
              </a:rPr>
              <a:t> Moldova: </a:t>
            </a:r>
            <a:r>
              <a:rPr lang="en-US" sz="4000" b="1" i="1" dirty="0" smtClean="0">
                <a:solidFill>
                  <a:schemeClr val="tx1"/>
                </a:solidFill>
                <a:latin typeface="Calibri"/>
                <a:ea typeface="Calibri"/>
              </a:rPr>
              <a:t/>
            </a:r>
            <a:br>
              <a:rPr lang="en-US" sz="4000" b="1" i="1" dirty="0" smtClean="0">
                <a:solidFill>
                  <a:schemeClr val="tx1"/>
                </a:solidFill>
                <a:latin typeface="Calibri"/>
                <a:ea typeface="Calibri"/>
              </a:rPr>
            </a:br>
            <a:r>
              <a:rPr lang="ru-RU" sz="4000" b="1" i="1" dirty="0" err="1" smtClean="0">
                <a:solidFill>
                  <a:schemeClr val="tx1"/>
                </a:solidFill>
                <a:latin typeface="Calibri"/>
                <a:ea typeface="Calibri"/>
              </a:rPr>
              <a:t>Current</a:t>
            </a:r>
            <a:r>
              <a:rPr lang="ru-RU" sz="4000" b="1" i="1" dirty="0" smtClean="0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  <a:latin typeface="Calibri"/>
                <a:ea typeface="Calibri"/>
              </a:rPr>
              <a:t>Situation</a:t>
            </a:r>
            <a:r>
              <a:rPr lang="ru-RU" sz="4000" b="1" i="1" dirty="0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  <a:latin typeface="Calibri"/>
                <a:ea typeface="Calibri"/>
              </a:rPr>
              <a:t>and</a:t>
            </a:r>
            <a:r>
              <a:rPr lang="ru-RU" sz="4000" b="1" i="1" dirty="0">
                <a:solidFill>
                  <a:schemeClr val="tx1"/>
                </a:solidFill>
                <a:latin typeface="Calibri"/>
                <a:ea typeface="Calibri"/>
              </a:rPr>
              <a:t> </a:t>
            </a:r>
            <a:r>
              <a:rPr lang="ru-RU" sz="4000" b="1" i="1" dirty="0" err="1">
                <a:solidFill>
                  <a:schemeClr val="tx1"/>
                </a:solidFill>
                <a:latin typeface="Calibri"/>
                <a:ea typeface="Calibri"/>
              </a:rPr>
              <a:t>Perspectives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50" y="2412999"/>
            <a:ext cx="4695449" cy="3145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75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91811"/>
            <a:ext cx="9906000" cy="51661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 Impact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37" y="731838"/>
            <a:ext cx="6157226" cy="347503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53" y="1892026"/>
            <a:ext cx="8250936" cy="305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51" y="5145379"/>
            <a:ext cx="5437621" cy="142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8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100"/>
            <a:ext cx="8426450" cy="1638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Authorities subordinated to the Government and Ministries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4559" y="2842940"/>
            <a:ext cx="8095439" cy="3295929"/>
          </a:xfrm>
        </p:spPr>
        <p:txBody>
          <a:bodyPr>
            <a:normAutofit/>
          </a:bodyPr>
          <a:lstStyle/>
          <a:p>
            <a:r>
              <a:rPr lang="en-US" sz="1950" dirty="0"/>
              <a:t>The envisaged number agencies subordinated to the Government is going to be increased from 5 top 7</a:t>
            </a:r>
          </a:p>
          <a:p>
            <a:r>
              <a:rPr lang="en-US" sz="1950" dirty="0"/>
              <a:t>The Central Public Authorities subordinated to the Government is going to be decreased from 12 to 4</a:t>
            </a:r>
          </a:p>
          <a:p>
            <a:r>
              <a:rPr lang="en-US" sz="1950" dirty="0"/>
              <a:t>The envisaged  number agencies subordinated to the Ministries is going to decrease from 55 to 43</a:t>
            </a:r>
          </a:p>
          <a:p>
            <a:r>
              <a:rPr lang="en-US" sz="1950" dirty="0"/>
              <a:t>The envisaged  number of the public entities </a:t>
            </a:r>
            <a:r>
              <a:rPr lang="en-US" sz="19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founded</a:t>
            </a:r>
            <a:r>
              <a:rPr lang="en-US" sz="1950" dirty="0"/>
              <a:t> by the Government is going to be decreased</a:t>
            </a:r>
          </a:p>
        </p:txBody>
      </p:sp>
    </p:spTree>
    <p:extLst>
      <p:ext uri="{BB962C8B-B14F-4D97-AF65-F5344CB8AC3E}">
        <p14:creationId xmlns:p14="http://schemas.microsoft.com/office/powerpoint/2010/main" val="21968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17" y="937564"/>
            <a:ext cx="8917483" cy="1137931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 smtClean="0"/>
              <a:t>Public Services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3546" y="2075496"/>
            <a:ext cx="4851623" cy="34088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April </a:t>
            </a:r>
            <a:r>
              <a:rPr lang="en-US" dirty="0"/>
              <a:t>2017 was established Agency of Public Services – a new body that encompasses all important public services and permitting documents and which represents in fact the </a:t>
            </a:r>
            <a:r>
              <a:rPr lang="en-US" b="1" dirty="0"/>
              <a:t>One Stop Shop </a:t>
            </a:r>
            <a:r>
              <a:rPr lang="en-US" dirty="0"/>
              <a:t>for citizens and business environment as well.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new body is designed to make public services more accessible and transparent by providing new modernized approach based on e-Governance tools. Here, it is worth to mention that Moldova already has significant e-Governance infrastructure and some of the services are successfully digitalized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68" y="2270304"/>
            <a:ext cx="4157936" cy="2888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05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00px-Nisporeni_in_Moldova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" y="1484784"/>
            <a:ext cx="395783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4640965" y="2420888"/>
            <a:ext cx="4992555" cy="20162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o-RO" sz="1700" b="1" dirty="0" smtClean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Level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 - 898 (villages / communes, cities / municipalities), of which 844 - rural</a:t>
            </a:r>
          </a:p>
          <a:p>
            <a:pPr defTabSz="914400"/>
            <a:endParaRPr lang="en-US" sz="2000" b="1" dirty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defTabSz="914400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Level II - 35 (32 districts, Chisinau municipality,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Balti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municipality, ATU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Gagauzia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lang="ro-RO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0648"/>
            <a:ext cx="9906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o-RO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Current territorial-administrative </a:t>
            </a:r>
            <a:r>
              <a:rPr lang="ro-RO" sz="3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80792" y="1268760"/>
            <a:ext cx="6513173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932 administrative-territorial units</a:t>
            </a:r>
          </a:p>
          <a:p>
            <a:pPr defTabSz="914400"/>
            <a:r>
              <a:rPr lang="fr-FR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/ Population 2.99 mln</a:t>
            </a:r>
          </a:p>
          <a:p>
            <a:pPr defTabSz="914400"/>
            <a:r>
              <a:rPr lang="fr-FR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(2014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Census</a:t>
            </a:r>
            <a:r>
              <a:rPr lang="ro-RO" sz="2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lang="en-US" sz="2000" b="1" dirty="0" smtClean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12740" y="5733256"/>
            <a:ext cx="6942771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ro-RO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Average in the EU = 5000</a:t>
            </a:r>
          </a:p>
          <a:p>
            <a:pPr defTabSz="914400"/>
            <a:r>
              <a:rPr lang="ro-RO" sz="20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Optimal dimension 30000 (international experience</a:t>
            </a:r>
            <a:r>
              <a:rPr lang="ro-RO" sz="2000" b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lang="en-US" sz="2000" b="1" dirty="0" smtClean="0">
              <a:solidFill>
                <a:prstClr val="black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70835" y="4797152"/>
            <a:ext cx="6084676" cy="792088"/>
          </a:xfrm>
          <a:prstGeom prst="roundRect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About 30% - less than 1500 inhabitants</a:t>
            </a:r>
          </a:p>
          <a:p>
            <a:pPr defTabSz="91440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About 86% - less than 5,000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inhabitants</a:t>
            </a:r>
          </a:p>
        </p:txBody>
      </p:sp>
    </p:spTree>
    <p:extLst>
      <p:ext uri="{BB962C8B-B14F-4D97-AF65-F5344CB8AC3E}">
        <p14:creationId xmlns:p14="http://schemas.microsoft.com/office/powerpoint/2010/main" val="18307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>
            <a:normAutofit fontScale="90000"/>
          </a:bodyPr>
          <a:lstStyle/>
          <a:p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 Public Administration Reform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289 administrative-territorial units </a:t>
            </a:r>
            <a:endParaRPr lang="ro-RO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891496"/>
              </p:ext>
            </p:extLst>
          </p:nvPr>
        </p:nvGraphicFramePr>
        <p:xfrm>
          <a:off x="0" y="1124744"/>
          <a:ext cx="7215251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2672" y="980728"/>
            <a:ext cx="4753329" cy="549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0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891" y="3555708"/>
            <a:ext cx="8690809" cy="15115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3"/>
              </a:rPr>
              <a:t>victoria.cujba@gov.md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lilia.cazac@gov.md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irina.spataru@gov.md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891" y="1953826"/>
            <a:ext cx="8627309" cy="1532589"/>
          </a:xfrm>
        </p:spPr>
        <p:txBody>
          <a:bodyPr/>
          <a:lstStyle/>
          <a:p>
            <a:pPr marL="182880" indent="0" algn="ctr">
              <a:buNone/>
            </a:pPr>
            <a:r>
              <a:rPr lang="en-US" b="1" dirty="0" smtClean="0"/>
              <a:t>THANK YOU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30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Areas of intervention:</a:t>
            </a:r>
          </a:p>
        </p:txBody>
      </p:sp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977843"/>
              </p:ext>
            </p:extLst>
          </p:nvPr>
        </p:nvGraphicFramePr>
        <p:xfrm>
          <a:off x="891282" y="1846264"/>
          <a:ext cx="81724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moldova_stema_fo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05128" y="178229"/>
            <a:ext cx="118407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5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Administrative responsibility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91540" y="2115674"/>
            <a:ext cx="8172450" cy="4123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Objectives: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Streamline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Government structure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Creating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system of assigning / transferring competencies between the central public administration and the local public administration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Reducing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fragmentation of the administrative-territorial structure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Ensure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functioning of the mechanism for monitoring, accountability and transparency of the performance of the authorities, public institutions and state-owned economic entities</a:t>
            </a:r>
            <a:endParaRPr lang="ro-RO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oldova_stema_fo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5128" y="178229"/>
            <a:ext cx="118407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86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08343" y="317084"/>
            <a:ext cx="8172450" cy="1450757"/>
          </a:xfrm>
        </p:spPr>
        <p:txBody>
          <a:bodyPr/>
          <a:lstStyle/>
          <a:p>
            <a:pPr algn="ctr"/>
            <a:r>
              <a:rPr lang="ro-RO" dirty="0">
                <a:latin typeface="Times New Roman" pitchFamily="18" charset="0"/>
                <a:cs typeface="Times New Roman" pitchFamily="18" charset="0"/>
              </a:rPr>
              <a:t>Implementation steps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08343" y="2407920"/>
            <a:ext cx="8172450" cy="3491653"/>
          </a:xfrm>
        </p:spPr>
        <p:txBody>
          <a:bodyPr>
            <a:normAutofit fontScale="85000" lnSpcReduction="10000"/>
          </a:bodyPr>
          <a:lstStyle/>
          <a:p>
            <a:pPr marL="538163" indent="-538163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Stage I: </a:t>
            </a:r>
            <a:endParaRPr lang="en-US" sz="3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indent="-538163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Strengthening public administration at the central level and creating the premises for the extension of the reform at the local level.</a:t>
            </a:r>
          </a:p>
          <a:p>
            <a:pPr marL="538163" indent="-538163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Stage II: </a:t>
            </a:r>
            <a:endParaRPr lang="en-US" sz="3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8163" indent="-538163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integrating the local public administration fully in the process of public administration reform.</a:t>
            </a:r>
            <a:endParaRPr lang="ro-RO" sz="3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oldova_stema_fo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1924" y="208709"/>
            <a:ext cx="118407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83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Bef>
                <a:spcPts val="1200"/>
              </a:spcBef>
            </a:pPr>
            <a:r>
              <a:rPr lang="ro-RO" sz="3200" b="1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Regarding public administration reform:</a:t>
            </a:r>
            <a:r>
              <a:rPr lang="ru-RU" sz="32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spc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923" y="1800014"/>
            <a:ext cx="8172450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Center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the Implementation of Reforms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established. Director - Dr. Iurie CIOCAN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was approved by the Concept of Public Administration Reform and the New Law of the Government of the Republic of Moldova.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oldova_stema_fo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5128" y="178229"/>
            <a:ext cx="118407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3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330" y="546100"/>
            <a:ext cx="7607670" cy="7112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b="1" dirty="0" smtClean="0"/>
              <a:t>General Objectives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2006" y="1895756"/>
            <a:ext cx="4675684" cy="3408828"/>
          </a:xfrm>
        </p:spPr>
        <p:txBody>
          <a:bodyPr>
            <a:normAutofit lnSpcReduction="10000"/>
          </a:bodyPr>
          <a:lstStyle/>
          <a:p>
            <a:r>
              <a:rPr lang="en-US" sz="1950" dirty="0"/>
              <a:t>Smoothening Government Structure</a:t>
            </a:r>
          </a:p>
          <a:p>
            <a:r>
              <a:rPr lang="en-US" sz="1950" dirty="0"/>
              <a:t>Diminish the cost of running government </a:t>
            </a:r>
          </a:p>
          <a:p>
            <a:r>
              <a:rPr lang="en-US" sz="1950" dirty="0"/>
              <a:t>Streamlining the decision-making processes</a:t>
            </a:r>
          </a:p>
          <a:p>
            <a:r>
              <a:rPr lang="en-US" sz="1950" dirty="0"/>
              <a:t>Reducing bureaucracy</a:t>
            </a:r>
          </a:p>
          <a:p>
            <a:r>
              <a:rPr lang="en-US" sz="1950" dirty="0"/>
              <a:t>Diminish the number of staff at the level of ministries</a:t>
            </a:r>
          </a:p>
          <a:p>
            <a:r>
              <a:rPr lang="en-US" sz="1950" dirty="0"/>
              <a:t>Clear delimitation of policy-making and implementation functions</a:t>
            </a:r>
          </a:p>
          <a:p>
            <a:endParaRPr lang="en-US" sz="195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1" y="2090434"/>
            <a:ext cx="4508701" cy="2439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82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600" y="495300"/>
            <a:ext cx="7753350" cy="9017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Merging </a:t>
            </a:r>
            <a:r>
              <a:rPr lang="en-US" b="1" dirty="0" smtClean="0"/>
              <a:t>Ministries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24" y="1627439"/>
            <a:ext cx="7672308" cy="41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368300"/>
            <a:ext cx="7918450" cy="11049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From 16 to 9 Ministries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32" y="1905431"/>
            <a:ext cx="2543075" cy="3849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53" y="1905431"/>
            <a:ext cx="3428176" cy="38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40" y="346910"/>
            <a:ext cx="9610560" cy="148189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New Government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03200"/>
            <a:ext cx="9525000" cy="1270000"/>
          </a:xfrm>
        </p:spPr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1574800"/>
            <a:ext cx="9906000" cy="52832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5" y="1351052"/>
            <a:ext cx="8572499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ă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etrospectiv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ivă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etrospectiv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2_Retrospectivă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etrospectiv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3_Retrospectivă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etrospectiv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464</TotalTime>
  <Words>780</Words>
  <Application>Microsoft Office PowerPoint</Application>
  <PresentationFormat>Лист A4 (210x297 мм)</PresentationFormat>
  <Paragraphs>84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Retrospectivă</vt:lpstr>
      <vt:lpstr>1_Retrospectivă</vt:lpstr>
      <vt:lpstr>2_Retrospectivă</vt:lpstr>
      <vt:lpstr>3_Retrospectivă</vt:lpstr>
      <vt:lpstr>Office Theme</vt:lpstr>
      <vt:lpstr>1_Office Theme</vt:lpstr>
      <vt:lpstr>Воздушный поток</vt:lpstr>
      <vt:lpstr>Public Administration Reform  in the Republic of Moldova:  Current Situation and Perspectives</vt:lpstr>
      <vt:lpstr>Areas of intervention:</vt:lpstr>
      <vt:lpstr>Administrative responsibility</vt:lpstr>
      <vt:lpstr>Implementation steps</vt:lpstr>
      <vt:lpstr>Regarding public administration reform: </vt:lpstr>
      <vt:lpstr>General Objectives</vt:lpstr>
      <vt:lpstr>Merging Ministries</vt:lpstr>
      <vt:lpstr>From 16 to 9 Ministries</vt:lpstr>
      <vt:lpstr>New Government Structure</vt:lpstr>
      <vt:lpstr>Economic Impact</vt:lpstr>
      <vt:lpstr>Authorities subordinated to the Government and Ministries</vt:lpstr>
      <vt:lpstr>Public Services</vt:lpstr>
      <vt:lpstr>Презентация PowerPoint</vt:lpstr>
      <vt:lpstr>Local Public Administration Reform –  289 administrative-territorial units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Moldova Government Reform</dc:title>
  <dc:creator>Eugen PLATITA</dc:creator>
  <cp:lastModifiedBy>Victoria Cujba</cp:lastModifiedBy>
  <cp:revision>79</cp:revision>
  <cp:lastPrinted>2017-09-04T11:08:36Z</cp:lastPrinted>
  <dcterms:created xsi:type="dcterms:W3CDTF">2017-05-17T11:04:24Z</dcterms:created>
  <dcterms:modified xsi:type="dcterms:W3CDTF">2017-09-05T12:05:10Z</dcterms:modified>
</cp:coreProperties>
</file>