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1"/>
  </p:notesMasterIdLst>
  <p:sldIdLst>
    <p:sldId id="256" r:id="rId2"/>
    <p:sldId id="272" r:id="rId3"/>
    <p:sldId id="268" r:id="rId4"/>
    <p:sldId id="257" r:id="rId5"/>
    <p:sldId id="267" r:id="rId6"/>
    <p:sldId id="270" r:id="rId7"/>
    <p:sldId id="274" r:id="rId8"/>
    <p:sldId id="271" r:id="rId9"/>
    <p:sldId id="273" r:id="rId10"/>
    <p:sldId id="269" r:id="rId11"/>
    <p:sldId id="276" r:id="rId12"/>
    <p:sldId id="284" r:id="rId13"/>
    <p:sldId id="275" r:id="rId14"/>
    <p:sldId id="277" r:id="rId15"/>
    <p:sldId id="281" r:id="rId16"/>
    <p:sldId id="260" r:id="rId17"/>
    <p:sldId id="280" r:id="rId18"/>
    <p:sldId id="279" r:id="rId19"/>
    <p:sldId id="278" r:id="rId20"/>
  </p:sldIdLst>
  <p:sldSz cx="12192000" cy="6858000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Местным органам власти</c:v>
                </c:pt>
                <c:pt idx="1">
                  <c:v>Парламенту (Национальному собранию)</c:v>
                </c:pt>
                <c:pt idx="2">
                  <c:v>Правительству (Совету Министров)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7.5</c:v>
                </c:pt>
                <c:pt idx="1">
                  <c:v>11</c:v>
                </c:pt>
                <c:pt idx="2">
                  <c:v>10.5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доверяю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Местным органам власти</c:v>
                </c:pt>
                <c:pt idx="1">
                  <c:v>Парламенту (Национальному собранию)</c:v>
                </c:pt>
                <c:pt idx="2">
                  <c:v>Правительству (Совету Министров)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</c:v>
                </c:pt>
                <c:pt idx="1">
                  <c:v>26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Доверяю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Местным органам власти</c:v>
                </c:pt>
                <c:pt idx="1">
                  <c:v>Парламенту (Национальному собранию)</c:v>
                </c:pt>
                <c:pt idx="2">
                  <c:v>Правительству (Совету Министров)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53.5</c:v>
                </c:pt>
                <c:pt idx="1">
                  <c:v>63.5</c:v>
                </c:pt>
                <c:pt idx="2">
                  <c:v>64.5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58432"/>
        <c:axId val="86259968"/>
      </c:barChart>
      <c:catAx>
        <c:axId val="86258432"/>
        <c:scaling>
          <c:orientation val="minMax"/>
        </c:scaling>
        <c:delete val="0"/>
        <c:axPos val="l"/>
        <c:majorTickMark val="out"/>
        <c:minorTickMark val="none"/>
        <c:tickLblPos val="nextTo"/>
        <c:crossAx val="86259968"/>
        <c:crosses val="autoZero"/>
        <c:auto val="1"/>
        <c:lblAlgn val="ctr"/>
        <c:lblOffset val="100"/>
        <c:noMultiLvlLbl val="0"/>
      </c:catAx>
      <c:valAx>
        <c:axId val="86259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6258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09A46-84B1-4DEF-8B99-E0AE85B2A249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6AE29-8844-4AAC-9EB4-22106A043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2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6AE29-8844-4AAC-9EB4-22106A04347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03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06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1B5D164-C1B9-4FBB-959B-1CB4609FC99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244ABAE-1154-460A-951B-CA481A0581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j.by/go/?to=687474703a2f2f7777772e6265726f632e62792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oc.by/webroot/delivery/files/Mestnoje_samoupravlenij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85455" y="1371600"/>
            <a:ext cx="9684326" cy="1524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Местное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и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самоуправление</a:t>
            </a:r>
            <a:b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Республике Беларусь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оценка на основе рассмотрения обращений граждан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2858655" y="5347855"/>
            <a:ext cx="9144000" cy="990600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Босько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Ольга Владимировна</a:t>
            </a: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Академия управления при Президенте Республики Беларусь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7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6665" r="14669" b="9097"/>
          <a:stretch/>
        </p:blipFill>
        <p:spPr bwMode="auto">
          <a:xfrm>
            <a:off x="1378664" y="530318"/>
            <a:ext cx="8929135" cy="559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2346" y="-171092"/>
            <a:ext cx="10185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Конституционная модель организации </a:t>
            </a:r>
            <a:r>
              <a:rPr lang="ru-RU" sz="3600" b="1" dirty="0" smtClean="0">
                <a:solidFill>
                  <a:schemeClr val="bg1"/>
                </a:solidFill>
              </a:rPr>
              <a:t>власти </a:t>
            </a:r>
            <a:r>
              <a:rPr lang="ru-RU" sz="3600" dirty="0">
                <a:solidFill>
                  <a:schemeClr val="bg1"/>
                </a:solidFill>
              </a:rPr>
              <a:t>*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2346" y="6219054"/>
            <a:ext cx="9986932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>
                <a:solidFill>
                  <a:schemeClr val="tx2"/>
                </a:solidFill>
              </a:rPr>
              <a:t>*По результатам </a:t>
            </a:r>
            <a:r>
              <a:rPr lang="ru-RU" sz="1400" dirty="0" smtClean="0">
                <a:solidFill>
                  <a:schemeClr val="tx2"/>
                </a:solidFill>
              </a:rPr>
              <a:t>исследования, проведенного  Белорусским экономическим  </a:t>
            </a:r>
            <a:r>
              <a:rPr lang="ru-RU" sz="1400" dirty="0" err="1" smtClean="0">
                <a:solidFill>
                  <a:schemeClr val="tx2"/>
                </a:solidFill>
              </a:rPr>
              <a:t>исследовательско</a:t>
            </a:r>
            <a:r>
              <a:rPr lang="ru-RU" sz="1400" dirty="0" smtClean="0">
                <a:solidFill>
                  <a:schemeClr val="tx2"/>
                </a:solidFill>
              </a:rPr>
              <a:t>-образовательным центром</a:t>
            </a:r>
            <a:r>
              <a:rPr lang="ru-RU" sz="1400" dirty="0">
                <a:solidFill>
                  <a:schemeClr val="tx2"/>
                </a:solidFill>
              </a:rPr>
              <a:t> 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hlinkClick r:id="rId3"/>
              </a:rPr>
              <a:t>BEROC</a:t>
            </a:r>
            <a:r>
              <a:rPr lang="ru-RU" sz="1400" dirty="0" smtClean="0">
                <a:solidFill>
                  <a:schemeClr val="tx2"/>
                </a:solidFill>
              </a:rPr>
              <a:t>. Режим </a:t>
            </a:r>
            <a:r>
              <a:rPr lang="ru-RU" sz="1400" dirty="0">
                <a:solidFill>
                  <a:schemeClr val="tx2"/>
                </a:solidFill>
              </a:rPr>
              <a:t>доступа</a:t>
            </a:r>
            <a:r>
              <a:rPr lang="ru-RU" dirty="0" smtClean="0"/>
              <a:t>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www.beroc.by/webroot/delivery/files/Mestnoje_samoupravlenije.pdf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8257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5846" y="473604"/>
            <a:ext cx="10501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400" b="1" u="sng" dirty="0" smtClean="0">
                <a:solidFill>
                  <a:schemeClr val="accent1"/>
                </a:solidFill>
              </a:rPr>
              <a:t>осуществления </a:t>
            </a:r>
            <a:r>
              <a:rPr lang="ru-RU" sz="2400" b="1" u="sng" dirty="0">
                <a:solidFill>
                  <a:schemeClr val="accent1"/>
                </a:solidFill>
              </a:rPr>
              <a:t>местного управления и самоуправления</a:t>
            </a:r>
            <a:r>
              <a:rPr lang="ru-RU" sz="2400" b="1" u="sng" dirty="0" smtClean="0">
                <a:solidFill>
                  <a:schemeClr val="accent1"/>
                </a:solidFill>
              </a:rPr>
              <a:t>:</a:t>
            </a:r>
            <a:endParaRPr lang="ru-RU" sz="2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3934" y="-140178"/>
            <a:ext cx="4645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Основные принципы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192" y="1353284"/>
            <a:ext cx="1019694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700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законность;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социальная справедливость;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защита прав и законных интересов граждан;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выборность органов местного самоуправления, их подотчетность гражданам;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dirty="0"/>
              <a:t>гласность и учет общественного мнения, постоянное информирование граждан о принимаемых решениях по важнейшим вопросам местного значения и др.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1110238" y="6241712"/>
            <a:ext cx="10018711" cy="49371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Закон Республики Беларусь «О местном управлении и самоуправлении в Республике Беларусь»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5846" y="473604"/>
            <a:ext cx="10501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/>
                </a:solidFill>
              </a:rPr>
              <a:t>Статья 40</a:t>
            </a:r>
            <a:r>
              <a:rPr lang="ru-RU" sz="2400" b="1" u="sng" dirty="0" smtClean="0">
                <a:solidFill>
                  <a:schemeClr val="accent1"/>
                </a:solidFill>
              </a:rPr>
              <a:t>:</a:t>
            </a:r>
            <a:endParaRPr lang="ru-RU" sz="2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70894" y="-140178"/>
            <a:ext cx="7531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Конституция </a:t>
            </a:r>
            <a:r>
              <a:rPr lang="ru-RU" sz="3600" b="1" dirty="0">
                <a:solidFill>
                  <a:schemeClr val="bg1"/>
                </a:solidFill>
              </a:rPr>
              <a:t>Республики </a:t>
            </a:r>
            <a:r>
              <a:rPr lang="ru-RU" sz="3600" b="1" dirty="0" smtClean="0">
                <a:solidFill>
                  <a:schemeClr val="bg1"/>
                </a:solidFill>
              </a:rPr>
              <a:t>Беларусь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9192" y="1353284"/>
            <a:ext cx="1019694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700" dirty="0" smtClean="0"/>
          </a:p>
          <a:p>
            <a:pPr lvl="0"/>
            <a:r>
              <a:rPr lang="ru-RU" sz="2800" dirty="0"/>
              <a:t>Каждый имеет право направлять личные или коллективные обращения в государственные органы. Государственные органы, а также должностные лица обязаны рассмотреть обращение и дать ответ по существу в определенный законом срок.</a:t>
            </a:r>
          </a:p>
        </p:txBody>
      </p:sp>
    </p:spTree>
    <p:extLst>
      <p:ext uri="{BB962C8B-B14F-4D97-AF65-F5344CB8AC3E}">
        <p14:creationId xmlns:p14="http://schemas.microsoft.com/office/powerpoint/2010/main" val="112782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236" y="540319"/>
            <a:ext cx="100306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Базовым документом, регулирующим вопросы рассмотрения обращений граждан и юридических лиц, </a:t>
            </a:r>
            <a:r>
              <a:rPr lang="ru-RU" sz="2800" dirty="0" smtClean="0"/>
              <a:t>является</a:t>
            </a:r>
          </a:p>
          <a:p>
            <a:pPr algn="ctr"/>
            <a:r>
              <a:rPr lang="ru-RU" sz="2800" dirty="0" smtClean="0"/>
              <a:t>Закон </a:t>
            </a:r>
            <a:r>
              <a:rPr lang="ru-RU" sz="2800" dirty="0"/>
              <a:t>Республики Беларусь от 18 июля 2011 г. № </a:t>
            </a:r>
            <a:r>
              <a:rPr lang="ru-RU" sz="2800" dirty="0" smtClean="0"/>
              <a:t>300-З</a:t>
            </a:r>
          </a:p>
          <a:p>
            <a:pPr algn="ctr"/>
            <a:r>
              <a:rPr lang="ru-RU" sz="2800" u="sng" dirty="0" smtClean="0">
                <a:solidFill>
                  <a:schemeClr val="accent1"/>
                </a:solidFill>
              </a:rPr>
              <a:t>«</a:t>
            </a:r>
            <a:r>
              <a:rPr lang="ru-RU" sz="2800" u="sng" dirty="0">
                <a:solidFill>
                  <a:schemeClr val="accent1"/>
                </a:solidFill>
              </a:rPr>
              <a:t>Об обращениях граждан и юридических лиц»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1116" y="2401222"/>
            <a:ext cx="5063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 характеру юридической </a:t>
            </a:r>
            <a:r>
              <a:rPr lang="ru-RU" sz="2000" b="1" dirty="0" smtClean="0"/>
              <a:t>природы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предложения,</a:t>
            </a:r>
          </a:p>
          <a:p>
            <a:r>
              <a:rPr lang="ru-RU" sz="2000" dirty="0" smtClean="0"/>
              <a:t>заявления,</a:t>
            </a:r>
          </a:p>
          <a:p>
            <a:r>
              <a:rPr lang="ru-RU" sz="2000" dirty="0" smtClean="0"/>
              <a:t>жалобы.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4219" y="2447828"/>
            <a:ext cx="3356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 форме </a:t>
            </a:r>
            <a:r>
              <a:rPr lang="ru-RU" sz="2000" b="1" dirty="0" smtClean="0"/>
              <a:t>фиксации:</a:t>
            </a:r>
          </a:p>
          <a:p>
            <a:r>
              <a:rPr lang="ru-RU" sz="2000" dirty="0" smtClean="0"/>
              <a:t>письменные,</a:t>
            </a:r>
          </a:p>
          <a:p>
            <a:r>
              <a:rPr lang="ru-RU" sz="2000" dirty="0"/>
              <a:t>э</a:t>
            </a:r>
            <a:r>
              <a:rPr lang="ru-RU" sz="2000" dirty="0" smtClean="0"/>
              <a:t>лектронные,</a:t>
            </a:r>
          </a:p>
          <a:p>
            <a:r>
              <a:rPr lang="ru-RU" sz="2000" dirty="0" smtClean="0"/>
              <a:t>устные.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1137" y="3798981"/>
            <a:ext cx="5063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 количеству </a:t>
            </a:r>
            <a:r>
              <a:rPr lang="ru-RU" sz="2000" b="1" dirty="0" smtClean="0"/>
              <a:t>обращающихся:</a:t>
            </a:r>
          </a:p>
          <a:p>
            <a:r>
              <a:rPr lang="ru-RU" sz="2000" dirty="0" smtClean="0"/>
              <a:t>индивидуальные;</a:t>
            </a:r>
          </a:p>
          <a:p>
            <a:r>
              <a:rPr lang="ru-RU" sz="2000" dirty="0" smtClean="0"/>
              <a:t>коллективные.</a:t>
            </a:r>
            <a:endParaRPr lang="ru-RU" sz="2000" dirty="0"/>
          </a:p>
        </p:txBody>
      </p:sp>
      <p:pic>
        <p:nvPicPr>
          <p:cNvPr id="1026" name="Picture 2" descr="Картинки по запросу прием гражд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389" y="404720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21916" y="4918739"/>
            <a:ext cx="5063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 </a:t>
            </a:r>
            <a:r>
              <a:rPr lang="ru-RU" sz="2000" b="1" dirty="0" smtClean="0"/>
              <a:t>повторности подачи:</a:t>
            </a:r>
          </a:p>
          <a:p>
            <a:r>
              <a:rPr lang="ru-RU" sz="2000" dirty="0" smtClean="0"/>
              <a:t>первичные;</a:t>
            </a:r>
          </a:p>
          <a:p>
            <a:r>
              <a:rPr lang="ru-RU" sz="2000" dirty="0" smtClean="0"/>
              <a:t>повторные.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80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89816" y="-140178"/>
            <a:ext cx="1019458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chemeClr val="bg1"/>
                </a:solidFill>
              </a:rPr>
              <a:t>Предпочтительные формы работы с гражданами</a:t>
            </a:r>
            <a:endParaRPr lang="ru-RU" sz="35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82367" y="459479"/>
            <a:ext cx="3827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i="1" dirty="0"/>
              <a:t>(в % от числа опрошенных)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15076" r="6116" b="25460"/>
          <a:stretch/>
        </p:blipFill>
        <p:spPr bwMode="auto">
          <a:xfrm>
            <a:off x="1094923" y="1229713"/>
            <a:ext cx="9977810" cy="446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1110238" y="6241712"/>
            <a:ext cx="10018711" cy="4937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По результатам исследования, проведенного Информационно-аналитическим центром  при Администрации Президента Республики Беларусь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8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интернет-аудитории республики белару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946" y="836407"/>
            <a:ext cx="73342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2731" y="-69275"/>
            <a:ext cx="7119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Интернет-аудитория Республики Беларусь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5023" y="4619652"/>
            <a:ext cx="115047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На </a:t>
            </a:r>
            <a:r>
              <a:rPr lang="ru-RU" sz="2200" b="1" dirty="0" smtClean="0"/>
              <a:t>1 января 2016 г. </a:t>
            </a:r>
            <a:r>
              <a:rPr lang="ru-RU" sz="2200" dirty="0" smtClean="0"/>
              <a:t>в республике количество абонентов (юридических лиц, индивидуальных предпринимателей и физических лиц) всех видов передачи данных с выходом в сеть Интернет составило </a:t>
            </a:r>
            <a:r>
              <a:rPr lang="ru-RU" sz="2200" b="1" dirty="0" smtClean="0"/>
              <a:t>10,3 миллиона </a:t>
            </a:r>
            <a:r>
              <a:rPr lang="ru-RU" sz="2200" dirty="0" smtClean="0"/>
              <a:t>и за последние 5 лет увеличилось почти </a:t>
            </a:r>
            <a:r>
              <a:rPr lang="ru-RU" sz="2200" b="1" dirty="0" smtClean="0"/>
              <a:t>в 2 раза</a:t>
            </a:r>
            <a:r>
              <a:rPr lang="ru-RU" sz="2200" dirty="0" smtClean="0"/>
              <a:t>.*</a:t>
            </a:r>
            <a:endParaRPr lang="ru-RU" sz="22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1110238" y="6241712"/>
            <a:ext cx="10018711" cy="4937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 smtClean="0"/>
              <a:t>* </a:t>
            </a:r>
            <a:r>
              <a:rPr lang="ru-RU" sz="1600" dirty="0"/>
              <a:t>По результатам исследования, проведенного </a:t>
            </a:r>
            <a:r>
              <a:rPr lang="ru-RU" sz="1500" dirty="0" smtClean="0"/>
              <a:t>Национальным статистическим комитетом Республики Беларусь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8831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5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58383248"/>
              </p:ext>
            </p:extLst>
          </p:nvPr>
        </p:nvGraphicFramePr>
        <p:xfrm>
          <a:off x="318654" y="748135"/>
          <a:ext cx="11457695" cy="5141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73"/>
                <a:gridCol w="7853672"/>
                <a:gridCol w="1427941"/>
                <a:gridCol w="1061109"/>
              </a:tblGrid>
              <a:tr h="1026949"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Рейтинг стран мира по уровню развития информационно-коммуникационных технологий</a:t>
                      </a:r>
                      <a:r>
                        <a:rPr lang="ru-RU" sz="2800" dirty="0" smtClean="0"/>
                        <a:t>, 2016 год</a:t>
                      </a:r>
                      <a:endParaRPr lang="ru-RU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Республика Корея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8,84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Исландия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8,83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+1</a:t>
                      </a:r>
                      <a:endParaRPr lang="ru-RU" sz="2400" dirty="0"/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Дания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8,74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-1</a:t>
                      </a:r>
                      <a:endParaRPr lang="ru-RU" sz="2400" dirty="0"/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Республика Беларусь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7,26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+2</a:t>
                      </a:r>
                      <a:endParaRPr lang="ru-RU" sz="2400" dirty="0"/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Азербайджанская Республика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6,28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-3</a:t>
                      </a:r>
                      <a:endParaRPr lang="ru-RU" sz="2400" dirty="0"/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Республика Молдова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5,75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-1</a:t>
                      </a:r>
                      <a:endParaRPr lang="ru-RU" sz="2400" dirty="0"/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Республика Армения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5,60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Республика Грузия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5,59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Украина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5,33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Текст 3"/>
          <p:cNvSpPr>
            <a:spLocks noGrp="1"/>
          </p:cNvSpPr>
          <p:nvPr>
            <p:ph type="body" sz="half" idx="2"/>
          </p:nvPr>
        </p:nvSpPr>
        <p:spPr>
          <a:xfrm>
            <a:off x="1010092" y="6241712"/>
            <a:ext cx="10664457" cy="4937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/>
              <a:t>Индекс </a:t>
            </a:r>
            <a:r>
              <a:rPr lang="ru-RU" dirty="0"/>
              <a:t>развития информационно-коммуникационных технологий (ICT </a:t>
            </a:r>
            <a:r>
              <a:rPr lang="ru-RU" dirty="0" err="1"/>
              <a:t>Development</a:t>
            </a:r>
            <a:r>
              <a:rPr lang="ru-RU" dirty="0"/>
              <a:t> </a:t>
            </a:r>
            <a:r>
              <a:rPr lang="ru-RU" dirty="0" err="1"/>
              <a:t>Index</a:t>
            </a:r>
            <a:r>
              <a:rPr lang="ru-RU" dirty="0"/>
              <a:t>) — это комбинированный показатель, характеризующий достижения стран </a:t>
            </a:r>
            <a:r>
              <a:rPr lang="ru-RU" dirty="0" smtClean="0"/>
              <a:t>мира</a:t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ru-RU" dirty="0"/>
              <a:t> точки зрения развития информационно-коммуникационных технологий (ИКТ). Рассчитывается по методике Международного союза электросвязи (</a:t>
            </a:r>
            <a:r>
              <a:rPr lang="ru-RU" dirty="0" err="1"/>
              <a:t>International</a:t>
            </a:r>
            <a:r>
              <a:rPr lang="ru-RU" dirty="0"/>
              <a:t> </a:t>
            </a:r>
            <a:r>
              <a:rPr lang="ru-RU" dirty="0" err="1"/>
              <a:t>Telecommunication</a:t>
            </a:r>
            <a:r>
              <a:rPr lang="ru-RU" dirty="0"/>
              <a:t> </a:t>
            </a:r>
            <a:r>
              <a:rPr lang="ru-RU" dirty="0" err="1"/>
              <a:t>Union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smtClean="0"/>
              <a:t>специализированного </a:t>
            </a:r>
            <a:r>
              <a:rPr lang="ru-RU" dirty="0"/>
              <a:t>подразделения ООН, определяющего мировые стандарты в области ИКТ.</a:t>
            </a:r>
          </a:p>
        </p:txBody>
      </p:sp>
    </p:spTree>
    <p:extLst>
      <p:ext uri="{BB962C8B-B14F-4D97-AF65-F5344CB8AC3E}">
        <p14:creationId xmlns:p14="http://schemas.microsoft.com/office/powerpoint/2010/main" val="13422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0238" y="6241712"/>
            <a:ext cx="10018711" cy="4937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По результатам исследования, проведенного Информационно-аналитическим центром  при Администрации Президента Республики Беларусь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90388" y="-83130"/>
            <a:ext cx="98518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Использование электронной </a:t>
            </a:r>
            <a:r>
              <a:rPr lang="ru-RU" sz="2800" b="1" dirty="0" smtClean="0">
                <a:solidFill>
                  <a:schemeClr val="bg1"/>
                </a:solidFill>
              </a:rPr>
              <a:t>почты для подачи обращения: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3767" y="1569903"/>
            <a:ext cx="107115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 том, что в государственные органы можно обращаться посредством электронной почты</a:t>
            </a:r>
          </a:p>
          <a:p>
            <a:pPr algn="ctr"/>
            <a:r>
              <a:rPr lang="ru-RU" sz="3600" b="1" u="sng" dirty="0" smtClean="0">
                <a:solidFill>
                  <a:schemeClr val="accent1"/>
                </a:solidFill>
              </a:rPr>
              <a:t>осведомлено 80% населения</a:t>
            </a:r>
            <a:r>
              <a:rPr lang="ru-RU" sz="3600" u="sng" dirty="0" smtClean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58% </a:t>
            </a:r>
            <a:r>
              <a:rPr lang="ru-RU" sz="3200" dirty="0" smtClean="0"/>
              <a:t>точно знают об этом;</a:t>
            </a:r>
          </a:p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22%</a:t>
            </a:r>
            <a:r>
              <a:rPr lang="ru-RU" sz="3200" dirty="0" smtClean="0"/>
              <a:t> слышали.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93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0238" y="6241712"/>
            <a:ext cx="10018711" cy="4937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По результатам исследования, проведенного Информационно-аналитическим центром  при Администрации Президента Республики Беларусь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90388" y="-83130"/>
            <a:ext cx="976203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Использование электронной </a:t>
            </a:r>
            <a:r>
              <a:rPr lang="ru-RU" sz="2800" b="1" dirty="0" smtClean="0">
                <a:solidFill>
                  <a:schemeClr val="bg1"/>
                </a:solidFill>
              </a:rPr>
              <a:t>почты для подачи обращения:</a:t>
            </a:r>
          </a:p>
          <a:p>
            <a:pPr algn="ctr"/>
            <a:r>
              <a:rPr lang="ru-RU" sz="2400" i="1" dirty="0" smtClean="0"/>
              <a:t>(в % от числа опрошенных)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3756" y="929858"/>
            <a:ext cx="107352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800" b="1" u="sng" dirty="0">
                <a:solidFill>
                  <a:schemeClr val="accent1"/>
                </a:solidFill>
              </a:rPr>
              <a:t>54% респондентов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которые </a:t>
            </a:r>
            <a:r>
              <a:rPr lang="ru-RU" sz="2400" b="1" dirty="0"/>
              <a:t>на момент опроса не </a:t>
            </a:r>
            <a:r>
              <a:rPr lang="ru-RU" sz="2400" b="1" dirty="0" smtClean="0"/>
              <a:t>использовали</a:t>
            </a:r>
          </a:p>
          <a:p>
            <a:pPr algn="ctr"/>
            <a:r>
              <a:rPr lang="ru-RU" sz="2400" b="1" dirty="0" smtClean="0"/>
              <a:t>электронную </a:t>
            </a:r>
            <a:r>
              <a:rPr lang="ru-RU" sz="2400" b="1" dirty="0"/>
              <a:t>почту для подачи </a:t>
            </a:r>
            <a:r>
              <a:rPr lang="ru-RU" sz="2400" b="1" dirty="0" smtClean="0"/>
              <a:t>обращений,</a:t>
            </a:r>
          </a:p>
          <a:p>
            <a:pPr algn="ctr"/>
            <a:r>
              <a:rPr lang="ru-RU" sz="2800" b="1" u="sng" dirty="0" smtClean="0">
                <a:solidFill>
                  <a:schemeClr val="accent1"/>
                </a:solidFill>
              </a:rPr>
              <a:t>готовы </a:t>
            </a:r>
            <a:r>
              <a:rPr lang="ru-RU" sz="2800" b="1" u="sng" dirty="0">
                <a:solidFill>
                  <a:schemeClr val="accent1"/>
                </a:solidFill>
              </a:rPr>
              <a:t>в перспективе ею воспользоваться</a:t>
            </a:r>
            <a:r>
              <a:rPr lang="ru-RU" sz="2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1259" y="3535667"/>
            <a:ext cx="86077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1"/>
                </a:solidFill>
              </a:rPr>
              <a:t>75% </a:t>
            </a:r>
            <a:r>
              <a:rPr lang="ru-RU" sz="2800" b="1" u="sng" dirty="0" smtClean="0">
                <a:solidFill>
                  <a:schemeClr val="accent1"/>
                </a:solidFill>
              </a:rPr>
              <a:t>граждан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использовавших </a:t>
            </a:r>
            <a:r>
              <a:rPr lang="ru-RU" sz="2400" b="1" dirty="0"/>
              <a:t>для подачи обращений электронную почту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800" b="1" u="sng" dirty="0">
                <a:solidFill>
                  <a:schemeClr val="accent1"/>
                </a:solidFill>
              </a:rPr>
              <a:t>остались довольны полученным </a:t>
            </a:r>
            <a:r>
              <a:rPr lang="ru-RU" sz="2800" b="1" u="sng" dirty="0" smtClean="0">
                <a:solidFill>
                  <a:schemeClr val="accent1"/>
                </a:solidFill>
              </a:rPr>
              <a:t>ответом</a:t>
            </a:r>
            <a:r>
              <a:rPr lang="ru-RU" sz="2800" dirty="0" smtClean="0">
                <a:solidFill>
                  <a:schemeClr val="accent1"/>
                </a:solidFill>
              </a:rPr>
              <a:t>.</a:t>
            </a:r>
            <a:endParaRPr lang="ru-RU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5999" y="4572000"/>
            <a:ext cx="10095345" cy="1600200"/>
          </a:xfrm>
        </p:spPr>
        <p:txBody>
          <a:bodyPr>
            <a:normAutofit/>
          </a:bodyPr>
          <a:lstStyle/>
          <a:p>
            <a:pPr algn="r"/>
            <a:r>
              <a:rPr lang="ru-RU" sz="4400" dirty="0" smtClean="0">
                <a:latin typeface="+mn-lt"/>
              </a:rPr>
              <a:t>Спасибо за внимание!</a:t>
            </a:r>
            <a:endParaRPr lang="ru-RU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47592" y="-138550"/>
            <a:ext cx="46517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Содержание доклада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1071" y="1110781"/>
            <a:ext cx="10157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/>
              <a:t>Система местного управления и самоуправления в Республике Беларусь: структура, основные принципы деятельности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1071" y="2401374"/>
            <a:ext cx="9344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/>
              <a:t>Работа с обращениями граждан как важнейший элемент комплексной работы с населением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1071" y="3591022"/>
            <a:ext cx="407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b="1" i="1" dirty="0" smtClean="0"/>
              <a:t>Электронные обращения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29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0238" y="6241712"/>
            <a:ext cx="10018711" cy="4937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По результатам исследования, проведенного Информационно-аналитическим центром  при Администрации Президента Республики Беларусь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05388" y="-83130"/>
            <a:ext cx="657391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какой степени Вы доверяете сегодня:</a:t>
            </a:r>
          </a:p>
          <a:p>
            <a:pPr algn="ctr"/>
            <a:r>
              <a:rPr lang="ru-RU" sz="2400" i="1" dirty="0" smtClean="0"/>
              <a:t>(в % от числа опрошенных)</a:t>
            </a:r>
            <a:endParaRPr lang="ru-RU" sz="24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5059" r="9382" b="7294"/>
          <a:stretch/>
        </p:blipFill>
        <p:spPr bwMode="auto">
          <a:xfrm>
            <a:off x="1828785" y="855684"/>
            <a:ext cx="8631384" cy="46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2" b="56938"/>
          <a:stretch/>
        </p:blipFill>
        <p:spPr bwMode="auto">
          <a:xfrm>
            <a:off x="1828786" y="5495365"/>
            <a:ext cx="8631384" cy="32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1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30001507"/>
              </p:ext>
            </p:extLst>
          </p:nvPr>
        </p:nvGraphicFramePr>
        <p:xfrm>
          <a:off x="748145" y="997527"/>
          <a:ext cx="11208327" cy="430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0238" y="6241712"/>
            <a:ext cx="10018711" cy="49371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По результатам исследования, проведенного Информационно-аналитическим центром  при Администрации Президента Республики Беларусь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05388" y="-83130"/>
            <a:ext cx="657391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какой степени Вы доверяете сегодня:</a:t>
            </a:r>
          </a:p>
          <a:p>
            <a:pPr algn="ctr"/>
            <a:r>
              <a:rPr lang="ru-RU" sz="2400" i="1" dirty="0" smtClean="0"/>
              <a:t>(в % от числа опрошенных)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2947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819979"/>
            <a:ext cx="1119447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Основы </a:t>
            </a:r>
            <a:r>
              <a:rPr lang="ru-RU" sz="2000" dirty="0" smtClean="0"/>
              <a:t>правового положения органов </a:t>
            </a:r>
            <a:r>
              <a:rPr lang="ru-RU" sz="2000" dirty="0"/>
              <a:t>местного управления и самоуправления </a:t>
            </a:r>
            <a:r>
              <a:rPr lang="ru-RU" sz="2000" dirty="0" smtClean="0"/>
              <a:t>закреплены в</a:t>
            </a:r>
            <a:r>
              <a:rPr lang="ru-RU" sz="2000" dirty="0"/>
              <a:t> </a:t>
            </a:r>
            <a:endParaRPr lang="ru-RU" sz="2000" dirty="0" smtClean="0"/>
          </a:p>
          <a:p>
            <a:pPr algn="ctr"/>
            <a:r>
              <a:rPr lang="ru-RU" sz="2400" b="1" u="sng" dirty="0" smtClean="0">
                <a:solidFill>
                  <a:schemeClr val="accent1"/>
                </a:solidFill>
              </a:rPr>
              <a:t>Конституции </a:t>
            </a:r>
            <a:r>
              <a:rPr lang="ru-RU" sz="2400" b="1" u="sng" dirty="0">
                <a:solidFill>
                  <a:schemeClr val="accent1"/>
                </a:solidFill>
              </a:rPr>
              <a:t>Республики Беларусь</a:t>
            </a:r>
            <a:r>
              <a:rPr lang="ru-RU" sz="2400" dirty="0"/>
              <a:t> </a:t>
            </a:r>
            <a:endParaRPr lang="ru-RU" sz="2400" dirty="0" smtClean="0"/>
          </a:p>
          <a:p>
            <a:pPr algn="ctr"/>
            <a:r>
              <a:rPr lang="ru-RU" sz="2400" dirty="0" smtClean="0"/>
              <a:t>  </a:t>
            </a:r>
            <a:r>
              <a:rPr lang="ru-RU" sz="2000" dirty="0" smtClean="0"/>
              <a:t>и в </a:t>
            </a:r>
            <a:r>
              <a:rPr lang="ru-RU" sz="2000" dirty="0"/>
              <a:t>Законе Республики Беларусь от 4 января 2010 </a:t>
            </a:r>
            <a:r>
              <a:rPr lang="ru-RU" sz="2000" dirty="0" smtClean="0"/>
              <a:t>года</a:t>
            </a: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</a:rPr>
              <a:t>«</a:t>
            </a:r>
            <a:r>
              <a:rPr lang="ru-RU" sz="2400" b="1" u="sng" dirty="0">
                <a:solidFill>
                  <a:schemeClr val="accent1"/>
                </a:solidFill>
              </a:rPr>
              <a:t>О местном управлении и </a:t>
            </a:r>
            <a:r>
              <a:rPr lang="ru-RU" sz="2400" b="1" u="sng" dirty="0" smtClean="0">
                <a:solidFill>
                  <a:schemeClr val="accent1"/>
                </a:solidFill>
              </a:rPr>
              <a:t>самоуправлении в </a:t>
            </a:r>
            <a:r>
              <a:rPr lang="ru-RU" sz="2400" b="1" u="sng" dirty="0">
                <a:solidFill>
                  <a:schemeClr val="accent1"/>
                </a:solidFill>
              </a:rPr>
              <a:t>Республике Беларусь</a:t>
            </a:r>
            <a:r>
              <a:rPr lang="ru-RU" sz="2400" b="1" dirty="0">
                <a:solidFill>
                  <a:schemeClr val="accent1"/>
                </a:solidFill>
              </a:rPr>
              <a:t>»</a:t>
            </a:r>
            <a:r>
              <a:rPr lang="ru-RU" sz="20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47592" y="-138550"/>
            <a:ext cx="4652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Правовое положение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9091" y="2999596"/>
            <a:ext cx="1019694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/>
                </a:solidFill>
              </a:rPr>
              <a:t>Местное </a:t>
            </a:r>
            <a:r>
              <a:rPr lang="ru-RU" sz="2800" b="1" u="sng" dirty="0">
                <a:solidFill>
                  <a:schemeClr val="accent1"/>
                </a:solidFill>
              </a:rPr>
              <a:t>управление и </a:t>
            </a:r>
            <a:r>
              <a:rPr lang="ru-RU" sz="2800" b="1" u="sng" dirty="0" smtClean="0">
                <a:solidFill>
                  <a:schemeClr val="accent1"/>
                </a:solidFill>
              </a:rPr>
              <a:t>самоуправление</a:t>
            </a:r>
          </a:p>
          <a:p>
            <a:pPr algn="ctr">
              <a:spcAft>
                <a:spcPts val="1200"/>
              </a:spcAft>
            </a:pPr>
            <a:r>
              <a:rPr lang="ru-RU" sz="2800" b="1" u="sng" dirty="0" smtClean="0">
                <a:solidFill>
                  <a:schemeClr val="accent1"/>
                </a:solidFill>
              </a:rPr>
              <a:t>осуществляется </a:t>
            </a:r>
            <a:r>
              <a:rPr lang="ru-RU" sz="2800" b="1" u="sng" dirty="0">
                <a:solidFill>
                  <a:schemeClr val="accent1"/>
                </a:solidFill>
              </a:rPr>
              <a:t>гражданами через: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местные Советы депутатов;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исполнительные и распорядительные органы;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органы территориального общественного самоуправления;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местные референдумы;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собрания;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другие формы прямого участия в государственных и общественных делах.</a:t>
            </a:r>
          </a:p>
        </p:txBody>
      </p:sp>
    </p:spTree>
    <p:extLst>
      <p:ext uri="{BB962C8B-B14F-4D97-AF65-F5344CB8AC3E}">
        <p14:creationId xmlns:p14="http://schemas.microsoft.com/office/powerpoint/2010/main" val="10069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9091" y="819979"/>
            <a:ext cx="10196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400" b="1" i="1" dirty="0" smtClean="0"/>
              <a:t>форма </a:t>
            </a:r>
            <a:r>
              <a:rPr lang="ru-RU" sz="2400" b="1" i="1" dirty="0"/>
              <a:t>организации и деятельности местных исполнительных и распорядительных органов для решения вопросов местного значения исходя из общегосударственных интересов и интересов населения, проживающего на соответствующей территории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30792" y="-140178"/>
            <a:ext cx="9404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Местное </a:t>
            </a:r>
            <a:r>
              <a:rPr lang="ru-RU" sz="3600" b="1" dirty="0" smtClean="0">
                <a:solidFill>
                  <a:schemeClr val="bg1"/>
                </a:solidFill>
              </a:rPr>
              <a:t>управление</a:t>
            </a:r>
            <a:r>
              <a:rPr lang="ru-RU" sz="3600" b="1" dirty="0">
                <a:solidFill>
                  <a:schemeClr val="bg1"/>
                </a:solidFill>
              </a:rPr>
              <a:t> в Республике Беларусь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9091" y="2777916"/>
            <a:ext cx="10196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/>
                </a:solidFill>
              </a:rPr>
              <a:t>Единая </a:t>
            </a:r>
            <a:r>
              <a:rPr lang="ru-RU" sz="2400" b="1" u="sng" dirty="0">
                <a:solidFill>
                  <a:schemeClr val="accent1"/>
                </a:solidFill>
              </a:rPr>
              <a:t>система органов местного управления на территории Республики Беларусь состоит </a:t>
            </a:r>
            <a:r>
              <a:rPr lang="ru-RU" sz="2400" b="1" u="sng" dirty="0" smtClean="0">
                <a:solidFill>
                  <a:schemeClr val="accent1"/>
                </a:solidFill>
              </a:rPr>
              <a:t>из:</a:t>
            </a:r>
            <a:endParaRPr lang="ru-RU" sz="2800" b="1" u="sng" dirty="0">
              <a:solidFill>
                <a:schemeClr val="accent1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областных</a:t>
            </a:r>
            <a:r>
              <a:rPr lang="ru-RU" sz="2000" dirty="0"/>
              <a:t>,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районных,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городских,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поселковых,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сельских исполнительных комитетов,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местных администраций. </a:t>
            </a:r>
          </a:p>
        </p:txBody>
      </p:sp>
    </p:spTree>
    <p:extLst>
      <p:ext uri="{BB962C8B-B14F-4D97-AF65-F5344CB8AC3E}">
        <p14:creationId xmlns:p14="http://schemas.microsoft.com/office/powerpoint/2010/main" val="35624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5846" y="473604"/>
            <a:ext cx="10501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400" b="1" u="sng" dirty="0" smtClean="0">
                <a:solidFill>
                  <a:schemeClr val="accent1"/>
                </a:solidFill>
              </a:rPr>
              <a:t>подразделяются на три уровня:</a:t>
            </a:r>
            <a:endParaRPr lang="ru-RU" sz="2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62222" y="-140178"/>
            <a:ext cx="5993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Исполнительные комитеты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0646" y="771393"/>
            <a:ext cx="1019694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700" dirty="0" smtClean="0"/>
          </a:p>
          <a:p>
            <a:pPr marL="4000500" lvl="8" indent="-342900">
              <a:buFont typeface="Wingdings" pitchFamily="2" charset="2"/>
              <a:buChar char="Ø"/>
            </a:pPr>
            <a:r>
              <a:rPr lang="ru-RU" sz="2400" b="1" dirty="0" smtClean="0"/>
              <a:t>первичный</a:t>
            </a:r>
            <a:r>
              <a:rPr lang="ru-RU" sz="2400" dirty="0" smtClean="0"/>
              <a:t>;</a:t>
            </a:r>
            <a:endParaRPr lang="ru-RU" sz="2400" dirty="0"/>
          </a:p>
          <a:p>
            <a:pPr marL="4000500" lvl="8" indent="-342900">
              <a:buFont typeface="Wingdings" pitchFamily="2" charset="2"/>
              <a:buChar char="Ø"/>
            </a:pPr>
            <a:r>
              <a:rPr lang="ru-RU" sz="2400" b="1" dirty="0"/>
              <a:t>базовый</a:t>
            </a:r>
            <a:r>
              <a:rPr lang="ru-RU" sz="2400" dirty="0"/>
              <a:t>;</a:t>
            </a:r>
          </a:p>
          <a:p>
            <a:pPr marL="4000500" lvl="8" indent="-342900">
              <a:buFont typeface="Wingdings" pitchFamily="2" charset="2"/>
              <a:buChar char="Ø"/>
            </a:pPr>
            <a:r>
              <a:rPr lang="ru-RU" sz="2400" b="1" dirty="0" smtClean="0"/>
              <a:t>областной</a:t>
            </a:r>
            <a:r>
              <a:rPr lang="ru-RU" sz="2400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95854" y="2091584"/>
            <a:ext cx="115098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 </a:t>
            </a:r>
            <a:r>
              <a:rPr lang="ru-RU" sz="2400" b="1" dirty="0">
                <a:solidFill>
                  <a:srgbClr val="C00000"/>
                </a:solidFill>
              </a:rPr>
              <a:t>первичному территориальному уровню</a:t>
            </a:r>
            <a:r>
              <a:rPr lang="ru-RU" sz="2400" dirty="0"/>
              <a:t> </a:t>
            </a:r>
            <a:r>
              <a:rPr lang="ru-RU" sz="2400" dirty="0" smtClean="0"/>
              <a:t>относятся исполкомы:</a:t>
            </a:r>
            <a:endParaRPr lang="ru-RU" sz="2400" dirty="0"/>
          </a:p>
          <a:p>
            <a:pPr lvl="0"/>
            <a:r>
              <a:rPr lang="ru-RU" sz="2400" dirty="0" smtClean="0"/>
              <a:t>			сельские;</a:t>
            </a:r>
          </a:p>
          <a:p>
            <a:pPr lvl="0"/>
            <a:r>
              <a:rPr lang="ru-RU" sz="2400" dirty="0" smtClean="0"/>
              <a:t>			поселковые;</a:t>
            </a:r>
          </a:p>
          <a:p>
            <a:pPr lvl="0"/>
            <a:r>
              <a:rPr lang="ru-RU" sz="2400" dirty="0" smtClean="0"/>
              <a:t>			городские </a:t>
            </a:r>
            <a:r>
              <a:rPr lang="ru-RU" sz="2400" dirty="0"/>
              <a:t>(городов районного подчинения</a:t>
            </a:r>
            <a:r>
              <a:rPr lang="ru-RU" sz="2400" dirty="0" smtClean="0"/>
              <a:t>).</a:t>
            </a:r>
          </a:p>
          <a:p>
            <a:pPr lvl="0"/>
            <a:endParaRPr lang="ru-RU" sz="1600" dirty="0"/>
          </a:p>
          <a:p>
            <a:r>
              <a:rPr lang="ru-RU" sz="2400" dirty="0"/>
              <a:t>К </a:t>
            </a:r>
            <a:r>
              <a:rPr lang="ru-RU" sz="2400" b="1" dirty="0">
                <a:solidFill>
                  <a:srgbClr val="C00000"/>
                </a:solidFill>
              </a:rPr>
              <a:t>базовому территориальному уровню</a:t>
            </a:r>
            <a:r>
              <a:rPr lang="ru-RU" sz="2400" dirty="0"/>
              <a:t> </a:t>
            </a:r>
            <a:r>
              <a:rPr lang="ru-RU" sz="2400" dirty="0" smtClean="0"/>
              <a:t>относятся исполкомы:</a:t>
            </a:r>
            <a:endParaRPr lang="ru-RU" sz="2400" dirty="0"/>
          </a:p>
          <a:p>
            <a:pPr lvl="0"/>
            <a:r>
              <a:rPr lang="ru-RU" sz="2400" dirty="0" smtClean="0"/>
              <a:t>			городские </a:t>
            </a:r>
            <a:r>
              <a:rPr lang="ru-RU" sz="2400" dirty="0"/>
              <a:t>(городов областного подчинения</a:t>
            </a:r>
            <a:r>
              <a:rPr lang="ru-RU" sz="2400" dirty="0" smtClean="0"/>
              <a:t>),</a:t>
            </a:r>
          </a:p>
          <a:p>
            <a:pPr lvl="0"/>
            <a:r>
              <a:rPr lang="ru-RU" sz="2400" dirty="0"/>
              <a:t>	</a:t>
            </a:r>
            <a:r>
              <a:rPr lang="ru-RU" sz="2400" dirty="0" smtClean="0"/>
              <a:t>		районные.</a:t>
            </a:r>
          </a:p>
          <a:p>
            <a:pPr lvl="0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0737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5846" y="473604"/>
            <a:ext cx="105017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200" b="1" i="1" dirty="0" smtClean="0"/>
              <a:t>форма организации </a:t>
            </a:r>
            <a:r>
              <a:rPr lang="ru-RU" sz="2200" b="1" i="1" dirty="0"/>
              <a:t>и деятельности граждан для самостоятельного решения непосредственно или через избираемые ими органы социальных, экономических, политических и культурных вопросов местного значения исходя из интересов населения и особенностей развития административно-территориальных единиц на основе собственной материально-финансовой базы и привлеченных средств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0262" y="-140178"/>
            <a:ext cx="104833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Местное </a:t>
            </a:r>
            <a:r>
              <a:rPr lang="ru-RU" sz="3600" b="1" dirty="0" smtClean="0">
                <a:solidFill>
                  <a:schemeClr val="bg1"/>
                </a:solidFill>
              </a:rPr>
              <a:t>самоуправление в </a:t>
            </a:r>
            <a:r>
              <a:rPr lang="ru-RU" sz="3600" b="1" dirty="0">
                <a:solidFill>
                  <a:schemeClr val="bg1"/>
                </a:solidFill>
              </a:rPr>
              <a:t>Республике Беларусь</a:t>
            </a:r>
            <a:r>
              <a:rPr lang="ru-RU" sz="3600" dirty="0"/>
              <a:t> 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9091" y="2376121"/>
            <a:ext cx="10196945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1"/>
                </a:solidFill>
              </a:rPr>
              <a:t>Система </a:t>
            </a:r>
            <a:r>
              <a:rPr lang="ru-RU" sz="2400" b="1" u="sng" dirty="0">
                <a:solidFill>
                  <a:schemeClr val="accent1"/>
                </a:solidFill>
              </a:rPr>
              <a:t>местного самоуправления включает :</a:t>
            </a:r>
          </a:p>
          <a:p>
            <a:pPr lvl="0"/>
            <a:endParaRPr lang="ru-RU" sz="700" dirty="0" smtClean="0"/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000" b="1" dirty="0" smtClean="0"/>
              <a:t>местные </a:t>
            </a:r>
            <a:r>
              <a:rPr lang="ru-RU" sz="2000" b="1" dirty="0"/>
              <a:t>Советы депутатов;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000" b="1" dirty="0"/>
              <a:t>органы территориального общественного самоуправления: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ru-RU" b="1" i="1" dirty="0"/>
              <a:t>советы и комитеты</a:t>
            </a:r>
            <a:r>
              <a:rPr lang="ru-RU" dirty="0"/>
              <a:t>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dirty="0"/>
              <a:t>микрорайонов;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dirty="0"/>
              <a:t>жилищных комплексов;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ru-RU" b="1" i="1" dirty="0"/>
              <a:t>домовые;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ru-RU" b="1" i="1" dirty="0"/>
              <a:t>уличные;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ru-RU" b="1" i="1" dirty="0"/>
              <a:t>квартальные;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ru-RU" b="1" i="1" dirty="0"/>
              <a:t>поселковые;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ru-RU" b="1" i="1" dirty="0"/>
              <a:t>сельские комитеты;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000" b="1" dirty="0"/>
              <a:t>другие органы, в том числе единоличные</a:t>
            </a:r>
            <a:r>
              <a:rPr lang="ru-RU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45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5846" y="473604"/>
            <a:ext cx="10501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 </a:t>
            </a:r>
            <a:r>
              <a:rPr lang="ru-RU" sz="2400" b="1" u="sng" dirty="0" smtClean="0">
                <a:solidFill>
                  <a:schemeClr val="accent1"/>
                </a:solidFill>
              </a:rPr>
              <a:t>включают три </a:t>
            </a:r>
            <a:r>
              <a:rPr lang="ru-RU" sz="2400" b="1" u="sng" dirty="0">
                <a:solidFill>
                  <a:schemeClr val="accent1"/>
                </a:solidFill>
              </a:rPr>
              <a:t>территориальных </a:t>
            </a:r>
            <a:r>
              <a:rPr lang="ru-RU" sz="2400" b="1" u="sng" dirty="0" smtClean="0">
                <a:solidFill>
                  <a:schemeClr val="accent1"/>
                </a:solidFill>
              </a:rPr>
              <a:t>уровня:</a:t>
            </a:r>
            <a:endParaRPr lang="ru-RU" sz="2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66603" y="-140178"/>
            <a:ext cx="6118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Местные Советы депутатов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0646" y="771393"/>
            <a:ext cx="10196945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700" dirty="0" smtClean="0"/>
          </a:p>
          <a:p>
            <a:pPr marL="4000500" lvl="8" indent="-342900">
              <a:buFont typeface="Wingdings" pitchFamily="2" charset="2"/>
              <a:buChar char="Ø"/>
            </a:pPr>
            <a:r>
              <a:rPr lang="ru-RU" sz="2400" b="1" dirty="0" smtClean="0"/>
              <a:t>первичный</a:t>
            </a:r>
            <a:r>
              <a:rPr lang="ru-RU" sz="2400" dirty="0" smtClean="0"/>
              <a:t>;</a:t>
            </a:r>
            <a:endParaRPr lang="ru-RU" sz="2400" dirty="0"/>
          </a:p>
          <a:p>
            <a:pPr marL="4000500" lvl="8" indent="-342900">
              <a:buFont typeface="Wingdings" pitchFamily="2" charset="2"/>
              <a:buChar char="Ø"/>
            </a:pPr>
            <a:r>
              <a:rPr lang="ru-RU" sz="2400" b="1" dirty="0"/>
              <a:t>базовый</a:t>
            </a:r>
            <a:r>
              <a:rPr lang="ru-RU" sz="2400" dirty="0"/>
              <a:t>;</a:t>
            </a:r>
          </a:p>
          <a:p>
            <a:pPr marL="4000500" lvl="8" indent="-342900">
              <a:buFont typeface="Wingdings" pitchFamily="2" charset="2"/>
              <a:buChar char="Ø"/>
            </a:pPr>
            <a:r>
              <a:rPr lang="ru-RU" sz="2400" b="1" dirty="0" smtClean="0"/>
              <a:t>областной</a:t>
            </a:r>
            <a:r>
              <a:rPr lang="ru-RU" sz="2400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0645" y="2091584"/>
            <a:ext cx="101969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 </a:t>
            </a:r>
            <a:r>
              <a:rPr lang="ru-RU" sz="2400" b="1" dirty="0">
                <a:solidFill>
                  <a:srgbClr val="C00000"/>
                </a:solidFill>
              </a:rPr>
              <a:t>первичному территориальному уровню</a:t>
            </a:r>
            <a:r>
              <a:rPr lang="ru-RU" sz="2400" dirty="0"/>
              <a:t> относятся Советы:</a:t>
            </a:r>
          </a:p>
          <a:p>
            <a:pPr lvl="0"/>
            <a:r>
              <a:rPr lang="ru-RU" sz="2400" dirty="0" smtClean="0"/>
              <a:t>			сельские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			поселковые</a:t>
            </a:r>
            <a:r>
              <a:rPr lang="ru-RU" sz="2400" dirty="0"/>
              <a:t>;</a:t>
            </a:r>
          </a:p>
          <a:p>
            <a:pPr lvl="0"/>
            <a:r>
              <a:rPr lang="ru-RU" sz="2400" dirty="0" smtClean="0"/>
              <a:t>			городские </a:t>
            </a:r>
            <a:r>
              <a:rPr lang="ru-RU" sz="2400" dirty="0"/>
              <a:t>(городов районного подчинения</a:t>
            </a:r>
            <a:r>
              <a:rPr lang="ru-RU" sz="2400" dirty="0" smtClean="0"/>
              <a:t>).</a:t>
            </a:r>
          </a:p>
          <a:p>
            <a:pPr lvl="0"/>
            <a:endParaRPr lang="ru-RU" sz="1600" dirty="0"/>
          </a:p>
          <a:p>
            <a:r>
              <a:rPr lang="ru-RU" sz="2400" dirty="0"/>
              <a:t>К </a:t>
            </a:r>
            <a:r>
              <a:rPr lang="ru-RU" sz="2400" b="1" dirty="0">
                <a:solidFill>
                  <a:srgbClr val="C00000"/>
                </a:solidFill>
              </a:rPr>
              <a:t>базовому территориальному уровню</a:t>
            </a:r>
            <a:r>
              <a:rPr lang="ru-RU" sz="2400" dirty="0"/>
              <a:t> относятся Советы:</a:t>
            </a:r>
          </a:p>
          <a:p>
            <a:pPr lvl="0"/>
            <a:r>
              <a:rPr lang="ru-RU" sz="2400" dirty="0" smtClean="0"/>
              <a:t>			городские </a:t>
            </a:r>
            <a:r>
              <a:rPr lang="ru-RU" sz="2400" dirty="0"/>
              <a:t>(городов областного подчинения);</a:t>
            </a:r>
          </a:p>
          <a:p>
            <a:pPr lvl="0"/>
            <a:r>
              <a:rPr lang="ru-RU" sz="2400" dirty="0" smtClean="0"/>
              <a:t>			районные.</a:t>
            </a:r>
          </a:p>
          <a:p>
            <a:pPr lvl="0"/>
            <a:endParaRPr lang="ru-RU" sz="1600" dirty="0"/>
          </a:p>
          <a:p>
            <a:r>
              <a:rPr lang="ru-RU" sz="2400" dirty="0"/>
              <a:t>К </a:t>
            </a:r>
            <a:r>
              <a:rPr lang="ru-RU" sz="2400" b="1" dirty="0">
                <a:solidFill>
                  <a:srgbClr val="C00000"/>
                </a:solidFill>
              </a:rPr>
              <a:t>областному территориальному уровню</a:t>
            </a:r>
            <a:r>
              <a:rPr lang="ru-RU" sz="2400" dirty="0"/>
              <a:t> относятся областные Советы. Минский городской Совет обладает правами базового и областного Совета.</a:t>
            </a:r>
          </a:p>
        </p:txBody>
      </p:sp>
    </p:spTree>
    <p:extLst>
      <p:ext uri="{BB962C8B-B14F-4D97-AF65-F5344CB8AC3E}">
        <p14:creationId xmlns:p14="http://schemas.microsoft.com/office/powerpoint/2010/main" val="38620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74bcd52d2a34b760ebb45366dfa6fabed6447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4664</TotalTime>
  <Words>647</Words>
  <Application>Microsoft Office PowerPoint</Application>
  <PresentationFormat>Произвольный</PresentationFormat>
  <Paragraphs>175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Местное управление и самоуправление в Республике Беларусь и его оценка на основе рассмотрения обращений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современного производства как фактор инновационного развития и конкурентоспособности предприятий</dc:title>
  <dc:creator>Носкова Оксана Сергеевна</dc:creator>
  <cp:lastModifiedBy>Олена Рачинська</cp:lastModifiedBy>
  <cp:revision>185</cp:revision>
  <dcterms:created xsi:type="dcterms:W3CDTF">2015-09-30T14:31:32Z</dcterms:created>
  <dcterms:modified xsi:type="dcterms:W3CDTF">2017-09-07T05:58:28Z</dcterms:modified>
</cp:coreProperties>
</file>