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86" r:id="rId5"/>
    <p:sldId id="290" r:id="rId6"/>
    <p:sldId id="268" r:id="rId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1E60A-2587-43DE-A5A4-00B6E38983F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753A9-E053-45C3-8512-B9852219F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7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21DCE-1DCA-477F-A397-AF9E054302AE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BA01B-42B5-4BFA-B025-7A7F04066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64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BA01B-42B5-4BFA-B025-7A7F04066B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0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BA01B-42B5-4BFA-B025-7A7F04066B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33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BA01B-42B5-4BFA-B025-7A7F04066B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33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FAD3-F7AC-4811-A358-1C80E8166C6F}" type="datetime1">
              <a:rPr lang="cs-CZ" smtClean="0"/>
              <a:t>06.09.2017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FE88-108A-4235-84C7-59548985848C}" type="datetime1">
              <a:rPr lang="cs-CZ" smtClean="0"/>
              <a:t>06.09.2017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1AC9-E376-4B15-84FF-08558BB9A7C5}" type="datetime1">
              <a:rPr lang="cs-CZ" smtClean="0"/>
              <a:t>06.09.2017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C143B-79A5-4C73-96A0-EC3C462D2C9D}" type="datetime1">
              <a:rPr lang="cs-CZ" smtClean="0"/>
              <a:t>06.09.2017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890D-9604-4856-AF37-01ABAE13442A}" type="datetime1">
              <a:rPr lang="cs-CZ" smtClean="0"/>
              <a:t>06.09.2017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3C7-DF1C-4C45-B2D2-B155EFF72AD1}" type="datetime1">
              <a:rPr lang="cs-CZ" smtClean="0"/>
              <a:t>06.09.2017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5BB-D34F-4CBA-A8A9-56F4924C6165}" type="datetime1">
              <a:rPr lang="cs-CZ" smtClean="0"/>
              <a:t>06.09.2017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AB5E-AB92-44BE-ACCB-1918C4CC107D}" type="datetime1">
              <a:rPr lang="cs-CZ" smtClean="0"/>
              <a:t>06.09.2017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872D-D6B8-4B7B-A97C-5594BD7854C2}" type="datetime1">
              <a:rPr lang="cs-CZ" smtClean="0"/>
              <a:t>06.09.2017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D5BC-47BB-4E12-9733-E106F2FB2A9A}" type="datetime1">
              <a:rPr lang="cs-CZ" smtClean="0"/>
              <a:t>06.09.2017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167D-2E54-4D4A-A01F-0D48EB026E34}" type="datetime1">
              <a:rPr lang="cs-CZ" smtClean="0"/>
              <a:t>06.09.2017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9AC30-8F08-4054-99A4-B2BF30D05E89}" type="datetime1">
              <a:rPr lang="cs-CZ" smtClean="0"/>
              <a:t>06.09.2017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vcr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www.google.cz/url?sa=i&amp;rct=j&amp;q=&amp;esrc=s&amp;source=imgres&amp;cd=&amp;cad=rja&amp;uact=8&amp;ved=0ahUKEwiT2e2G4d_QAhVHShQKHc5JCRYQjRwIBw&amp;url=https://cs.wikipedia.org/wiki/Pra%C5%BEsk%C3%BD_hrad&amp;psig=AFQjCNG5uH-VvGPFVo6zWQycVQoEK1MuLw&amp;ust=148112025504910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akub.janura@mvcr.cz" TargetMode="External"/><Relationship Id="rId2" Type="http://schemas.openxmlformats.org/officeDocument/2006/relationships/hyperlink" Target="http://www.mvcr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:\Users\JanuraJ\Documents\Janura\ÚPRAVA AČS\2016_5_27-finale\obr_uvod\Obrysov_ mapa _R.jpg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 trans="29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929" y="2492896"/>
            <a:ext cx="3056255" cy="1911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052736"/>
            <a:ext cx="9036496" cy="13681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Professionalization of Service in Local Self-Government Authorities 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en-US" sz="2700" dirty="0" smtClean="0"/>
              <a:t>in the Context of Public Administration Reform 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en-US" sz="2700" dirty="0" smtClean="0"/>
              <a:t>and Decentralization of Power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/>
              <a:t>(</a:t>
            </a:r>
            <a:r>
              <a:rPr lang="en-US" sz="2700" dirty="0" smtClean="0"/>
              <a:t>Czech experience</a:t>
            </a:r>
            <a:r>
              <a:rPr lang="cs-CZ" sz="2700" dirty="0" smtClean="0"/>
              <a:t>)</a:t>
            </a:r>
            <a:r>
              <a:rPr lang="en-US" sz="2700" dirty="0" smtClean="0"/>
              <a:t> </a:t>
            </a:r>
            <a:endParaRPr lang="en-US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4365104"/>
            <a:ext cx="7848872" cy="1944216"/>
          </a:xfrm>
        </p:spPr>
        <p:txBody>
          <a:bodyPr>
            <a:normAutofit lnSpcReduction="10000"/>
          </a:bodyPr>
          <a:lstStyle/>
          <a:p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Jakub 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Jaňura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Department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for</a:t>
            </a: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Strategic</a:t>
            </a: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Development</a:t>
            </a: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Coordination</a:t>
            </a: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Public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Administration</a:t>
            </a: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Ministry of the Interior</a:t>
            </a:r>
          </a:p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Czech Republic</a:t>
            </a:r>
          </a:p>
          <a:p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www.mvcr.cz</a:t>
            </a: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jakub.janura@mvcr.cz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752" y="6237312"/>
            <a:ext cx="8982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Eastern Partnership</a:t>
            </a:r>
            <a:r>
              <a:rPr lang="cs-CZ" sz="1400" b="1" dirty="0" smtClean="0"/>
              <a:t>; </a:t>
            </a:r>
            <a:r>
              <a:rPr lang="en-US" sz="1400" b="1" dirty="0"/>
              <a:t>Working Group </a:t>
            </a:r>
            <a:r>
              <a:rPr lang="en-US" sz="1400" b="1" dirty="0" smtClean="0"/>
              <a:t>“Public </a:t>
            </a:r>
            <a:r>
              <a:rPr lang="en-US" sz="1400" b="1" dirty="0"/>
              <a:t>Administration Reform” </a:t>
            </a:r>
            <a:endParaRPr lang="cs-CZ" sz="1400" b="1" dirty="0" smtClean="0"/>
          </a:p>
          <a:p>
            <a:pPr algn="ctr"/>
            <a:r>
              <a:rPr lang="cs-CZ" sz="1400" dirty="0" err="1" smtClean="0"/>
              <a:t>Kyiv</a:t>
            </a:r>
            <a:r>
              <a:rPr lang="cs-CZ" sz="1400" dirty="0" smtClean="0"/>
              <a:t> </a:t>
            </a:r>
            <a:r>
              <a:rPr lang="en-US" sz="1400" dirty="0" smtClean="0"/>
              <a:t>|</a:t>
            </a:r>
            <a:r>
              <a:rPr lang="cs-CZ" sz="1400" dirty="0" smtClean="0"/>
              <a:t> </a:t>
            </a:r>
            <a:r>
              <a:rPr lang="en-US" sz="1400" dirty="0" smtClean="0"/>
              <a:t>Ukraine       </a:t>
            </a:r>
            <a:r>
              <a:rPr lang="cs-CZ" sz="1400" dirty="0" smtClean="0"/>
              <a:t>6 - 7th </a:t>
            </a:r>
            <a:r>
              <a:rPr lang="cs-CZ" sz="1400" dirty="0" err="1" smtClean="0"/>
              <a:t>September</a:t>
            </a:r>
            <a:r>
              <a:rPr lang="cs-CZ" sz="1400" dirty="0" smtClean="0"/>
              <a:t> </a:t>
            </a:r>
            <a:r>
              <a:rPr lang="cs-CZ" sz="1400" dirty="0"/>
              <a:t>2017</a:t>
            </a:r>
            <a:r>
              <a:rPr lang="en-US" sz="1400" dirty="0"/>
              <a:t> </a:t>
            </a:r>
            <a:endParaRPr lang="en-US" sz="1400" dirty="0">
              <a:effectLst/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2052000" y="6237312"/>
            <a:ext cx="5040000" cy="0"/>
          </a:xfrm>
          <a:prstGeom prst="straightConnector1">
            <a:avLst/>
          </a:prstGeom>
          <a:ln w="28575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42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/>
          </a:bodyPr>
          <a:lstStyle/>
          <a:p>
            <a:r>
              <a:rPr lang="cs-CZ" sz="4000" b="1" spc="600" dirty="0" smtClean="0"/>
              <a:t>INTRODUCTION</a:t>
            </a:r>
            <a:endParaRPr lang="en-US" sz="4000" b="1" spc="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 smtClean="0"/>
              <a:t>EaP</a:t>
            </a:r>
            <a:r>
              <a:rPr lang="en-GB" dirty="0" smtClean="0"/>
              <a:t>: </a:t>
            </a:r>
            <a:r>
              <a:rPr lang="en-GB" dirty="0" smtClean="0"/>
              <a:t>Czech foreign policy priority</a:t>
            </a:r>
          </a:p>
          <a:p>
            <a:r>
              <a:rPr lang="en-GB" dirty="0" smtClean="0"/>
              <a:t>CZE: area of local governance and decentralisation</a:t>
            </a:r>
            <a:endParaRPr lang="en-GB" dirty="0" smtClean="0"/>
          </a:p>
          <a:p>
            <a:pPr lvl="1"/>
            <a:r>
              <a:rPr lang="en-GB" dirty="0" smtClean="0"/>
              <a:t>2 s</a:t>
            </a:r>
            <a:r>
              <a:rPr lang="en-GB" dirty="0" smtClean="0"/>
              <a:t>eminars per year</a:t>
            </a:r>
            <a:endParaRPr lang="en-GB" dirty="0" smtClean="0"/>
          </a:p>
          <a:p>
            <a:pPr lvl="1"/>
            <a:r>
              <a:rPr lang="en-GB" dirty="0" smtClean="0"/>
              <a:t>Why</a:t>
            </a:r>
            <a:r>
              <a:rPr lang="en-GB" dirty="0" smtClean="0"/>
              <a:t>?</a:t>
            </a:r>
          </a:p>
          <a:p>
            <a:pPr lvl="2"/>
            <a:r>
              <a:rPr lang="en-GB" dirty="0" smtClean="0"/>
              <a:t>Common history reflected in PA development</a:t>
            </a:r>
          </a:p>
          <a:p>
            <a:pPr lvl="2"/>
            <a:r>
              <a:rPr lang="en-GB" dirty="0" smtClean="0"/>
              <a:t>To share PA </a:t>
            </a:r>
            <a:r>
              <a:rPr lang="en-GB" dirty="0" smtClean="0"/>
              <a:t>experiences, promote democracy and good governance</a:t>
            </a:r>
          </a:p>
          <a:p>
            <a:r>
              <a:rPr lang="en-GB" dirty="0" smtClean="0"/>
              <a:t>By the way…</a:t>
            </a:r>
          </a:p>
          <a:p>
            <a:pPr lvl="1"/>
            <a:r>
              <a:rPr lang="en-GB" dirty="0" err="1" smtClean="0"/>
              <a:t>Acivities</a:t>
            </a:r>
            <a:r>
              <a:rPr lang="en-GB" dirty="0" smtClean="0"/>
              <a:t> of Czech Development Agency</a:t>
            </a:r>
          </a:p>
          <a:p>
            <a:pPr lvl="2"/>
            <a:r>
              <a:rPr lang="en-GB" dirty="0" smtClean="0"/>
              <a:t>Transition assistance</a:t>
            </a:r>
          </a:p>
          <a:p>
            <a:pPr lvl="1"/>
            <a:r>
              <a:rPr lang="en-GB" dirty="0" smtClean="0"/>
              <a:t>Activities of </a:t>
            </a:r>
            <a:r>
              <a:rPr lang="en-GB" dirty="0" err="1" smtClean="0"/>
              <a:t>Visegrad</a:t>
            </a:r>
            <a:r>
              <a:rPr lang="en-GB" dirty="0" smtClean="0"/>
              <a:t> Fund</a:t>
            </a:r>
          </a:p>
          <a:p>
            <a:pPr lvl="2"/>
            <a:r>
              <a:rPr lang="en-GB" dirty="0" err="1" smtClean="0"/>
              <a:t>Visegrad</a:t>
            </a:r>
            <a:r>
              <a:rPr lang="en-GB" dirty="0" smtClean="0"/>
              <a:t> 4 Eastern Partnership Programme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614864" y="6356350"/>
            <a:ext cx="2133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t>2</a:t>
            </a:fld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653494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2033744" y="6237312"/>
            <a:ext cx="5040000" cy="0"/>
          </a:xfrm>
          <a:prstGeom prst="straightConnector1">
            <a:avLst/>
          </a:prstGeom>
          <a:ln w="28575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3752" y="6237312"/>
            <a:ext cx="8982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Eastern Partnership</a:t>
            </a:r>
            <a:r>
              <a:rPr lang="cs-CZ" sz="1400" b="1" dirty="0" smtClean="0"/>
              <a:t>; </a:t>
            </a:r>
            <a:r>
              <a:rPr lang="en-US" sz="1400" b="1" dirty="0"/>
              <a:t>Working Group </a:t>
            </a:r>
            <a:r>
              <a:rPr lang="en-US" sz="1400" b="1" dirty="0" smtClean="0"/>
              <a:t>“Public </a:t>
            </a:r>
            <a:r>
              <a:rPr lang="en-US" sz="1400" b="1" dirty="0"/>
              <a:t>Administration Reform” </a:t>
            </a:r>
            <a:endParaRPr lang="cs-CZ" sz="1400" b="1" dirty="0" smtClean="0"/>
          </a:p>
          <a:p>
            <a:pPr algn="ctr"/>
            <a:r>
              <a:rPr lang="cs-CZ" sz="1400" dirty="0" err="1" smtClean="0"/>
              <a:t>Kyiv</a:t>
            </a:r>
            <a:r>
              <a:rPr lang="cs-CZ" sz="1400" dirty="0" smtClean="0"/>
              <a:t> </a:t>
            </a:r>
            <a:r>
              <a:rPr lang="en-US" sz="1400" dirty="0" smtClean="0"/>
              <a:t>|</a:t>
            </a:r>
            <a:r>
              <a:rPr lang="cs-CZ" sz="1400" dirty="0" smtClean="0"/>
              <a:t> </a:t>
            </a:r>
            <a:r>
              <a:rPr lang="en-US" sz="1400" dirty="0" smtClean="0"/>
              <a:t>Ukraine       </a:t>
            </a:r>
            <a:r>
              <a:rPr lang="cs-CZ" sz="1400" dirty="0" smtClean="0"/>
              <a:t>6 - 7th </a:t>
            </a:r>
            <a:r>
              <a:rPr lang="cs-CZ" sz="1400" dirty="0" err="1" smtClean="0"/>
              <a:t>September</a:t>
            </a:r>
            <a:r>
              <a:rPr lang="cs-CZ" sz="1400" dirty="0" smtClean="0"/>
              <a:t> </a:t>
            </a:r>
            <a:r>
              <a:rPr lang="cs-CZ" sz="1400" dirty="0"/>
              <a:t>2017</a:t>
            </a:r>
            <a:r>
              <a:rPr lang="en-US" sz="1400" dirty="0"/>
              <a:t> </a:t>
            </a:r>
            <a:endParaRPr lang="en-US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681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26330"/>
            <a:ext cx="8229600" cy="4694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CZECH REPUBLIC</a:t>
            </a:r>
          </a:p>
          <a:p>
            <a:r>
              <a:rPr lang="cs-CZ" sz="2000" dirty="0"/>
              <a:t>Area:                       		</a:t>
            </a:r>
            <a:r>
              <a:rPr lang="en-GB" sz="2000" dirty="0"/>
              <a:t>78</a:t>
            </a:r>
            <a:r>
              <a:rPr lang="cs-CZ" sz="2000" dirty="0"/>
              <a:t>,</a:t>
            </a:r>
            <a:r>
              <a:rPr lang="en-GB" sz="2000" dirty="0"/>
              <a:t>866 </a:t>
            </a:r>
            <a:r>
              <a:rPr lang="en-GB" sz="2000" dirty="0" err="1"/>
              <a:t>sq</a:t>
            </a:r>
            <a:r>
              <a:rPr lang="cs-CZ" sz="2000" dirty="0"/>
              <a:t>.</a:t>
            </a:r>
            <a:r>
              <a:rPr lang="en-GB" sz="2000" dirty="0"/>
              <a:t> </a:t>
            </a:r>
            <a:r>
              <a:rPr lang="cs-CZ" sz="2000" dirty="0"/>
              <a:t>km</a:t>
            </a:r>
          </a:p>
          <a:p>
            <a:r>
              <a:rPr lang="cs-CZ" sz="2000" dirty="0" err="1"/>
              <a:t>Number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municipalities</a:t>
            </a:r>
            <a:r>
              <a:rPr lang="cs-CZ" sz="2000" dirty="0"/>
              <a:t>: 	6,258</a:t>
            </a:r>
          </a:p>
          <a:p>
            <a:r>
              <a:rPr lang="cs-CZ" sz="2000" dirty="0" err="1"/>
              <a:t>Population</a:t>
            </a:r>
            <a:r>
              <a:rPr lang="cs-CZ" sz="2000" dirty="0"/>
              <a:t>:            		10.5 mil.</a:t>
            </a:r>
          </a:p>
          <a:p>
            <a:r>
              <a:rPr lang="cs-CZ" sz="2000" dirty="0" err="1"/>
              <a:t>Average</a:t>
            </a:r>
            <a:r>
              <a:rPr lang="cs-CZ" sz="2000" dirty="0"/>
              <a:t> </a:t>
            </a:r>
            <a:r>
              <a:rPr lang="cs-CZ" sz="2000" dirty="0" err="1"/>
              <a:t>size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municipality:  </a:t>
            </a:r>
            <a:r>
              <a:rPr lang="cs-CZ" sz="2000" dirty="0" err="1"/>
              <a:t>under</a:t>
            </a:r>
            <a:r>
              <a:rPr lang="cs-CZ" sz="2000" dirty="0"/>
              <a:t> 2,000 </a:t>
            </a:r>
            <a:r>
              <a:rPr lang="cs-CZ" sz="2000" dirty="0" err="1"/>
              <a:t>inhabitants</a:t>
            </a:r>
            <a:endParaRPr lang="cs-CZ" sz="2000" dirty="0"/>
          </a:p>
          <a:p>
            <a:r>
              <a:rPr lang="cs-CZ" sz="2000" dirty="0" err="1"/>
              <a:t>Employees</a:t>
            </a:r>
            <a:r>
              <a:rPr lang="cs-CZ" sz="2000" dirty="0"/>
              <a:t> in PA:  </a:t>
            </a:r>
            <a:r>
              <a:rPr lang="cs-CZ" sz="2000" dirty="0" err="1"/>
              <a:t>approx</a:t>
            </a:r>
            <a:r>
              <a:rPr lang="cs-CZ" sz="2000" dirty="0"/>
              <a:t>. 	69,000</a:t>
            </a:r>
          </a:p>
          <a:p>
            <a:r>
              <a:rPr lang="cs-CZ" sz="2000" dirty="0"/>
              <a:t>GDP per capita:     		19,800 USD </a:t>
            </a:r>
          </a:p>
          <a:p>
            <a:r>
              <a:rPr lang="cs-CZ" sz="2000" dirty="0" err="1"/>
              <a:t>Parliamentary</a:t>
            </a:r>
            <a:r>
              <a:rPr lang="cs-CZ" sz="2000" dirty="0"/>
              <a:t> </a:t>
            </a:r>
            <a:r>
              <a:rPr lang="cs-CZ" sz="2000" dirty="0" err="1"/>
              <a:t>democracy</a:t>
            </a:r>
            <a:r>
              <a:rPr lang="cs-CZ" sz="2000" dirty="0"/>
              <a:t>, </a:t>
            </a:r>
            <a:r>
              <a:rPr lang="cs-CZ" sz="2000" dirty="0" err="1"/>
              <a:t>unitary</a:t>
            </a:r>
            <a:r>
              <a:rPr lang="cs-CZ" sz="2000" dirty="0"/>
              <a:t> </a:t>
            </a:r>
            <a:r>
              <a:rPr lang="cs-CZ" sz="2000" dirty="0" err="1"/>
              <a:t>state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2050" name="Picture 2" descr="http://www.eui.eu/Images/MWP/AcademicCareers/AcademicCareersCountry/Czech%20Republic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887" y="1496010"/>
            <a:ext cx="2701113" cy="195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>
            <a:off x="2033744" y="6237312"/>
            <a:ext cx="5040000" cy="0"/>
          </a:xfrm>
          <a:prstGeom prst="straightConnector1">
            <a:avLst/>
          </a:prstGeom>
          <a:ln w="28575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 descr="Výsledek obrázku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03253"/>
            <a:ext cx="9144000" cy="1862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614864" y="6356350"/>
            <a:ext cx="2133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t>3</a:t>
            </a:fld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3752" y="6237312"/>
            <a:ext cx="8982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Eastern Partnership</a:t>
            </a:r>
            <a:r>
              <a:rPr lang="cs-CZ" sz="1400" b="1" dirty="0" smtClean="0"/>
              <a:t>; </a:t>
            </a:r>
            <a:r>
              <a:rPr lang="en-US" sz="1400" b="1" dirty="0"/>
              <a:t>Working Group </a:t>
            </a:r>
            <a:r>
              <a:rPr lang="en-US" sz="1400" b="1" dirty="0" smtClean="0"/>
              <a:t>“Public </a:t>
            </a:r>
            <a:r>
              <a:rPr lang="en-US" sz="1400" b="1" dirty="0"/>
              <a:t>Administration Reform” </a:t>
            </a:r>
            <a:endParaRPr lang="cs-CZ" sz="1400" b="1" dirty="0" smtClean="0"/>
          </a:p>
          <a:p>
            <a:pPr algn="ctr"/>
            <a:r>
              <a:rPr lang="cs-CZ" sz="1400" dirty="0" err="1" smtClean="0"/>
              <a:t>Kyiv</a:t>
            </a:r>
            <a:r>
              <a:rPr lang="cs-CZ" sz="1400" dirty="0" smtClean="0"/>
              <a:t> </a:t>
            </a:r>
            <a:r>
              <a:rPr lang="en-US" sz="1400" dirty="0" smtClean="0"/>
              <a:t>|</a:t>
            </a:r>
            <a:r>
              <a:rPr lang="cs-CZ" sz="1400" dirty="0" smtClean="0"/>
              <a:t> </a:t>
            </a:r>
            <a:r>
              <a:rPr lang="en-US" sz="1400" dirty="0" smtClean="0"/>
              <a:t>Ukraine       </a:t>
            </a:r>
            <a:r>
              <a:rPr lang="cs-CZ" sz="1400" dirty="0" smtClean="0"/>
              <a:t>6 - 7th </a:t>
            </a:r>
            <a:r>
              <a:rPr lang="cs-CZ" sz="1400" dirty="0" err="1" smtClean="0"/>
              <a:t>September</a:t>
            </a:r>
            <a:r>
              <a:rPr lang="cs-CZ" sz="1400" dirty="0" smtClean="0"/>
              <a:t> </a:t>
            </a:r>
            <a:r>
              <a:rPr lang="cs-CZ" sz="1400" dirty="0"/>
              <a:t>2017</a:t>
            </a:r>
            <a:r>
              <a:rPr lang="en-US" sz="1400" dirty="0"/>
              <a:t> </a:t>
            </a:r>
            <a:endParaRPr lang="en-US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9978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 fontScale="90000"/>
          </a:bodyPr>
          <a:lstStyle/>
          <a:p>
            <a:r>
              <a:rPr lang="cs-CZ" sz="4000" b="1" spc="600" dirty="0"/>
              <a:t>MINISTRY OF THE INTERIOR</a:t>
            </a:r>
            <a:endParaRPr lang="en-US" sz="4000" b="1" spc="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b="1" u="sng" dirty="0" err="1"/>
              <a:t>Coordination</a:t>
            </a:r>
            <a:r>
              <a:rPr lang="cs-CZ" altLang="cs-CZ" sz="2000" b="1" u="sng" dirty="0"/>
              <a:t> and </a:t>
            </a:r>
            <a:r>
              <a:rPr lang="cs-CZ" altLang="cs-CZ" sz="2000" b="1" u="sng" dirty="0" err="1"/>
              <a:t>control</a:t>
            </a:r>
            <a:r>
              <a:rPr lang="cs-CZ" altLang="cs-CZ" sz="2000" b="1" u="sng" dirty="0"/>
              <a:t> </a:t>
            </a:r>
            <a:r>
              <a:rPr lang="cs-CZ" altLang="cs-CZ" sz="2000" b="1" u="sng" dirty="0" err="1"/>
              <a:t>of</a:t>
            </a:r>
            <a:r>
              <a:rPr lang="cs-CZ" altLang="cs-CZ" sz="2000" b="1" u="sng" dirty="0"/>
              <a:t> </a:t>
            </a:r>
            <a:r>
              <a:rPr lang="cs-CZ" altLang="cs-CZ" sz="2000" b="1" u="sng" dirty="0" err="1"/>
              <a:t>organisation</a:t>
            </a:r>
            <a:r>
              <a:rPr lang="cs-CZ" altLang="cs-CZ" sz="2000" b="1" u="sng" dirty="0"/>
              <a:t> and </a:t>
            </a:r>
            <a:r>
              <a:rPr lang="cs-CZ" altLang="cs-CZ" sz="2000" b="1" u="sng" dirty="0" err="1"/>
              <a:t>execution</a:t>
            </a:r>
            <a:r>
              <a:rPr lang="cs-CZ" altLang="cs-CZ" sz="2000" b="1" u="sng" dirty="0"/>
              <a:t> </a:t>
            </a:r>
            <a:r>
              <a:rPr lang="cs-CZ" altLang="cs-CZ" sz="2000" b="1" u="sng" dirty="0" err="1"/>
              <a:t>of</a:t>
            </a:r>
            <a:r>
              <a:rPr lang="cs-CZ" altLang="cs-CZ" sz="2000" b="1" u="sng" dirty="0"/>
              <a:t> public </a:t>
            </a:r>
            <a:r>
              <a:rPr lang="cs-CZ" altLang="cs-CZ" sz="2000" b="1" u="sng" dirty="0" err="1"/>
              <a:t>administration</a:t>
            </a:r>
            <a:endParaRPr lang="cs-CZ" altLang="cs-CZ" sz="2000" b="1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dirty="0" err="1"/>
              <a:t>Coordination</a:t>
            </a:r>
            <a:r>
              <a:rPr lang="cs-CZ" altLang="cs-CZ" sz="2000" dirty="0"/>
              <a:t> role </a:t>
            </a:r>
            <a:r>
              <a:rPr lang="cs-CZ" altLang="cs-CZ" sz="2000" dirty="0" err="1"/>
              <a:t>for</a:t>
            </a:r>
            <a:r>
              <a:rPr lang="cs-CZ" altLang="cs-CZ" sz="2000" dirty="0"/>
              <a:t> ICT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dirty="0" err="1"/>
              <a:t>Roles</a:t>
            </a:r>
            <a:r>
              <a:rPr lang="cs-CZ" altLang="cs-CZ" sz="2000" dirty="0"/>
              <a:t> in </a:t>
            </a:r>
            <a:r>
              <a:rPr lang="cs-CZ" altLang="cs-CZ" sz="2000" dirty="0" err="1"/>
              <a:t>relation</a:t>
            </a:r>
            <a:r>
              <a:rPr lang="cs-CZ" altLang="cs-CZ" sz="2000" dirty="0"/>
              <a:t> to </a:t>
            </a:r>
            <a:r>
              <a:rPr lang="cs-CZ" altLang="cs-CZ" sz="2000" dirty="0" err="1"/>
              <a:t>self-governments</a:t>
            </a:r>
            <a:r>
              <a:rPr lang="cs-CZ" altLang="cs-CZ" sz="2000" dirty="0"/>
              <a:t>:</a:t>
            </a:r>
          </a:p>
          <a:p>
            <a:pPr lvl="2"/>
            <a:r>
              <a:rPr lang="cs-CZ" altLang="cs-CZ" sz="2000" dirty="0"/>
              <a:t> </a:t>
            </a:r>
            <a:r>
              <a:rPr lang="cs-CZ" altLang="cs-CZ" sz="2000" dirty="0" err="1"/>
              <a:t>supervision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control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methodology</a:t>
            </a:r>
            <a:r>
              <a:rPr lang="cs-CZ" altLang="cs-CZ" sz="2000" dirty="0"/>
              <a:t>, </a:t>
            </a:r>
            <a:r>
              <a:rPr lang="cs-CZ" altLang="cs-CZ" sz="2000" b="1" u="sng" dirty="0" err="1"/>
              <a:t>coordination</a:t>
            </a:r>
            <a:r>
              <a:rPr lang="cs-CZ" altLang="cs-CZ" sz="2000" b="1" u="sng" dirty="0"/>
              <a:t>, </a:t>
            </a:r>
            <a:r>
              <a:rPr lang="cs-CZ" altLang="cs-CZ" sz="2000" b="1" u="sng" dirty="0" err="1"/>
              <a:t>conception</a:t>
            </a:r>
            <a:endParaRPr lang="cs-CZ" altLang="cs-CZ" sz="2000" b="1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b="1" u="sng" dirty="0" err="1"/>
              <a:t>Strategy</a:t>
            </a:r>
            <a:r>
              <a:rPr lang="cs-CZ" altLang="cs-CZ" sz="2000" b="1" u="sng" dirty="0"/>
              <a:t> in public </a:t>
            </a:r>
            <a:r>
              <a:rPr lang="cs-CZ" altLang="cs-CZ" sz="2000" b="1" u="sng" dirty="0" err="1"/>
              <a:t>administration</a:t>
            </a:r>
            <a:endParaRPr lang="cs-CZ" altLang="cs-CZ" sz="2000" b="1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dirty="0" err="1"/>
              <a:t>Contribution</a:t>
            </a:r>
            <a:r>
              <a:rPr lang="cs-CZ" altLang="cs-CZ" sz="2000" dirty="0"/>
              <a:t> to </a:t>
            </a:r>
            <a:r>
              <a:rPr lang="cs-CZ" altLang="cs-CZ" sz="2000" dirty="0" err="1"/>
              <a:t>execution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delegated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state</a:t>
            </a:r>
            <a:r>
              <a:rPr lang="cs-CZ" altLang="cs-CZ" sz="2000" dirty="0"/>
              <a:t>) </a:t>
            </a:r>
            <a:r>
              <a:rPr lang="cs-CZ" altLang="cs-CZ" sz="2000" dirty="0" err="1"/>
              <a:t>administration</a:t>
            </a:r>
            <a:endParaRPr lang="cs-CZ" altLang="cs-CZ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dirty="0" err="1"/>
              <a:t>Education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public </a:t>
            </a:r>
            <a:r>
              <a:rPr lang="cs-CZ" altLang="cs-CZ" sz="2000" dirty="0" err="1"/>
              <a:t>administration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officials</a:t>
            </a:r>
            <a:endParaRPr lang="cs-CZ" altLang="cs-CZ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dirty="0" err="1"/>
              <a:t>Registers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inhabitants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elections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registers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births</a:t>
            </a:r>
            <a:r>
              <a:rPr lang="cs-CZ" altLang="cs-CZ" sz="2000" dirty="0"/>
              <a:t> and </a:t>
            </a:r>
            <a:r>
              <a:rPr lang="cs-CZ" altLang="cs-CZ" sz="2000" dirty="0" err="1"/>
              <a:t>deaths</a:t>
            </a:r>
            <a:endParaRPr lang="cs-CZ" altLang="cs-CZ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dirty="0"/>
              <a:t>Civil </a:t>
            </a:r>
            <a:r>
              <a:rPr lang="cs-CZ" altLang="cs-CZ" sz="2000" dirty="0" err="1"/>
              <a:t>service</a:t>
            </a:r>
            <a:r>
              <a:rPr lang="cs-CZ" altLang="cs-CZ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600" i="1" dirty="0" smtClean="0"/>
              <a:t>Department </a:t>
            </a:r>
            <a:r>
              <a:rPr lang="cs-CZ" altLang="cs-CZ" sz="1600" i="1" dirty="0" err="1" smtClean="0"/>
              <a:t>responsible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for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conceptional</a:t>
            </a:r>
            <a:r>
              <a:rPr lang="cs-CZ" altLang="cs-CZ" sz="1600" i="1" dirty="0" smtClean="0"/>
              <a:t> and </a:t>
            </a:r>
            <a:r>
              <a:rPr lang="cs-CZ" altLang="cs-CZ" sz="1600" i="1" dirty="0" err="1" smtClean="0"/>
              <a:t>strategic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activities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of</a:t>
            </a:r>
            <a:r>
              <a:rPr lang="cs-CZ" altLang="cs-CZ" sz="1600" i="1" dirty="0" smtClean="0"/>
              <a:t> public </a:t>
            </a:r>
            <a:r>
              <a:rPr lang="cs-CZ" altLang="cs-CZ" sz="1600" i="1" dirty="0" err="1" smtClean="0"/>
              <a:t>administration</a:t>
            </a:r>
            <a:r>
              <a:rPr lang="cs-CZ" altLang="cs-CZ" sz="1600" i="1" dirty="0" smtClean="0"/>
              <a:t> in CZE – </a:t>
            </a:r>
            <a:r>
              <a:rPr lang="cs-CZ" altLang="cs-CZ" sz="1600" i="1" dirty="0" err="1" smtClean="0"/>
              <a:t>particularly</a:t>
            </a:r>
            <a:r>
              <a:rPr lang="cs-CZ" altLang="cs-CZ" sz="1600" i="1" dirty="0" smtClean="0"/>
              <a:t> </a:t>
            </a:r>
            <a:r>
              <a:rPr lang="en-US" altLang="cs-CZ" sz="1600" i="1" dirty="0"/>
              <a:t>Reviewing and optimizing the performance of public administration in the territory </a:t>
            </a:r>
            <a:endParaRPr lang="cs-CZ" altLang="cs-CZ" sz="1600" i="1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34944" y="6356350"/>
            <a:ext cx="2133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t>4</a:t>
            </a:fld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2033744" y="6237312"/>
            <a:ext cx="5040000" cy="0"/>
          </a:xfrm>
          <a:prstGeom prst="straightConnector1">
            <a:avLst/>
          </a:prstGeom>
          <a:ln w="28575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3752" y="6237312"/>
            <a:ext cx="8982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Eastern Partnership</a:t>
            </a:r>
            <a:r>
              <a:rPr lang="cs-CZ" sz="1400" b="1" dirty="0" smtClean="0"/>
              <a:t>; </a:t>
            </a:r>
            <a:r>
              <a:rPr lang="en-US" sz="1400" b="1" dirty="0"/>
              <a:t>Working Group </a:t>
            </a:r>
            <a:r>
              <a:rPr lang="en-US" sz="1400" b="1" dirty="0" smtClean="0"/>
              <a:t>“Public </a:t>
            </a:r>
            <a:r>
              <a:rPr lang="en-US" sz="1400" b="1" dirty="0"/>
              <a:t>Administration Reform” </a:t>
            </a:r>
            <a:endParaRPr lang="cs-CZ" sz="1400" b="1" dirty="0" smtClean="0"/>
          </a:p>
          <a:p>
            <a:pPr algn="ctr"/>
            <a:r>
              <a:rPr lang="cs-CZ" sz="1400" dirty="0" err="1" smtClean="0"/>
              <a:t>Kyiv</a:t>
            </a:r>
            <a:r>
              <a:rPr lang="cs-CZ" sz="1400" dirty="0" smtClean="0"/>
              <a:t> </a:t>
            </a:r>
            <a:r>
              <a:rPr lang="en-US" sz="1400" dirty="0" smtClean="0"/>
              <a:t>|</a:t>
            </a:r>
            <a:r>
              <a:rPr lang="cs-CZ" sz="1400" dirty="0" smtClean="0"/>
              <a:t> </a:t>
            </a:r>
            <a:r>
              <a:rPr lang="en-US" sz="1400" dirty="0" smtClean="0"/>
              <a:t>Ukraine       </a:t>
            </a:r>
            <a:r>
              <a:rPr lang="cs-CZ" sz="1400" dirty="0" smtClean="0"/>
              <a:t>6 - 7th </a:t>
            </a:r>
            <a:r>
              <a:rPr lang="cs-CZ" sz="1400" dirty="0" err="1" smtClean="0"/>
              <a:t>September</a:t>
            </a:r>
            <a:r>
              <a:rPr lang="cs-CZ" sz="1400" dirty="0" smtClean="0"/>
              <a:t> </a:t>
            </a:r>
            <a:r>
              <a:rPr lang="cs-CZ" sz="1400" dirty="0"/>
              <a:t>2017</a:t>
            </a:r>
            <a:r>
              <a:rPr lang="en-US" sz="1400" dirty="0"/>
              <a:t> </a:t>
            </a:r>
            <a:endParaRPr lang="en-US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207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840760" cy="1143000"/>
          </a:xfrm>
        </p:spPr>
        <p:txBody>
          <a:bodyPr>
            <a:normAutofit fontScale="90000"/>
          </a:bodyPr>
          <a:lstStyle/>
          <a:p>
            <a:r>
              <a:rPr lang="en-US" sz="4000" b="1" spc="600" dirty="0"/>
              <a:t>Current trends in PA in the Czech Republic</a:t>
            </a:r>
            <a:endParaRPr lang="en-US" sz="4000" b="1" spc="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694958"/>
          </a:xfrm>
        </p:spPr>
        <p:txBody>
          <a:bodyPr>
            <a:normAutofit lnSpcReduction="10000"/>
          </a:bodyPr>
          <a:lstStyle/>
          <a:p>
            <a:r>
              <a:rPr lang="en-GB" sz="2400" b="1" dirty="0" smtClean="0"/>
              <a:t>Stabilisation of system</a:t>
            </a:r>
          </a:p>
          <a:p>
            <a:pPr lvl="1"/>
            <a:r>
              <a:rPr lang="en-GB" sz="2000" dirty="0" err="1" smtClean="0"/>
              <a:t>Deconcentration</a:t>
            </a:r>
            <a:r>
              <a:rPr lang="cs-CZ" sz="2000" dirty="0" smtClean="0"/>
              <a:t> and </a:t>
            </a:r>
            <a:r>
              <a:rPr lang="cs-CZ" sz="2000" dirty="0" err="1" smtClean="0"/>
              <a:t>decentralisation</a:t>
            </a:r>
            <a:r>
              <a:rPr lang="en-GB" sz="2000" dirty="0" smtClean="0"/>
              <a:t> is finished</a:t>
            </a:r>
            <a:endParaRPr lang="cs-CZ" sz="2000" dirty="0" smtClean="0"/>
          </a:p>
          <a:p>
            <a:pPr lvl="1"/>
            <a:r>
              <a:rPr lang="cs-CZ" sz="2000" dirty="0" smtClean="0"/>
              <a:t>Status </a:t>
            </a:r>
            <a:r>
              <a:rPr lang="cs-CZ" sz="2000" dirty="0" err="1" smtClean="0"/>
              <a:t>of</a:t>
            </a:r>
            <a:r>
              <a:rPr lang="cs-CZ" sz="2000" dirty="0" smtClean="0"/>
              <a:t> civil </a:t>
            </a:r>
            <a:r>
              <a:rPr lang="cs-CZ" sz="2000" dirty="0" err="1" smtClean="0"/>
              <a:t>servants</a:t>
            </a:r>
            <a:r>
              <a:rPr lang="cs-CZ" sz="2000" dirty="0" smtClean="0"/>
              <a:t> in </a:t>
            </a:r>
            <a:r>
              <a:rPr lang="cs-CZ" sz="2000" dirty="0" err="1" smtClean="0"/>
              <a:t>legislation</a:t>
            </a:r>
            <a:r>
              <a:rPr lang="cs-CZ" sz="2000" dirty="0"/>
              <a:t>:  </a:t>
            </a:r>
            <a:r>
              <a:rPr lang="cs-CZ" sz="2000" dirty="0" err="1"/>
              <a:t>Act</a:t>
            </a:r>
            <a:r>
              <a:rPr lang="cs-CZ" sz="2000" dirty="0"/>
              <a:t> on Civil </a:t>
            </a:r>
            <a:r>
              <a:rPr lang="cs-CZ" sz="2000" dirty="0" err="1"/>
              <a:t>Service</a:t>
            </a:r>
            <a:r>
              <a:rPr lang="cs-CZ" sz="2000" dirty="0"/>
              <a:t> </a:t>
            </a:r>
            <a:r>
              <a:rPr lang="cs-CZ" sz="2000" dirty="0" smtClean="0"/>
              <a:t>(2014)</a:t>
            </a:r>
            <a:endParaRPr lang="en-GB" sz="2000" dirty="0" smtClean="0"/>
          </a:p>
          <a:p>
            <a:pPr lvl="1"/>
            <a:r>
              <a:rPr lang="en-GB" sz="2000" dirty="0" smtClean="0"/>
              <a:t>Evaluation of current state</a:t>
            </a:r>
          </a:p>
          <a:p>
            <a:pPr lvl="1"/>
            <a:r>
              <a:rPr lang="en-GB" sz="2000" dirty="0" smtClean="0"/>
              <a:t>Discussions (academic) of further development </a:t>
            </a:r>
          </a:p>
          <a:p>
            <a:r>
              <a:rPr lang="en-GB" sz="2400" b="1" dirty="0" smtClean="0"/>
              <a:t>Evolution, rather than revolution</a:t>
            </a:r>
          </a:p>
          <a:p>
            <a:pPr lvl="1"/>
            <a:r>
              <a:rPr lang="en-GB" sz="2000" dirty="0" smtClean="0"/>
              <a:t>Smaller, </a:t>
            </a:r>
            <a:r>
              <a:rPr lang="cs-CZ" sz="2000" dirty="0" err="1" smtClean="0"/>
              <a:t>gradual</a:t>
            </a:r>
            <a:r>
              <a:rPr lang="cs-CZ" sz="2000" dirty="0" smtClean="0"/>
              <a:t> </a:t>
            </a:r>
            <a:r>
              <a:rPr lang="en-GB" sz="2000" dirty="0" smtClean="0"/>
              <a:t>changes</a:t>
            </a:r>
            <a:r>
              <a:rPr lang="cs-CZ" sz="2000" dirty="0" smtClean="0"/>
              <a:t> (</a:t>
            </a:r>
            <a:r>
              <a:rPr lang="cs-CZ" sz="2000" dirty="0" err="1" smtClean="0"/>
              <a:t>enhancements</a:t>
            </a:r>
            <a:r>
              <a:rPr lang="cs-CZ" sz="2000" dirty="0" smtClean="0"/>
              <a:t>?)</a:t>
            </a:r>
            <a:endParaRPr lang="en-GB" sz="2000" dirty="0" smtClean="0"/>
          </a:p>
          <a:p>
            <a:pPr lvl="1"/>
            <a:r>
              <a:rPr lang="en-GB" sz="2000" dirty="0" smtClean="0"/>
              <a:t>Pilot projects before implementation</a:t>
            </a:r>
          </a:p>
          <a:p>
            <a:pPr lvl="1"/>
            <a:r>
              <a:rPr lang="en-GB" sz="2000" dirty="0" smtClean="0"/>
              <a:t>Establishment of m</a:t>
            </a:r>
            <a:r>
              <a:rPr lang="en-GB" sz="2000" dirty="0" smtClean="0"/>
              <a:t>ethodological principles (process mapping etc.)</a:t>
            </a:r>
            <a:endParaRPr lang="cs-CZ" sz="2000" dirty="0" smtClean="0"/>
          </a:p>
          <a:p>
            <a:pPr lvl="1"/>
            <a:r>
              <a:rPr lang="en-GB" sz="2000" i="1" dirty="0"/>
              <a:t>Political vulnerability of large-scale </a:t>
            </a:r>
            <a:r>
              <a:rPr lang="en-GB" sz="2000" i="1" dirty="0" smtClean="0"/>
              <a:t>changes</a:t>
            </a:r>
            <a:endParaRPr lang="en-GB" sz="2000" i="1" dirty="0" smtClean="0"/>
          </a:p>
          <a:p>
            <a:r>
              <a:rPr lang="en-GB" sz="2400" b="1" dirty="0" smtClean="0"/>
              <a:t>Search for ideal effectivity/quality/accessibility</a:t>
            </a:r>
          </a:p>
          <a:p>
            <a:pPr lvl="1"/>
            <a:r>
              <a:rPr lang="en-GB" sz="2000" dirty="0" smtClean="0"/>
              <a:t>“new</a:t>
            </a:r>
            <a:r>
              <a:rPr lang="en-GB" sz="2000" dirty="0" smtClean="0"/>
              <a:t>“ topic: accessibility of public services</a:t>
            </a:r>
            <a:endParaRPr lang="cs-CZ" sz="2000" dirty="0" smtClean="0"/>
          </a:p>
          <a:p>
            <a:pPr lvl="1"/>
            <a:r>
              <a:rPr lang="en-GB" sz="2000" dirty="0" smtClean="0"/>
              <a:t>“the world after </a:t>
            </a:r>
            <a:r>
              <a:rPr lang="cs-CZ" sz="2000" dirty="0" err="1"/>
              <a:t>E</a:t>
            </a:r>
            <a:r>
              <a:rPr lang="en-GB" sz="2000" dirty="0" err="1" smtClean="0"/>
              <a:t>uropean</a:t>
            </a:r>
            <a:r>
              <a:rPr lang="en-GB" sz="2000" dirty="0" smtClean="0"/>
              <a:t> subsidies“</a:t>
            </a:r>
            <a:endParaRPr lang="en-GB" sz="20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6" name="Zástupný symbol pro číslo snímku 5"/>
          <p:cNvSpPr txBox="1">
            <a:spLocks/>
          </p:cNvSpPr>
          <p:nvPr/>
        </p:nvSpPr>
        <p:spPr>
          <a:xfrm>
            <a:off x="653494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2033744" y="6237312"/>
            <a:ext cx="5040000" cy="0"/>
          </a:xfrm>
          <a:prstGeom prst="straightConnector1">
            <a:avLst/>
          </a:prstGeom>
          <a:ln w="28575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53752" y="6237312"/>
            <a:ext cx="8982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Eastern Partnership</a:t>
            </a:r>
            <a:r>
              <a:rPr lang="cs-CZ" sz="1400" b="1" dirty="0" smtClean="0"/>
              <a:t>; </a:t>
            </a:r>
            <a:r>
              <a:rPr lang="en-US" sz="1400" b="1" dirty="0"/>
              <a:t>Working Group </a:t>
            </a:r>
            <a:r>
              <a:rPr lang="en-US" sz="1400" b="1" dirty="0" smtClean="0"/>
              <a:t>“Public </a:t>
            </a:r>
            <a:r>
              <a:rPr lang="en-US" sz="1400" b="1" dirty="0"/>
              <a:t>Administration Reform” </a:t>
            </a:r>
            <a:endParaRPr lang="cs-CZ" sz="1400" b="1" dirty="0" smtClean="0"/>
          </a:p>
          <a:p>
            <a:pPr algn="ctr"/>
            <a:r>
              <a:rPr lang="cs-CZ" sz="1400" dirty="0" err="1" smtClean="0"/>
              <a:t>Kyiv</a:t>
            </a:r>
            <a:r>
              <a:rPr lang="cs-CZ" sz="1400" dirty="0" smtClean="0"/>
              <a:t> </a:t>
            </a:r>
            <a:r>
              <a:rPr lang="en-US" sz="1400" dirty="0" smtClean="0"/>
              <a:t>|</a:t>
            </a:r>
            <a:r>
              <a:rPr lang="cs-CZ" sz="1400" dirty="0" smtClean="0"/>
              <a:t> </a:t>
            </a:r>
            <a:r>
              <a:rPr lang="en-US" sz="1400" dirty="0" smtClean="0"/>
              <a:t>Ukraine       </a:t>
            </a:r>
            <a:r>
              <a:rPr lang="cs-CZ" sz="1400" dirty="0" smtClean="0"/>
              <a:t>6 - 7th </a:t>
            </a:r>
            <a:r>
              <a:rPr lang="cs-CZ" sz="1400" dirty="0" err="1" smtClean="0"/>
              <a:t>September</a:t>
            </a:r>
            <a:r>
              <a:rPr lang="cs-CZ" sz="1400" dirty="0" smtClean="0"/>
              <a:t> </a:t>
            </a:r>
            <a:r>
              <a:rPr lang="cs-CZ" sz="1400" dirty="0"/>
              <a:t>2017</a:t>
            </a:r>
            <a:r>
              <a:rPr lang="en-US" sz="1400" dirty="0"/>
              <a:t> </a:t>
            </a:r>
            <a:endParaRPr lang="en-US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304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34944" y="6356350"/>
            <a:ext cx="2133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t>6</a:t>
            </a:fld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err="1" smtClean="0"/>
              <a:t>Thank</a:t>
            </a:r>
            <a:r>
              <a:rPr lang="cs-CZ" b="1" dirty="0" smtClean="0"/>
              <a:t>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attention</a:t>
            </a:r>
            <a:endParaRPr lang="en-US" b="1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899592" y="3861048"/>
            <a:ext cx="7848872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Jakub 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Jaňura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Department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for</a:t>
            </a: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Strategic</a:t>
            </a: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Development</a:t>
            </a: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Coordination</a:t>
            </a: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Public </a:t>
            </a:r>
            <a:r>
              <a:rPr lang="cs-CZ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Administration</a:t>
            </a: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Ministry of the Interior</a:t>
            </a:r>
          </a:p>
          <a:p>
            <a:pPr marL="0" indent="0" algn="ctr">
              <a:buNone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Czech Republic</a:t>
            </a:r>
          </a:p>
          <a:p>
            <a:pPr marL="0" indent="0" algn="ctr">
              <a:buNone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www.mvcr.cz</a:t>
            </a: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jakub.janura@mvcr.cz</a:t>
            </a:r>
            <a:r>
              <a:rPr lang="cs-CZ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2033744" y="6237312"/>
            <a:ext cx="5040000" cy="0"/>
          </a:xfrm>
          <a:prstGeom prst="straightConnector1">
            <a:avLst/>
          </a:prstGeom>
          <a:ln w="28575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53752" y="6237312"/>
            <a:ext cx="8982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Eastern Partnership</a:t>
            </a:r>
            <a:r>
              <a:rPr lang="cs-CZ" sz="1400" b="1" dirty="0" smtClean="0"/>
              <a:t>; </a:t>
            </a:r>
            <a:r>
              <a:rPr lang="en-US" sz="1400" b="1" dirty="0"/>
              <a:t>Working Group </a:t>
            </a:r>
            <a:r>
              <a:rPr lang="en-US" sz="1400" b="1" dirty="0" smtClean="0"/>
              <a:t>“Public </a:t>
            </a:r>
            <a:r>
              <a:rPr lang="en-US" sz="1400" b="1" dirty="0"/>
              <a:t>Administration Reform” </a:t>
            </a:r>
            <a:endParaRPr lang="cs-CZ" sz="1400" b="1" dirty="0" smtClean="0"/>
          </a:p>
          <a:p>
            <a:pPr algn="ctr"/>
            <a:r>
              <a:rPr lang="cs-CZ" sz="1400" dirty="0" err="1" smtClean="0"/>
              <a:t>Kyiv</a:t>
            </a:r>
            <a:r>
              <a:rPr lang="cs-CZ" sz="1400" dirty="0" smtClean="0"/>
              <a:t> </a:t>
            </a:r>
            <a:r>
              <a:rPr lang="en-US" sz="1400" dirty="0" smtClean="0"/>
              <a:t>|</a:t>
            </a:r>
            <a:r>
              <a:rPr lang="cs-CZ" sz="1400" dirty="0" smtClean="0"/>
              <a:t> </a:t>
            </a:r>
            <a:r>
              <a:rPr lang="en-US" sz="1400" dirty="0" smtClean="0"/>
              <a:t>Ukraine       </a:t>
            </a:r>
            <a:r>
              <a:rPr lang="cs-CZ" sz="1400" dirty="0" smtClean="0"/>
              <a:t>6 - 7th </a:t>
            </a:r>
            <a:r>
              <a:rPr lang="cs-CZ" sz="1400" dirty="0" err="1" smtClean="0"/>
              <a:t>September</a:t>
            </a:r>
            <a:r>
              <a:rPr lang="cs-CZ" sz="1400" dirty="0" smtClean="0"/>
              <a:t> </a:t>
            </a:r>
            <a:r>
              <a:rPr lang="cs-CZ" sz="1400" dirty="0"/>
              <a:t>2017</a:t>
            </a:r>
            <a:r>
              <a:rPr lang="en-US" sz="1400" dirty="0"/>
              <a:t> </a:t>
            </a:r>
            <a:endParaRPr lang="en-US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44601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3387</TotalTime>
  <Words>409</Words>
  <Application>Microsoft Office PowerPoint</Application>
  <PresentationFormat>Předvádění na obrazovce (4:3)</PresentationFormat>
  <Paragraphs>87</Paragraphs>
  <Slides>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Professionalization of Service in Local Self-Government Authorities  in the Context of Public Administration Reform  and Decentralization of Power (Czech experience) </vt:lpstr>
      <vt:lpstr>INTRODUCTION</vt:lpstr>
      <vt:lpstr>Prezentace aplikace PowerPoint</vt:lpstr>
      <vt:lpstr>MINISTRY OF THE INTERIOR</vt:lpstr>
      <vt:lpstr>Current trends in PA in the Czech Republic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CZECH REPUBLIC</dc:title>
  <dc:creator>Jakub Jaňura</dc:creator>
  <cp:lastModifiedBy>Uživatel systému Windows</cp:lastModifiedBy>
  <cp:revision>155</cp:revision>
  <dcterms:created xsi:type="dcterms:W3CDTF">2016-06-20T19:01:05Z</dcterms:created>
  <dcterms:modified xsi:type="dcterms:W3CDTF">2017-09-07T03:08:44Z</dcterms:modified>
</cp:coreProperties>
</file>