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4" r:id="rId1"/>
  </p:sldMasterIdLst>
  <p:notesMasterIdLst>
    <p:notesMasterId r:id="rId20"/>
  </p:notesMasterIdLst>
  <p:sldIdLst>
    <p:sldId id="256" r:id="rId2"/>
    <p:sldId id="377" r:id="rId3"/>
    <p:sldId id="393" r:id="rId4"/>
    <p:sldId id="372" r:id="rId5"/>
    <p:sldId id="387" r:id="rId6"/>
    <p:sldId id="396" r:id="rId7"/>
    <p:sldId id="378" r:id="rId8"/>
    <p:sldId id="374" r:id="rId9"/>
    <p:sldId id="395" r:id="rId10"/>
    <p:sldId id="388" r:id="rId11"/>
    <p:sldId id="383" r:id="rId12"/>
    <p:sldId id="391" r:id="rId13"/>
    <p:sldId id="379" r:id="rId14"/>
    <p:sldId id="385" r:id="rId15"/>
    <p:sldId id="380" r:id="rId16"/>
    <p:sldId id="382" r:id="rId17"/>
    <p:sldId id="386" r:id="rId18"/>
    <p:sldId id="356" r:id="rId19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DDFA9"/>
    <a:srgbClr val="9999FF"/>
    <a:srgbClr val="99CCFF"/>
    <a:srgbClr val="0066CC"/>
    <a:srgbClr val="FFD85D"/>
    <a:srgbClr val="FFC000"/>
    <a:srgbClr val="0070C0"/>
    <a:srgbClr val="E9EDF4"/>
    <a:srgbClr val="00C800"/>
    <a:srgbClr val="ECD5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9467" autoAdjust="0"/>
  </p:normalViewPr>
  <p:slideViewPr>
    <p:cSldViewPr>
      <p:cViewPr varScale="1">
        <p:scale>
          <a:sx n="70" d="100"/>
          <a:sy n="70" d="100"/>
        </p:scale>
        <p:origin x="-426" y="-102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3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/>
            </a:sp3d>
          </c:spPr>
          <c:dPt>
            <c:idx val="0"/>
            <c:spPr>
              <a:effectLst>
                <a:innerShdw blurRad="63500" dist="50800" dir="13500000">
                  <a:srgbClr val="0070C0">
                    <a:alpha val="50000"/>
                  </a:srgb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1.9596588033428387E-2"/>
                  <c:y val="-3.3228997100161181E-2"/>
                </c:manualLayout>
              </c:layout>
              <c:showVal val="1"/>
            </c:dLbl>
            <c:dLbl>
              <c:idx val="1"/>
              <c:layout>
                <c:manualLayout>
                  <c:x val="-4.8237755159208369E-2"/>
                  <c:y val="-3.5785073800173588E-2"/>
                </c:manualLayout>
              </c:layout>
              <c:showVal val="1"/>
            </c:dLbl>
            <c:dLbl>
              <c:idx val="2"/>
              <c:layout>
                <c:manualLayout>
                  <c:x val="-5.1252614856658919E-2"/>
                  <c:y val="-1.5336460200074386E-2"/>
                </c:manualLayout>
              </c:layout>
              <c:showVal val="1"/>
            </c:dLbl>
            <c:dLbl>
              <c:idx val="3"/>
              <c:layout>
                <c:manualLayout>
                  <c:x val="-4.5222895461757798E-2"/>
                  <c:y val="-2.3004690300111583E-2"/>
                </c:manualLayout>
              </c:layout>
              <c:showVal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numRef>
              <c:f>Лист1!$A$2:$A$6</c:f>
              <c:numCache>
                <c:formatCode>dd/mm/yyyy</c:formatCode>
                <c:ptCount val="5"/>
                <c:pt idx="0">
                  <c:v>41183</c:v>
                </c:pt>
                <c:pt idx="1">
                  <c:v>41548</c:v>
                </c:pt>
                <c:pt idx="2">
                  <c:v>41640</c:v>
                </c:pt>
                <c:pt idx="3">
                  <c:v>41730</c:v>
                </c:pt>
                <c:pt idx="4">
                  <c:v>42917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103</c:v>
                </c:pt>
                <c:pt idx="1">
                  <c:v>235</c:v>
                </c:pt>
                <c:pt idx="2">
                  <c:v>419</c:v>
                </c:pt>
                <c:pt idx="3">
                  <c:v>634</c:v>
                </c:pt>
                <c:pt idx="4">
                  <c:v>746</c:v>
                </c:pt>
              </c:numCache>
            </c:numRef>
          </c:val>
        </c:ser>
        <c:dLbls/>
        <c:shape val="cylinder"/>
        <c:axId val="89444736"/>
        <c:axId val="89446656"/>
        <c:axId val="0"/>
      </c:bar3DChart>
      <c:catAx>
        <c:axId val="89444736"/>
        <c:scaling>
          <c:orientation val="minMax"/>
        </c:scaling>
        <c:axPos val="b"/>
        <c:numFmt formatCode="dd/mm/yyyy" sourceLinked="1"/>
        <c:tickLblPos val="low"/>
        <c:txPr>
          <a:bodyPr/>
          <a:lstStyle/>
          <a:p>
            <a:pPr>
              <a:defRPr b="1" baseline="0"/>
            </a:pPr>
            <a:endParaRPr lang="uk-UA"/>
          </a:p>
        </c:txPr>
        <c:crossAx val="89446656"/>
        <c:crossesAt val="0"/>
        <c:lblAlgn val="ctr"/>
        <c:lblOffset val="100"/>
        <c:tickLblSkip val="1"/>
        <c:tickMarkSkip val="1"/>
      </c:catAx>
      <c:valAx>
        <c:axId val="89446656"/>
        <c:scaling>
          <c:orientation val="minMax"/>
        </c:scaling>
        <c:delete val="1"/>
        <c:axPos val="l"/>
        <c:numFmt formatCode="General" sourceLinked="1"/>
        <c:tickLblPos val="none"/>
        <c:crossAx val="894447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uk-UA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МГА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24"/>
              <c:layout/>
              <c:tx>
                <c:rich>
                  <a:bodyPr/>
                  <a:lstStyle/>
                  <a:p>
                    <a:r>
                      <a:rPr lang="ru-RU" sz="1600" b="1" dirty="0" smtClean="0"/>
                      <a:t>264 137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solidFill>
                <a:schemeClr val="bg1"/>
              </a:solidFill>
            </c:spPr>
            <c:txPr>
              <a:bodyPr rot="-5400000" vert="horz"/>
              <a:lstStyle/>
              <a:p>
                <a:pPr>
                  <a:defRPr sz="1600" b="1"/>
                </a:pPr>
                <a:endParaRPr lang="uk-UA"/>
              </a:p>
            </c:txPr>
            <c:dLblPos val="outEnd"/>
            <c:showVal val="1"/>
          </c:dLbls>
          <c:cat>
            <c:strRef>
              <c:f>Лист1!$A$2:$A$26</c:f>
              <c:strCache>
                <c:ptCount val="25"/>
                <c:pt idx="0">
                  <c:v>Винницкая область</c:v>
                </c:pt>
                <c:pt idx="1">
                  <c:v>Волынская область</c:v>
                </c:pt>
                <c:pt idx="2">
                  <c:v>Днепропетровская область</c:v>
                </c:pt>
                <c:pt idx="3">
                  <c:v>Донецкая область*</c:v>
                </c:pt>
                <c:pt idx="4">
                  <c:v>Житомирская область</c:v>
                </c:pt>
                <c:pt idx="5">
                  <c:v>Закарпатская область</c:v>
                </c:pt>
                <c:pt idx="6">
                  <c:v>Запорожская область</c:v>
                </c:pt>
                <c:pt idx="7">
                  <c:v>Ивано-Франковская область</c:v>
                </c:pt>
                <c:pt idx="8">
                  <c:v>Киевская область</c:v>
                </c:pt>
                <c:pt idx="9">
                  <c:v>Кировоградская область</c:v>
                </c:pt>
                <c:pt idx="10">
                  <c:v>Луганская область*</c:v>
                </c:pt>
                <c:pt idx="11">
                  <c:v>Львовская область</c:v>
                </c:pt>
                <c:pt idx="12">
                  <c:v>Николаевская область</c:v>
                </c:pt>
                <c:pt idx="13">
                  <c:v>Одесская область</c:v>
                </c:pt>
                <c:pt idx="14">
                  <c:v>Полтавская область</c:v>
                </c:pt>
                <c:pt idx="15">
                  <c:v>Ровненская область</c:v>
                </c:pt>
                <c:pt idx="16">
                  <c:v>Сумская область</c:v>
                </c:pt>
                <c:pt idx="17">
                  <c:v>Тернопольская область</c:v>
                </c:pt>
                <c:pt idx="18">
                  <c:v>Харьковская область</c:v>
                </c:pt>
                <c:pt idx="19">
                  <c:v>Херсонская область</c:v>
                </c:pt>
                <c:pt idx="20">
                  <c:v>Хмельницькая область</c:v>
                </c:pt>
                <c:pt idx="21">
                  <c:v>Черкасская область</c:v>
                </c:pt>
                <c:pt idx="22">
                  <c:v>Черновицкая область</c:v>
                </c:pt>
                <c:pt idx="23">
                  <c:v>Черниговская область</c:v>
                </c:pt>
                <c:pt idx="24">
                  <c:v>г. Киев</c:v>
                </c:pt>
              </c:strCache>
            </c:strRef>
          </c:cat>
          <c:val>
            <c:numRef>
              <c:f>Лист1!$B$2:$B$26</c:f>
              <c:numCache>
                <c:formatCode>#,##0</c:formatCode>
                <c:ptCount val="25"/>
                <c:pt idx="0">
                  <c:v>560668</c:v>
                </c:pt>
                <c:pt idx="1">
                  <c:v>170463</c:v>
                </c:pt>
                <c:pt idx="2">
                  <c:v>239068</c:v>
                </c:pt>
                <c:pt idx="3">
                  <c:v>0</c:v>
                </c:pt>
                <c:pt idx="4">
                  <c:v>120615</c:v>
                </c:pt>
                <c:pt idx="5">
                  <c:v>93428</c:v>
                </c:pt>
                <c:pt idx="6">
                  <c:v>114638</c:v>
                </c:pt>
                <c:pt idx="7">
                  <c:v>144117</c:v>
                </c:pt>
                <c:pt idx="8">
                  <c:v>138474</c:v>
                </c:pt>
                <c:pt idx="9">
                  <c:v>72009</c:v>
                </c:pt>
                <c:pt idx="10">
                  <c:v>0</c:v>
                </c:pt>
                <c:pt idx="11">
                  <c:v>159545</c:v>
                </c:pt>
                <c:pt idx="12">
                  <c:v>152803</c:v>
                </c:pt>
                <c:pt idx="13">
                  <c:v>221091</c:v>
                </c:pt>
                <c:pt idx="14">
                  <c:v>283781</c:v>
                </c:pt>
                <c:pt idx="15">
                  <c:v>191260</c:v>
                </c:pt>
                <c:pt idx="16">
                  <c:v>341537</c:v>
                </c:pt>
                <c:pt idx="17">
                  <c:v>87818</c:v>
                </c:pt>
                <c:pt idx="18">
                  <c:v>426115</c:v>
                </c:pt>
                <c:pt idx="19">
                  <c:v>69969</c:v>
                </c:pt>
                <c:pt idx="20">
                  <c:v>166602</c:v>
                </c:pt>
                <c:pt idx="21">
                  <c:v>146819</c:v>
                </c:pt>
                <c:pt idx="22">
                  <c:v>60583</c:v>
                </c:pt>
                <c:pt idx="23">
                  <c:v>205071</c:v>
                </c:pt>
                <c:pt idx="24">
                  <c:v>406844</c:v>
                </c:pt>
              </c:numCache>
            </c:numRef>
          </c:val>
        </c:ser>
        <c:dLbls>
          <c:showVal val="1"/>
        </c:dLbls>
        <c:axId val="90911488"/>
        <c:axId val="90939392"/>
      </c:barChart>
      <c:catAx>
        <c:axId val="909114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uk-UA"/>
          </a:p>
        </c:txPr>
        <c:crossAx val="90939392"/>
        <c:crosses val="autoZero"/>
        <c:auto val="1"/>
        <c:lblAlgn val="ctr"/>
        <c:lblOffset val="100"/>
      </c:catAx>
      <c:valAx>
        <c:axId val="90939392"/>
        <c:scaling>
          <c:orientation val="minMax"/>
        </c:scaling>
        <c:delete val="1"/>
        <c:axPos val="l"/>
        <c:numFmt formatCode="#,##0" sourceLinked="1"/>
        <c:tickLblPos val="none"/>
        <c:crossAx val="90911488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2016 рік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24"/>
              <c:layout>
                <c:manualLayout>
                  <c:x val="-1.402267322721666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395,8</a:t>
                    </a:r>
                  </a:p>
                </c:rich>
              </c:tx>
              <c:dLblPos val="outEnd"/>
              <c:showVal val="1"/>
            </c:dLbl>
            <c:numFmt formatCode="#,##0.0" sourceLinked="0"/>
            <c:spPr>
              <a:solidFill>
                <a:schemeClr val="bg1"/>
              </a:solidFill>
            </c:spPr>
            <c:txPr>
              <a:bodyPr rot="-5400000" vert="horz"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uk-UA"/>
              </a:p>
            </c:txPr>
            <c:dLblPos val="outEnd"/>
            <c:showVal val="1"/>
          </c:dLbls>
          <c:cat>
            <c:strRef>
              <c:f>Лист1!$A$2:$A$26</c:f>
              <c:strCache>
                <c:ptCount val="25"/>
                <c:pt idx="0">
                  <c:v>Винницкая область</c:v>
                </c:pt>
                <c:pt idx="1">
                  <c:v>Волынская область</c:v>
                </c:pt>
                <c:pt idx="2">
                  <c:v>Днепропетровская область</c:v>
                </c:pt>
                <c:pt idx="3">
                  <c:v>Донецкая область*</c:v>
                </c:pt>
                <c:pt idx="4">
                  <c:v>Житомирская область</c:v>
                </c:pt>
                <c:pt idx="5">
                  <c:v>Закарпатская область</c:v>
                </c:pt>
                <c:pt idx="6">
                  <c:v>Запорожская область</c:v>
                </c:pt>
                <c:pt idx="7">
                  <c:v>Ивано-Франковская область</c:v>
                </c:pt>
                <c:pt idx="8">
                  <c:v>Киевская область</c:v>
                </c:pt>
                <c:pt idx="9">
                  <c:v>Кировоградская область</c:v>
                </c:pt>
                <c:pt idx="10">
                  <c:v>Луганская область*</c:v>
                </c:pt>
                <c:pt idx="11">
                  <c:v>Львовская область</c:v>
                </c:pt>
                <c:pt idx="12">
                  <c:v>Николаевская область</c:v>
                </c:pt>
                <c:pt idx="13">
                  <c:v>Одесская область</c:v>
                </c:pt>
                <c:pt idx="14">
                  <c:v>Полтавская область</c:v>
                </c:pt>
                <c:pt idx="15">
                  <c:v>Ровненская область</c:v>
                </c:pt>
                <c:pt idx="16">
                  <c:v>Сумская область</c:v>
                </c:pt>
                <c:pt idx="17">
                  <c:v>Тернопольская область</c:v>
                </c:pt>
                <c:pt idx="18">
                  <c:v>Харьковская область</c:v>
                </c:pt>
                <c:pt idx="19">
                  <c:v>Херсонская область</c:v>
                </c:pt>
                <c:pt idx="20">
                  <c:v>Хмельницькая область</c:v>
                </c:pt>
                <c:pt idx="21">
                  <c:v>Черкасская область</c:v>
                </c:pt>
                <c:pt idx="22">
                  <c:v>Черновицкая область</c:v>
                </c:pt>
                <c:pt idx="23">
                  <c:v>Черниговская область</c:v>
                </c:pt>
                <c:pt idx="24">
                  <c:v>г. Киев</c:v>
                </c:pt>
              </c:strCache>
            </c:strRef>
          </c:cat>
          <c:val>
            <c:numRef>
              <c:f>Лист1!$B$2:$B$26</c:f>
              <c:numCache>
                <c:formatCode>0.00</c:formatCode>
                <c:ptCount val="25"/>
                <c:pt idx="0">
                  <c:v>88.1</c:v>
                </c:pt>
                <c:pt idx="1">
                  <c:v>69.599999999999994</c:v>
                </c:pt>
                <c:pt idx="2">
                  <c:v>178</c:v>
                </c:pt>
                <c:pt idx="3">
                  <c:v>80.599999999999994</c:v>
                </c:pt>
                <c:pt idx="4">
                  <c:v>61.1</c:v>
                </c:pt>
                <c:pt idx="5">
                  <c:v>74.599999999999994</c:v>
                </c:pt>
                <c:pt idx="6">
                  <c:v>96.5</c:v>
                </c:pt>
                <c:pt idx="7">
                  <c:v>78.5</c:v>
                </c:pt>
                <c:pt idx="8">
                  <c:v>119.4</c:v>
                </c:pt>
                <c:pt idx="9">
                  <c:v>45.3</c:v>
                </c:pt>
                <c:pt idx="10">
                  <c:v>27.4</c:v>
                </c:pt>
                <c:pt idx="11">
                  <c:v>165.4</c:v>
                </c:pt>
                <c:pt idx="12">
                  <c:v>62</c:v>
                </c:pt>
                <c:pt idx="13">
                  <c:v>167.1</c:v>
                </c:pt>
                <c:pt idx="14">
                  <c:v>80</c:v>
                </c:pt>
                <c:pt idx="15">
                  <c:v>54.4</c:v>
                </c:pt>
                <c:pt idx="16">
                  <c:v>55.8</c:v>
                </c:pt>
                <c:pt idx="17">
                  <c:v>63.1</c:v>
                </c:pt>
                <c:pt idx="18">
                  <c:v>137.30000000000001</c:v>
                </c:pt>
                <c:pt idx="19">
                  <c:v>61.3</c:v>
                </c:pt>
                <c:pt idx="20">
                  <c:v>69</c:v>
                </c:pt>
                <c:pt idx="21">
                  <c:v>68.599999999999994</c:v>
                </c:pt>
                <c:pt idx="22">
                  <c:v>51.9</c:v>
                </c:pt>
                <c:pt idx="23">
                  <c:v>51.9</c:v>
                </c:pt>
                <c:pt idx="24">
                  <c:v>395.8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(станом на 01.06.2017)</c:v>
                </c:pt>
              </c:strCache>
            </c:strRef>
          </c:tx>
          <c:spPr>
            <a:solidFill>
              <a:srgbClr val="FF000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7.0113366136083325E-3"/>
                  <c:y val="4.8320354055028025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5.6090692908866676E-3"/>
                  <c:y val="2.416017702751445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8.413603936329974E-3"/>
                  <c:y val="4.8320354055028901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4.2068019681649731E-3"/>
                  <c:y val="0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8.4136039363299497E-3"/>
                  <c:y val="0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5.6090692908866676E-3"/>
                  <c:y val="4.8320354055028901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9.8158712590516155E-3"/>
                  <c:y val="-4.8320354055029786E-3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5.6090692908866147E-3"/>
                  <c:y val="-4.8320354055028901E-3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2.8045346454433338E-3"/>
                  <c:y val="7.2480531082544254E-3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7.0112261988584607E-3"/>
                  <c:y val="-7.2480531082544254E-3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7.0113366136083325E-3"/>
                  <c:y val="4.8320354055028901E-3"/>
                </c:manualLayout>
              </c:layout>
              <c:dLblPos val="outEnd"/>
              <c:showVal val="1"/>
            </c:dLbl>
            <c:dLbl>
              <c:idx val="11"/>
              <c:layout>
                <c:manualLayout>
                  <c:x val="8.4134935215801794E-3"/>
                  <c:y val="7.2480531082543369E-3"/>
                </c:manualLayout>
              </c:layout>
              <c:dLblPos val="outEnd"/>
              <c:showVal val="1"/>
            </c:dLbl>
            <c:dLbl>
              <c:idx val="12"/>
              <c:layout>
                <c:manualLayout>
                  <c:x val="2.8045346454433338E-3"/>
                  <c:y val="0"/>
                </c:manualLayout>
              </c:layout>
              <c:dLblPos val="outEnd"/>
              <c:showVal val="1"/>
            </c:dLbl>
            <c:dLbl>
              <c:idx val="13"/>
              <c:layout>
                <c:manualLayout>
                  <c:x val="7.0113366136083325E-3"/>
                  <c:y val="-4.8320354055028901E-3"/>
                </c:manualLayout>
              </c:layout>
              <c:dLblPos val="outEnd"/>
              <c:showVal val="1"/>
            </c:dLbl>
            <c:dLbl>
              <c:idx val="14"/>
              <c:layout>
                <c:manualLayout>
                  <c:x val="2.8045346454433338E-3"/>
                  <c:y val="0"/>
                </c:manualLayout>
              </c:layout>
              <c:dLblPos val="outEnd"/>
              <c:showVal val="1"/>
            </c:dLbl>
            <c:dLbl>
              <c:idx val="15"/>
              <c:layout>
                <c:manualLayout>
                  <c:x val="7.0113366136083325E-3"/>
                  <c:y val="-2.416017702751445E-3"/>
                </c:manualLayout>
              </c:layout>
              <c:dLblPos val="outEnd"/>
              <c:showVal val="1"/>
            </c:dLbl>
            <c:dLbl>
              <c:idx val="16"/>
              <c:layout>
                <c:manualLayout>
                  <c:x val="2.8045346454432301E-3"/>
                  <c:y val="-2.416017702751445E-3"/>
                </c:manualLayout>
              </c:layout>
              <c:dLblPos val="outEnd"/>
              <c:showVal val="1"/>
            </c:dLbl>
            <c:dLbl>
              <c:idx val="17"/>
              <c:layout>
                <c:manualLayout>
                  <c:x val="7.0113366136083325E-3"/>
                  <c:y val="0"/>
                </c:manualLayout>
              </c:layout>
              <c:dLblPos val="outEnd"/>
              <c:showVal val="1"/>
            </c:dLbl>
            <c:dLbl>
              <c:idx val="18"/>
              <c:layout>
                <c:manualLayout>
                  <c:x val="4.2068019681648968E-3"/>
                  <c:y val="0"/>
                </c:manualLayout>
              </c:layout>
              <c:dLblPos val="outEnd"/>
              <c:showVal val="1"/>
            </c:dLbl>
            <c:dLbl>
              <c:idx val="19"/>
              <c:layout>
                <c:manualLayout>
                  <c:x val="8.41360393633E-3"/>
                  <c:y val="-2.416017702751534E-3"/>
                </c:manualLayout>
              </c:layout>
              <c:dLblPos val="outEnd"/>
              <c:showVal val="1"/>
            </c:dLbl>
            <c:dLbl>
              <c:idx val="20"/>
              <c:layout>
                <c:manualLayout>
                  <c:x val="4.2068019681649983E-3"/>
                  <c:y val="2.416017702751445E-3"/>
                </c:manualLayout>
              </c:layout>
              <c:dLblPos val="outEnd"/>
              <c:showVal val="1"/>
            </c:dLbl>
            <c:dLbl>
              <c:idx val="21"/>
              <c:layout>
                <c:manualLayout>
                  <c:x val="8.41360393633E-3"/>
                  <c:y val="4.8320354055028901E-3"/>
                </c:manualLayout>
              </c:layout>
              <c:dLblPos val="outEnd"/>
              <c:showVal val="1"/>
            </c:dLbl>
            <c:dLbl>
              <c:idx val="22"/>
              <c:layout>
                <c:manualLayout>
                  <c:x val="4.2068019681647927E-3"/>
                  <c:y val="4.8320354055028901E-3"/>
                </c:manualLayout>
              </c:layout>
              <c:dLblPos val="outEnd"/>
              <c:showVal val="1"/>
            </c:dLbl>
            <c:dLbl>
              <c:idx val="23"/>
              <c:layout>
                <c:manualLayout>
                  <c:x val="8.41360393633E-3"/>
                  <c:y val="-1.9023761438987763E-7"/>
                </c:manualLayout>
              </c:layout>
              <c:dLblPos val="outEnd"/>
              <c:showVal val="1"/>
            </c:dLbl>
            <c:dLbl>
              <c:idx val="24"/>
              <c:layout>
                <c:manualLayout>
                  <c:x val="8.41360393633E-3"/>
                  <c:y val="2.416017702751445E-3"/>
                </c:manualLayout>
              </c:layout>
              <c:dLblPos val="outEnd"/>
              <c:showVal val="1"/>
            </c:dLbl>
            <c:numFmt formatCode="#,##0.0" sourceLinked="0"/>
            <c:txPr>
              <a:bodyPr rot="-5400000" vert="horz" anchor="b" anchorCtr="0"/>
              <a:lstStyle/>
              <a:p>
                <a:pPr>
                  <a:defRPr sz="1400" b="1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uk-UA"/>
              </a:p>
            </c:txPr>
            <c:dLblPos val="outEnd"/>
            <c:showVal val="1"/>
          </c:dLbls>
          <c:cat>
            <c:strRef>
              <c:f>Лист1!$A$2:$A$26</c:f>
              <c:strCache>
                <c:ptCount val="25"/>
                <c:pt idx="0">
                  <c:v>Винницкая область</c:v>
                </c:pt>
                <c:pt idx="1">
                  <c:v>Волынская область</c:v>
                </c:pt>
                <c:pt idx="2">
                  <c:v>Днепропетровская область</c:v>
                </c:pt>
                <c:pt idx="3">
                  <c:v>Донецкая область*</c:v>
                </c:pt>
                <c:pt idx="4">
                  <c:v>Житомирская область</c:v>
                </c:pt>
                <c:pt idx="5">
                  <c:v>Закарпатская область</c:v>
                </c:pt>
                <c:pt idx="6">
                  <c:v>Запорожская область</c:v>
                </c:pt>
                <c:pt idx="7">
                  <c:v>Ивано-Франковская область</c:v>
                </c:pt>
                <c:pt idx="8">
                  <c:v>Киевская область</c:v>
                </c:pt>
                <c:pt idx="9">
                  <c:v>Кировоградская область</c:v>
                </c:pt>
                <c:pt idx="10">
                  <c:v>Луганская область*</c:v>
                </c:pt>
                <c:pt idx="11">
                  <c:v>Львовская область</c:v>
                </c:pt>
                <c:pt idx="12">
                  <c:v>Николаевская область</c:v>
                </c:pt>
                <c:pt idx="13">
                  <c:v>Одесская область</c:v>
                </c:pt>
                <c:pt idx="14">
                  <c:v>Полтавская область</c:v>
                </c:pt>
                <c:pt idx="15">
                  <c:v>Ровненская область</c:v>
                </c:pt>
                <c:pt idx="16">
                  <c:v>Сумская область</c:v>
                </c:pt>
                <c:pt idx="17">
                  <c:v>Тернопольская область</c:v>
                </c:pt>
                <c:pt idx="18">
                  <c:v>Харьковская область</c:v>
                </c:pt>
                <c:pt idx="19">
                  <c:v>Херсонская область</c:v>
                </c:pt>
                <c:pt idx="20">
                  <c:v>Хмельницькая область</c:v>
                </c:pt>
                <c:pt idx="21">
                  <c:v>Черкасская область</c:v>
                </c:pt>
                <c:pt idx="22">
                  <c:v>Черновицкая область</c:v>
                </c:pt>
                <c:pt idx="23">
                  <c:v>Черниговская область</c:v>
                </c:pt>
                <c:pt idx="24">
                  <c:v>г. Киев</c:v>
                </c:pt>
              </c:strCache>
            </c:strRef>
          </c:cat>
          <c:val>
            <c:numRef>
              <c:f>Лист1!$C$2:$C$26</c:f>
              <c:numCache>
                <c:formatCode>#,##0.0</c:formatCode>
                <c:ptCount val="25"/>
                <c:pt idx="0">
                  <c:v>39.1</c:v>
                </c:pt>
                <c:pt idx="1">
                  <c:v>28.8</c:v>
                </c:pt>
                <c:pt idx="2">
                  <c:v>76.400000000000006</c:v>
                </c:pt>
                <c:pt idx="3">
                  <c:v>35.800000000000011</c:v>
                </c:pt>
                <c:pt idx="4">
                  <c:v>26</c:v>
                </c:pt>
                <c:pt idx="5">
                  <c:v>30.9</c:v>
                </c:pt>
                <c:pt idx="6">
                  <c:v>40.4</c:v>
                </c:pt>
                <c:pt idx="7">
                  <c:v>31.1</c:v>
                </c:pt>
                <c:pt idx="8">
                  <c:v>59.2</c:v>
                </c:pt>
                <c:pt idx="9">
                  <c:v>21</c:v>
                </c:pt>
                <c:pt idx="10">
                  <c:v>11.8</c:v>
                </c:pt>
                <c:pt idx="11">
                  <c:v>69.3</c:v>
                </c:pt>
                <c:pt idx="12">
                  <c:v>27.6</c:v>
                </c:pt>
                <c:pt idx="13">
                  <c:v>68.8</c:v>
                </c:pt>
                <c:pt idx="14">
                  <c:v>36.1</c:v>
                </c:pt>
                <c:pt idx="15">
                  <c:v>23.5</c:v>
                </c:pt>
                <c:pt idx="16">
                  <c:v>23.7</c:v>
                </c:pt>
                <c:pt idx="17">
                  <c:v>27.4</c:v>
                </c:pt>
                <c:pt idx="18">
                  <c:v>62.7</c:v>
                </c:pt>
                <c:pt idx="19">
                  <c:v>24.1</c:v>
                </c:pt>
                <c:pt idx="20">
                  <c:v>28.7</c:v>
                </c:pt>
                <c:pt idx="21">
                  <c:v>29.9</c:v>
                </c:pt>
                <c:pt idx="22">
                  <c:v>21.4</c:v>
                </c:pt>
                <c:pt idx="23">
                  <c:v>24.7</c:v>
                </c:pt>
                <c:pt idx="24">
                  <c:v>172.5</c:v>
                </c:pt>
              </c:numCache>
            </c:numRef>
          </c:val>
        </c:ser>
        <c:dLbls>
          <c:showVal val="1"/>
        </c:dLbls>
        <c:axId val="94643328"/>
        <c:axId val="94151424"/>
      </c:barChart>
      <c:catAx>
        <c:axId val="946433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uk-UA"/>
          </a:p>
        </c:txPr>
        <c:crossAx val="94151424"/>
        <c:crosses val="autoZero"/>
        <c:auto val="1"/>
        <c:lblAlgn val="ctr"/>
        <c:lblOffset val="100"/>
      </c:catAx>
      <c:valAx>
        <c:axId val="94151424"/>
        <c:scaling>
          <c:orientation val="minMax"/>
        </c:scaling>
        <c:delete val="1"/>
        <c:axPos val="l"/>
        <c:numFmt formatCode="0.00" sourceLinked="1"/>
        <c:tickLblPos val="none"/>
        <c:crossAx val="94643328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pattFill prst="ltDnDiag">
                <a:fgClr>
                  <a:schemeClr val="bg1"/>
                </a:fgClr>
                <a:bgClr>
                  <a:srgbClr val="92D050"/>
                </a:bgClr>
              </a:pattFill>
            </c:spPr>
          </c:dPt>
          <c:dPt>
            <c:idx val="1"/>
            <c:spPr>
              <a:pattFill prst="pct5">
                <a:fgClr>
                  <a:schemeClr val="bg1"/>
                </a:fgClr>
                <a:bgClr>
                  <a:srgbClr val="FFC000"/>
                </a:bgClr>
              </a:patt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</c:ser>
        <c:dLbls/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uk-UA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47C2E-6BED-49BD-9C16-EC0093EC96B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F81D2E3-F5E4-4527-A12A-89A91F53CDC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Четко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установленный</a:t>
          </a:r>
          <a:r>
            <a: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удобный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график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работы</a:t>
          </a:r>
          <a:endParaRPr lang="uk-UA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B2954E-108F-4174-99EA-5452C3CC9899}" type="parTrans" cxnId="{756DED3D-4189-4DE9-A216-16D09D4EC633}">
      <dgm:prSet/>
      <dgm:spPr/>
      <dgm:t>
        <a:bodyPr/>
        <a:lstStyle/>
        <a:p>
          <a:endParaRPr lang="uk-UA"/>
        </a:p>
      </dgm:t>
    </dgm:pt>
    <dgm:pt modelId="{E806C9A0-A6C2-412D-91AF-115680B2F1EC}" type="sibTrans" cxnId="{756DED3D-4189-4DE9-A216-16D09D4EC633}">
      <dgm:prSet/>
      <dgm:spPr/>
      <dgm:t>
        <a:bodyPr/>
        <a:lstStyle/>
        <a:p>
          <a:endParaRPr lang="uk-UA"/>
        </a:p>
      </dgm:t>
    </dgm:pt>
    <dgm:pt modelId="{508A9A6E-5B14-46E6-B66B-29E3F676A2D6}">
      <dgm:prSet custT="1"/>
      <dgm:spPr>
        <a:solidFill>
          <a:srgbClr val="FFC000"/>
        </a:solidFill>
      </dgm:spPr>
      <dgm:t>
        <a:bodyPr/>
        <a:lstStyle/>
        <a:p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Быстро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удобно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комфортно</a:t>
          </a:r>
          <a:endParaRPr lang="uk-UA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5C8EC7-BD52-468D-9999-C90FDE3D7847}" type="parTrans" cxnId="{891A9013-B0B4-475E-A5EB-3461AE033314}">
      <dgm:prSet/>
      <dgm:spPr/>
      <dgm:t>
        <a:bodyPr/>
        <a:lstStyle/>
        <a:p>
          <a:endParaRPr lang="uk-UA"/>
        </a:p>
      </dgm:t>
    </dgm:pt>
    <dgm:pt modelId="{94B19725-951D-4C90-876A-A45E820CF1F5}" type="sibTrans" cxnId="{891A9013-B0B4-475E-A5EB-3461AE033314}">
      <dgm:prSet/>
      <dgm:spPr/>
      <dgm:t>
        <a:bodyPr/>
        <a:lstStyle/>
        <a:p>
          <a:endParaRPr lang="uk-UA"/>
        </a:p>
      </dgm:t>
    </dgm:pt>
    <dgm:pt modelId="{434C719B-F07E-4EED-9020-E3543799419C}">
      <dgm:prSet custT="1"/>
      <dgm:spPr>
        <a:solidFill>
          <a:srgbClr val="92D050"/>
        </a:solidFill>
      </dgm:spPr>
      <dgm:t>
        <a:bodyPr/>
        <a:lstStyle/>
        <a:p>
          <a:r>
            <a: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Удобные условия для людей с ограниченными физическими возможностями</a:t>
          </a:r>
          <a:endParaRPr lang="uk-UA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37E9BF-2B39-49B0-9C02-CC398B558BEF}" type="parTrans" cxnId="{FC16B584-857D-4E91-9A51-6A5B0E216C37}">
      <dgm:prSet/>
      <dgm:spPr/>
      <dgm:t>
        <a:bodyPr/>
        <a:lstStyle/>
        <a:p>
          <a:endParaRPr lang="uk-UA"/>
        </a:p>
      </dgm:t>
    </dgm:pt>
    <dgm:pt modelId="{38295E9C-745A-42E5-B7B6-7F37188FFB2F}" type="sibTrans" cxnId="{FC16B584-857D-4E91-9A51-6A5B0E216C37}">
      <dgm:prSet/>
      <dgm:spPr/>
      <dgm:t>
        <a:bodyPr/>
        <a:lstStyle/>
        <a:p>
          <a:endParaRPr lang="uk-UA"/>
        </a:p>
      </dgm:t>
    </dgm:pt>
    <dgm:pt modelId="{13E5A90C-C47D-4EA6-A5A0-08E7580FFF8D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Открытое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рабочее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пространство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где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обслуживаются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посетители</a:t>
          </a:r>
          <a:endParaRPr lang="uk-UA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DC2B19-B59C-4597-9586-57CDCBD265EF}" type="parTrans" cxnId="{7AD370DB-D25E-452B-A32E-A999C242B729}">
      <dgm:prSet/>
      <dgm:spPr/>
      <dgm:t>
        <a:bodyPr/>
        <a:lstStyle/>
        <a:p>
          <a:endParaRPr lang="uk-UA"/>
        </a:p>
      </dgm:t>
    </dgm:pt>
    <dgm:pt modelId="{9D10DF10-E793-4E3E-B686-A65E73B69D5F}" type="sibTrans" cxnId="{7AD370DB-D25E-452B-A32E-A999C242B729}">
      <dgm:prSet/>
      <dgm:spPr/>
      <dgm:t>
        <a:bodyPr/>
        <a:lstStyle/>
        <a:p>
          <a:endParaRPr lang="uk-UA"/>
        </a:p>
      </dgm:t>
    </dgm:pt>
    <dgm:pt modelId="{6FE050DB-6F67-4371-9C3A-6526990117EC}">
      <dgm:prSet custT="1"/>
      <dgm:spPr>
        <a:solidFill>
          <a:srgbClr val="92D050"/>
        </a:solidFill>
      </dgm:spPr>
      <dgm:t>
        <a:bodyPr/>
        <a:lstStyle/>
        <a:p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Интегрированный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офис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для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всех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услуг,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где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администратор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обеспечивает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прием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документов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а в </a:t>
          </a:r>
          <a:r>
            <a:rPr lang="ru-RU" sz="2100" b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бэк</a:t>
          </a:r>
          <a:r>
            <a:rPr lang="ru-RU" sz="21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-офисе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их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обрабатывают</a:t>
          </a:r>
          <a:endParaRPr lang="uk-UA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4FE6B8-BBC7-4786-AE64-0848ADDAB928}" type="parTrans" cxnId="{219DC8A3-B279-4872-88E5-681348F283F9}">
      <dgm:prSet/>
      <dgm:spPr/>
      <dgm:t>
        <a:bodyPr/>
        <a:lstStyle/>
        <a:p>
          <a:endParaRPr lang="uk-UA"/>
        </a:p>
      </dgm:t>
    </dgm:pt>
    <dgm:pt modelId="{59A32531-A5A6-4ADE-B242-1F821D9705C4}" type="sibTrans" cxnId="{219DC8A3-B279-4872-88E5-681348F283F9}">
      <dgm:prSet/>
      <dgm:spPr/>
      <dgm:t>
        <a:bodyPr/>
        <a:lstStyle/>
        <a:p>
          <a:endParaRPr lang="uk-UA"/>
        </a:p>
      </dgm:t>
    </dgm:pt>
    <dgm:pt modelId="{A0A68910-887E-40D4-B6FE-68ACBAEED325}">
      <dgm:prSet custT="1"/>
      <dgm:spPr>
        <a:solidFill>
          <a:srgbClr val="FFC000"/>
        </a:solidFill>
      </dgm:spPr>
      <dgm:t>
        <a:bodyPr/>
        <a:lstStyle/>
        <a:p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Полноценное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информирование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 услугах </a:t>
          </a:r>
          <a:b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контактный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телефон, сайт,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информационное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табло в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офисе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ЦПАУ)</a:t>
          </a:r>
          <a:endParaRPr lang="uk-UA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95D876-7F90-48B3-AA3E-53365D98A240}" type="parTrans" cxnId="{EEDC2845-B558-41A6-BDE9-4AE58AA4B95E}">
      <dgm:prSet/>
      <dgm:spPr/>
      <dgm:t>
        <a:bodyPr/>
        <a:lstStyle/>
        <a:p>
          <a:endParaRPr lang="uk-UA"/>
        </a:p>
      </dgm:t>
    </dgm:pt>
    <dgm:pt modelId="{6297C745-9F7F-43BF-AA1B-356D905DF6B6}" type="sibTrans" cxnId="{EEDC2845-B558-41A6-BDE9-4AE58AA4B95E}">
      <dgm:prSet/>
      <dgm:spPr/>
      <dgm:t>
        <a:bodyPr/>
        <a:lstStyle/>
        <a:p>
          <a:endParaRPr lang="uk-UA"/>
        </a:p>
      </dgm:t>
    </dgm:pt>
    <dgm:pt modelId="{40093072-1DE3-4A75-AFF2-B248CAD53B42}">
      <dgm:prSet custT="1"/>
      <dgm:spPr>
        <a:solidFill>
          <a:srgbClr val="FFC000"/>
        </a:solidFill>
      </dgm:spPr>
      <dgm:t>
        <a:bodyPr/>
        <a:lstStyle/>
        <a:p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Ведение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видео-наблюдения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</a:t>
          </a:r>
          <a:r>
            <a:rPr lang="uk-UA" sz="2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аудиозаписи</a:t>
          </a:r>
          <a:r>
            <a:rPr lang="uk-UA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uk-UA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3187B-04FF-49E0-9FCA-045920200870}" type="parTrans" cxnId="{257108D9-568D-48D7-BE1B-4CA84BFF6EB8}">
      <dgm:prSet/>
      <dgm:spPr/>
      <dgm:t>
        <a:bodyPr/>
        <a:lstStyle/>
        <a:p>
          <a:endParaRPr lang="uk-UA"/>
        </a:p>
      </dgm:t>
    </dgm:pt>
    <dgm:pt modelId="{20EBBB4D-3F80-480E-87D0-E86AC88BEA60}" type="sibTrans" cxnId="{257108D9-568D-48D7-BE1B-4CA84BFF6EB8}">
      <dgm:prSet/>
      <dgm:spPr/>
      <dgm:t>
        <a:bodyPr/>
        <a:lstStyle/>
        <a:p>
          <a:endParaRPr lang="uk-UA"/>
        </a:p>
      </dgm:t>
    </dgm:pt>
    <dgm:pt modelId="{BAE9C405-511A-4495-A8BF-A94817625162}">
      <dgm:prSet custT="1"/>
      <dgm:spPr/>
      <dgm:t>
        <a:bodyPr/>
        <a:lstStyle/>
        <a:p>
          <a:r>
            <a:rPr lang="ru-RU" sz="21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Предоставление административных </a:t>
          </a:r>
          <a:r>
            <a:rPr lang="ru-RU" sz="2100" b="1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услуг </a:t>
          </a:r>
          <a:r>
            <a:rPr lang="ru-RU" sz="2100" b="1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 </a:t>
          </a:r>
          <a:r>
            <a:rPr lang="ru-RU" sz="21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дополнительных средств </a:t>
          </a:r>
          <a:endParaRPr lang="uk-UA" sz="21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B451D2-9D2D-4A80-A4C9-BBA00A20B30E}" type="parTrans" cxnId="{1B4811E3-37E7-4902-B1F5-09345DA6CDD1}">
      <dgm:prSet/>
      <dgm:spPr/>
    </dgm:pt>
    <dgm:pt modelId="{C6578B1B-C96C-4365-B284-77F251829F3E}" type="sibTrans" cxnId="{1B4811E3-37E7-4902-B1F5-09345DA6CDD1}">
      <dgm:prSet/>
      <dgm:spPr/>
    </dgm:pt>
    <dgm:pt modelId="{4A98B9BE-54D8-4BF9-BA33-96B0E49DDF2B}" type="pres">
      <dgm:prSet presAssocID="{20C47C2E-6BED-49BD-9C16-EC0093EC96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FCF9AF6-93AC-40D0-B652-2A09A879DCE3}" type="pres">
      <dgm:prSet presAssocID="{4F81D2E3-F5E4-4527-A12A-89A91F53CDC3}" presName="parentText" presStyleLbl="node1" presStyleIdx="0" presStyleCnt="8" custLinFactY="-1364" custLinFactNeighborX="-1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2E887C-A009-40E4-A6B6-EAE982B4E376}" type="pres">
      <dgm:prSet presAssocID="{E806C9A0-A6C2-412D-91AF-115680B2F1EC}" presName="spacer" presStyleCnt="0"/>
      <dgm:spPr/>
    </dgm:pt>
    <dgm:pt modelId="{438D1FD0-6044-4CBB-8097-BBE3081CCF16}" type="pres">
      <dgm:prSet presAssocID="{508A9A6E-5B14-46E6-B66B-29E3F676A2D6}" presName="parentText" presStyleLbl="node1" presStyleIdx="1" presStyleCnt="8" custLinFactY="-1364" custLinFactNeighborX="-1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689D0E-F19A-4528-ACAD-FDD9E7BA858D}" type="pres">
      <dgm:prSet presAssocID="{94B19725-951D-4C90-876A-A45E820CF1F5}" presName="spacer" presStyleCnt="0"/>
      <dgm:spPr/>
    </dgm:pt>
    <dgm:pt modelId="{A4D0C6F8-2323-4421-BBDC-9A6981367F63}" type="pres">
      <dgm:prSet presAssocID="{434C719B-F07E-4EED-9020-E3543799419C}" presName="parentText" presStyleLbl="node1" presStyleIdx="2" presStyleCnt="8" custLinFactY="-1364" custLinFactNeighborX="-1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952036-06D8-45D7-B462-46DC3B87084C}" type="pres">
      <dgm:prSet presAssocID="{38295E9C-745A-42E5-B7B6-7F37188FFB2F}" presName="spacer" presStyleCnt="0"/>
      <dgm:spPr/>
    </dgm:pt>
    <dgm:pt modelId="{A8FBC370-36AF-4080-9BD2-3858081733DB}" type="pres">
      <dgm:prSet presAssocID="{13E5A90C-C47D-4EA6-A5A0-08E7580FFF8D}" presName="parentText" presStyleLbl="node1" presStyleIdx="3" presStyleCnt="8" custLinFactY="-1364" custLinFactNeighborX="-1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58363B-002F-4FBC-A468-DB06CD6EF564}" type="pres">
      <dgm:prSet presAssocID="{9D10DF10-E793-4E3E-B686-A65E73B69D5F}" presName="spacer" presStyleCnt="0"/>
      <dgm:spPr/>
    </dgm:pt>
    <dgm:pt modelId="{831793E3-7D3D-46A3-9DC5-50B4A5BAD754}" type="pres">
      <dgm:prSet presAssocID="{40093072-1DE3-4A75-AFF2-B248CAD53B42}" presName="parentText" presStyleLbl="node1" presStyleIdx="4" presStyleCnt="8" custLinFactY="-123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B33AE1-2901-4DA2-9ADF-261E280B55A4}" type="pres">
      <dgm:prSet presAssocID="{20EBBB4D-3F80-480E-87D0-E86AC88BEA60}" presName="spacer" presStyleCnt="0"/>
      <dgm:spPr/>
    </dgm:pt>
    <dgm:pt modelId="{418FBAFE-7E06-4663-8501-DDAB3FADE394}" type="pres">
      <dgm:prSet presAssocID="{6FE050DB-6F67-4371-9C3A-6526990117EC}" presName="parentText" presStyleLbl="node1" presStyleIdx="5" presStyleCnt="8" custLinFactY="-1364" custLinFactNeighborX="-1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9AEDB1-4FAC-4DE3-8C6F-10820C15ABBB}" type="pres">
      <dgm:prSet presAssocID="{59A32531-A5A6-4ADE-B242-1F821D9705C4}" presName="spacer" presStyleCnt="0"/>
      <dgm:spPr/>
    </dgm:pt>
    <dgm:pt modelId="{55BA90F5-205A-4BE5-AAE0-729351050699}" type="pres">
      <dgm:prSet presAssocID="{A0A68910-887E-40D4-B6FE-68ACBAEED325}" presName="parentText" presStyleLbl="node1" presStyleIdx="6" presStyleCnt="8" custLinFactY="-1364" custLinFactNeighborX="-1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E1F9C7-93F1-4ADA-81E1-7F6D9214C112}" type="pres">
      <dgm:prSet presAssocID="{6297C745-9F7F-43BF-AA1B-356D905DF6B6}" presName="spacer" presStyleCnt="0"/>
      <dgm:spPr/>
    </dgm:pt>
    <dgm:pt modelId="{FBD828C7-6D1E-4BAC-80FD-79AA5DB01217}" type="pres">
      <dgm:prSet presAssocID="{BAE9C405-511A-4495-A8BF-A94817625162}" presName="parentText" presStyleLbl="node1" presStyleIdx="7" presStyleCnt="8" custLinFactY="2981" custLinFactNeighborX="-31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2649B66-0B19-460A-9DDC-5201CAB098EC}" type="presOf" srcId="{508A9A6E-5B14-46E6-B66B-29E3F676A2D6}" destId="{438D1FD0-6044-4CBB-8097-BBE3081CCF16}" srcOrd="0" destOrd="0" presId="urn:microsoft.com/office/officeart/2005/8/layout/vList2"/>
    <dgm:cxn modelId="{F1DEB449-387B-4414-885E-E1DF499EAE08}" type="presOf" srcId="{434C719B-F07E-4EED-9020-E3543799419C}" destId="{A4D0C6F8-2323-4421-BBDC-9A6981367F63}" srcOrd="0" destOrd="0" presId="urn:microsoft.com/office/officeart/2005/8/layout/vList2"/>
    <dgm:cxn modelId="{FCFF8C20-6F38-4EF8-B44A-9A00BDD22380}" type="presOf" srcId="{4F81D2E3-F5E4-4527-A12A-89A91F53CDC3}" destId="{2FCF9AF6-93AC-40D0-B652-2A09A879DCE3}" srcOrd="0" destOrd="0" presId="urn:microsoft.com/office/officeart/2005/8/layout/vList2"/>
    <dgm:cxn modelId="{257108D9-568D-48D7-BE1B-4CA84BFF6EB8}" srcId="{20C47C2E-6BED-49BD-9C16-EC0093EC96B2}" destId="{40093072-1DE3-4A75-AFF2-B248CAD53B42}" srcOrd="4" destOrd="0" parTransId="{4003187B-04FF-49E0-9FCA-045920200870}" sibTransId="{20EBBB4D-3F80-480E-87D0-E86AC88BEA60}"/>
    <dgm:cxn modelId="{B3C220E0-A492-4AC6-895D-BE33BA1B0144}" type="presOf" srcId="{40093072-1DE3-4A75-AFF2-B248CAD53B42}" destId="{831793E3-7D3D-46A3-9DC5-50B4A5BAD754}" srcOrd="0" destOrd="0" presId="urn:microsoft.com/office/officeart/2005/8/layout/vList2"/>
    <dgm:cxn modelId="{329269FA-3F64-442F-9545-54F79E50D124}" type="presOf" srcId="{13E5A90C-C47D-4EA6-A5A0-08E7580FFF8D}" destId="{A8FBC370-36AF-4080-9BD2-3858081733DB}" srcOrd="0" destOrd="0" presId="urn:microsoft.com/office/officeart/2005/8/layout/vList2"/>
    <dgm:cxn modelId="{FC16B584-857D-4E91-9A51-6A5B0E216C37}" srcId="{20C47C2E-6BED-49BD-9C16-EC0093EC96B2}" destId="{434C719B-F07E-4EED-9020-E3543799419C}" srcOrd="2" destOrd="0" parTransId="{7237E9BF-2B39-49B0-9C02-CC398B558BEF}" sibTransId="{38295E9C-745A-42E5-B7B6-7F37188FFB2F}"/>
    <dgm:cxn modelId="{891A9013-B0B4-475E-A5EB-3461AE033314}" srcId="{20C47C2E-6BED-49BD-9C16-EC0093EC96B2}" destId="{508A9A6E-5B14-46E6-B66B-29E3F676A2D6}" srcOrd="1" destOrd="0" parTransId="{415C8EC7-BD52-468D-9999-C90FDE3D7847}" sibTransId="{94B19725-951D-4C90-876A-A45E820CF1F5}"/>
    <dgm:cxn modelId="{0CF09F1E-6825-4848-AD40-FBDE73C2D7D9}" type="presOf" srcId="{A0A68910-887E-40D4-B6FE-68ACBAEED325}" destId="{55BA90F5-205A-4BE5-AAE0-729351050699}" srcOrd="0" destOrd="0" presId="urn:microsoft.com/office/officeart/2005/8/layout/vList2"/>
    <dgm:cxn modelId="{49796AD1-B30D-4A85-B477-585E442053E7}" type="presOf" srcId="{BAE9C405-511A-4495-A8BF-A94817625162}" destId="{FBD828C7-6D1E-4BAC-80FD-79AA5DB01217}" srcOrd="0" destOrd="0" presId="urn:microsoft.com/office/officeart/2005/8/layout/vList2"/>
    <dgm:cxn modelId="{219DC8A3-B279-4872-88E5-681348F283F9}" srcId="{20C47C2E-6BED-49BD-9C16-EC0093EC96B2}" destId="{6FE050DB-6F67-4371-9C3A-6526990117EC}" srcOrd="5" destOrd="0" parTransId="{194FE6B8-BBC7-4786-AE64-0848ADDAB928}" sibTransId="{59A32531-A5A6-4ADE-B242-1F821D9705C4}"/>
    <dgm:cxn modelId="{756DED3D-4189-4DE9-A216-16D09D4EC633}" srcId="{20C47C2E-6BED-49BD-9C16-EC0093EC96B2}" destId="{4F81D2E3-F5E4-4527-A12A-89A91F53CDC3}" srcOrd="0" destOrd="0" parTransId="{FAB2954E-108F-4174-99EA-5452C3CC9899}" sibTransId="{E806C9A0-A6C2-412D-91AF-115680B2F1EC}"/>
    <dgm:cxn modelId="{1B4811E3-37E7-4902-B1F5-09345DA6CDD1}" srcId="{20C47C2E-6BED-49BD-9C16-EC0093EC96B2}" destId="{BAE9C405-511A-4495-A8BF-A94817625162}" srcOrd="7" destOrd="0" parTransId="{A5B451D2-9D2D-4A80-A4C9-BBA00A20B30E}" sibTransId="{C6578B1B-C96C-4365-B284-77F251829F3E}"/>
    <dgm:cxn modelId="{A1809B2B-BB06-4AC0-B2C9-ADA6E977E693}" type="presOf" srcId="{6FE050DB-6F67-4371-9C3A-6526990117EC}" destId="{418FBAFE-7E06-4663-8501-DDAB3FADE394}" srcOrd="0" destOrd="0" presId="urn:microsoft.com/office/officeart/2005/8/layout/vList2"/>
    <dgm:cxn modelId="{6D80B9A5-FE51-431B-9D7E-A614A84D5E41}" type="presOf" srcId="{20C47C2E-6BED-49BD-9C16-EC0093EC96B2}" destId="{4A98B9BE-54D8-4BF9-BA33-96B0E49DDF2B}" srcOrd="0" destOrd="0" presId="urn:microsoft.com/office/officeart/2005/8/layout/vList2"/>
    <dgm:cxn modelId="{EEDC2845-B558-41A6-BDE9-4AE58AA4B95E}" srcId="{20C47C2E-6BED-49BD-9C16-EC0093EC96B2}" destId="{A0A68910-887E-40D4-B6FE-68ACBAEED325}" srcOrd="6" destOrd="0" parTransId="{1495D876-7F90-48B3-AA3E-53365D98A240}" sibTransId="{6297C745-9F7F-43BF-AA1B-356D905DF6B6}"/>
    <dgm:cxn modelId="{7AD370DB-D25E-452B-A32E-A999C242B729}" srcId="{20C47C2E-6BED-49BD-9C16-EC0093EC96B2}" destId="{13E5A90C-C47D-4EA6-A5A0-08E7580FFF8D}" srcOrd="3" destOrd="0" parTransId="{D8DC2B19-B59C-4597-9586-57CDCBD265EF}" sibTransId="{9D10DF10-E793-4E3E-B686-A65E73B69D5F}"/>
    <dgm:cxn modelId="{F136D14F-6FD8-4474-9F9D-B8630C317832}" type="presParOf" srcId="{4A98B9BE-54D8-4BF9-BA33-96B0E49DDF2B}" destId="{2FCF9AF6-93AC-40D0-B652-2A09A879DCE3}" srcOrd="0" destOrd="0" presId="urn:microsoft.com/office/officeart/2005/8/layout/vList2"/>
    <dgm:cxn modelId="{E9FF2FBE-7C22-4EC3-996E-F416C528442E}" type="presParOf" srcId="{4A98B9BE-54D8-4BF9-BA33-96B0E49DDF2B}" destId="{B12E887C-A009-40E4-A6B6-EAE982B4E376}" srcOrd="1" destOrd="0" presId="urn:microsoft.com/office/officeart/2005/8/layout/vList2"/>
    <dgm:cxn modelId="{7175F74F-86C7-49D8-86EB-635EC149BBAC}" type="presParOf" srcId="{4A98B9BE-54D8-4BF9-BA33-96B0E49DDF2B}" destId="{438D1FD0-6044-4CBB-8097-BBE3081CCF16}" srcOrd="2" destOrd="0" presId="urn:microsoft.com/office/officeart/2005/8/layout/vList2"/>
    <dgm:cxn modelId="{57B87C99-A9A7-44CF-A4F6-036D868857C5}" type="presParOf" srcId="{4A98B9BE-54D8-4BF9-BA33-96B0E49DDF2B}" destId="{0E689D0E-F19A-4528-ACAD-FDD9E7BA858D}" srcOrd="3" destOrd="0" presId="urn:microsoft.com/office/officeart/2005/8/layout/vList2"/>
    <dgm:cxn modelId="{AC4D43FC-2026-454B-AED8-84B0EA669939}" type="presParOf" srcId="{4A98B9BE-54D8-4BF9-BA33-96B0E49DDF2B}" destId="{A4D0C6F8-2323-4421-BBDC-9A6981367F63}" srcOrd="4" destOrd="0" presId="urn:microsoft.com/office/officeart/2005/8/layout/vList2"/>
    <dgm:cxn modelId="{229104AC-EB1A-4378-83F8-0C48431E7DCF}" type="presParOf" srcId="{4A98B9BE-54D8-4BF9-BA33-96B0E49DDF2B}" destId="{67952036-06D8-45D7-B462-46DC3B87084C}" srcOrd="5" destOrd="0" presId="urn:microsoft.com/office/officeart/2005/8/layout/vList2"/>
    <dgm:cxn modelId="{89ECE9DB-366F-4B7D-9851-87DEAD28FE3A}" type="presParOf" srcId="{4A98B9BE-54D8-4BF9-BA33-96B0E49DDF2B}" destId="{A8FBC370-36AF-4080-9BD2-3858081733DB}" srcOrd="6" destOrd="0" presId="urn:microsoft.com/office/officeart/2005/8/layout/vList2"/>
    <dgm:cxn modelId="{99683DE4-5517-417C-B37A-019D5D8D17DF}" type="presParOf" srcId="{4A98B9BE-54D8-4BF9-BA33-96B0E49DDF2B}" destId="{2558363B-002F-4FBC-A468-DB06CD6EF564}" srcOrd="7" destOrd="0" presId="urn:microsoft.com/office/officeart/2005/8/layout/vList2"/>
    <dgm:cxn modelId="{F193669C-902D-4A20-96BD-45D1E38C8F30}" type="presParOf" srcId="{4A98B9BE-54D8-4BF9-BA33-96B0E49DDF2B}" destId="{831793E3-7D3D-46A3-9DC5-50B4A5BAD754}" srcOrd="8" destOrd="0" presId="urn:microsoft.com/office/officeart/2005/8/layout/vList2"/>
    <dgm:cxn modelId="{20CC09A4-ED89-473D-A948-BE65EEE32FC7}" type="presParOf" srcId="{4A98B9BE-54D8-4BF9-BA33-96B0E49DDF2B}" destId="{C6B33AE1-2901-4DA2-9ADF-261E280B55A4}" srcOrd="9" destOrd="0" presId="urn:microsoft.com/office/officeart/2005/8/layout/vList2"/>
    <dgm:cxn modelId="{FAC864A0-9821-4251-A510-34F56FA6D12E}" type="presParOf" srcId="{4A98B9BE-54D8-4BF9-BA33-96B0E49DDF2B}" destId="{418FBAFE-7E06-4663-8501-DDAB3FADE394}" srcOrd="10" destOrd="0" presId="urn:microsoft.com/office/officeart/2005/8/layout/vList2"/>
    <dgm:cxn modelId="{07388216-5385-4152-90CB-1C567385820C}" type="presParOf" srcId="{4A98B9BE-54D8-4BF9-BA33-96B0E49DDF2B}" destId="{F19AEDB1-4FAC-4DE3-8C6F-10820C15ABBB}" srcOrd="11" destOrd="0" presId="urn:microsoft.com/office/officeart/2005/8/layout/vList2"/>
    <dgm:cxn modelId="{388C0B8C-812B-4A59-9F38-D5E6C02B76E8}" type="presParOf" srcId="{4A98B9BE-54D8-4BF9-BA33-96B0E49DDF2B}" destId="{55BA90F5-205A-4BE5-AAE0-729351050699}" srcOrd="12" destOrd="0" presId="urn:microsoft.com/office/officeart/2005/8/layout/vList2"/>
    <dgm:cxn modelId="{1811CCE4-FA5A-4050-84E9-A00985191077}" type="presParOf" srcId="{4A98B9BE-54D8-4BF9-BA33-96B0E49DDF2B}" destId="{FCE1F9C7-93F1-4ADA-81E1-7F6D9214C112}" srcOrd="13" destOrd="0" presId="urn:microsoft.com/office/officeart/2005/8/layout/vList2"/>
    <dgm:cxn modelId="{3ED0C50C-7F53-4CA7-92F4-CC94A5B93658}" type="presParOf" srcId="{4A98B9BE-54D8-4BF9-BA33-96B0E49DDF2B}" destId="{FBD828C7-6D1E-4BAC-80FD-79AA5DB0121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C47C2E-6BED-49BD-9C16-EC0093EC96B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F81D2E3-F5E4-4527-A12A-89A91F53CDC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способствовать повышению уровня культуры обслуживания и повышения эффективности работы ЦПАУ</a:t>
          </a:r>
          <a:endParaRPr lang="uk-UA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B2954E-108F-4174-99EA-5452C3CC9899}" type="parTrans" cxnId="{756DED3D-4189-4DE9-A216-16D09D4EC633}">
      <dgm:prSet/>
      <dgm:spPr/>
      <dgm:t>
        <a:bodyPr/>
        <a:lstStyle/>
        <a:p>
          <a:endParaRPr lang="uk-UA"/>
        </a:p>
      </dgm:t>
    </dgm:pt>
    <dgm:pt modelId="{E806C9A0-A6C2-412D-91AF-115680B2F1EC}" type="sibTrans" cxnId="{756DED3D-4189-4DE9-A216-16D09D4EC633}">
      <dgm:prSet/>
      <dgm:spPr/>
      <dgm:t>
        <a:bodyPr/>
        <a:lstStyle/>
        <a:p>
          <a:endParaRPr lang="uk-UA"/>
        </a:p>
      </dgm:t>
    </dgm:pt>
    <dgm:pt modelId="{508A9A6E-5B14-46E6-B66B-29E3F676A2D6}">
      <dgm:prSet custT="1"/>
      <dgm:spPr>
        <a:solidFill>
          <a:srgbClr val="FFC000"/>
        </a:solidFill>
      </dgm:spPr>
      <dgm:t>
        <a:bodyPr/>
        <a:lstStyle/>
        <a:p>
          <a:r>
            <a:rPr lang="ru-RU" sz="21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определяет общепринятые стандарты сервиса, этикета и требования к администраторам ЦПАУ</a:t>
          </a:r>
          <a:endParaRPr lang="uk-UA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5C8EC7-BD52-468D-9999-C90FDE3D7847}" type="parTrans" cxnId="{891A9013-B0B4-475E-A5EB-3461AE033314}">
      <dgm:prSet/>
      <dgm:spPr/>
      <dgm:t>
        <a:bodyPr/>
        <a:lstStyle/>
        <a:p>
          <a:endParaRPr lang="uk-UA"/>
        </a:p>
      </dgm:t>
    </dgm:pt>
    <dgm:pt modelId="{94B19725-951D-4C90-876A-A45E820CF1F5}" type="sibTrans" cxnId="{891A9013-B0B4-475E-A5EB-3461AE033314}">
      <dgm:prSet/>
      <dgm:spPr/>
      <dgm:t>
        <a:bodyPr/>
        <a:lstStyle/>
        <a:p>
          <a:endParaRPr lang="uk-UA"/>
        </a:p>
      </dgm:t>
    </dgm:pt>
    <dgm:pt modelId="{434C719B-F07E-4EED-9020-E3543799419C}">
      <dgm:prSet custT="1"/>
      <dgm:spPr>
        <a:solidFill>
          <a:srgbClr val="92D050"/>
        </a:solidFill>
      </dgm:spPr>
      <dgm:t>
        <a:bodyPr/>
        <a:lstStyle/>
        <a:p>
          <a:r>
            <a:rPr lang="ru-RU" sz="21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реализация клиенториентировонного подхода</a:t>
          </a:r>
          <a:endParaRPr lang="uk-UA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37E9BF-2B39-49B0-9C02-CC398B558BEF}" type="parTrans" cxnId="{FC16B584-857D-4E91-9A51-6A5B0E216C37}">
      <dgm:prSet/>
      <dgm:spPr/>
      <dgm:t>
        <a:bodyPr/>
        <a:lstStyle/>
        <a:p>
          <a:endParaRPr lang="uk-UA"/>
        </a:p>
      </dgm:t>
    </dgm:pt>
    <dgm:pt modelId="{38295E9C-745A-42E5-B7B6-7F37188FFB2F}" type="sibTrans" cxnId="{FC16B584-857D-4E91-9A51-6A5B0E216C37}">
      <dgm:prSet/>
      <dgm:spPr/>
      <dgm:t>
        <a:bodyPr/>
        <a:lstStyle/>
        <a:p>
          <a:endParaRPr lang="uk-UA"/>
        </a:p>
      </dgm:t>
    </dgm:pt>
    <dgm:pt modelId="{13E5A90C-C47D-4EA6-A5A0-08E7580FFF8D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1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качества обслуживания посетителей и качества услуг</a:t>
          </a:r>
          <a:endParaRPr lang="uk-UA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DC2B19-B59C-4597-9586-57CDCBD265EF}" type="parTrans" cxnId="{7AD370DB-D25E-452B-A32E-A999C242B729}">
      <dgm:prSet/>
      <dgm:spPr/>
      <dgm:t>
        <a:bodyPr/>
        <a:lstStyle/>
        <a:p>
          <a:endParaRPr lang="uk-UA"/>
        </a:p>
      </dgm:t>
    </dgm:pt>
    <dgm:pt modelId="{9D10DF10-E793-4E3E-B686-A65E73B69D5F}" type="sibTrans" cxnId="{7AD370DB-D25E-452B-A32E-A999C242B729}">
      <dgm:prSet/>
      <dgm:spPr/>
      <dgm:t>
        <a:bodyPr/>
        <a:lstStyle/>
        <a:p>
          <a:endParaRPr lang="uk-UA"/>
        </a:p>
      </dgm:t>
    </dgm:pt>
    <dgm:pt modelId="{6FE050DB-6F67-4371-9C3A-6526990117EC}">
      <dgm:prSet custT="1"/>
      <dgm:spPr>
        <a:solidFill>
          <a:srgbClr val="92D050"/>
        </a:solidFill>
      </dgm:spPr>
      <dgm:t>
        <a:bodyPr/>
        <a:lstStyle/>
        <a:p>
          <a:r>
            <a:rPr lang="ru-RU" sz="21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 регулярной «обратной связи» с посетителями</a:t>
          </a:r>
          <a:endParaRPr lang="uk-UA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4FE6B8-BBC7-4786-AE64-0848ADDAB928}" type="parTrans" cxnId="{219DC8A3-B279-4872-88E5-681348F283F9}">
      <dgm:prSet/>
      <dgm:spPr/>
      <dgm:t>
        <a:bodyPr/>
        <a:lstStyle/>
        <a:p>
          <a:endParaRPr lang="uk-UA"/>
        </a:p>
      </dgm:t>
    </dgm:pt>
    <dgm:pt modelId="{59A32531-A5A6-4ADE-B242-1F821D9705C4}" type="sibTrans" cxnId="{219DC8A3-B279-4872-88E5-681348F283F9}">
      <dgm:prSet/>
      <dgm:spPr/>
      <dgm:t>
        <a:bodyPr/>
        <a:lstStyle/>
        <a:p>
          <a:endParaRPr lang="uk-UA"/>
        </a:p>
      </dgm:t>
    </dgm:pt>
    <dgm:pt modelId="{40093072-1DE3-4A75-AFF2-B248CAD53B42}">
      <dgm:prSet custT="1"/>
      <dgm:spPr>
        <a:solidFill>
          <a:srgbClr val="FFC000"/>
        </a:solidFill>
      </dgm:spPr>
      <dgm:t>
        <a:bodyPr/>
        <a:lstStyle/>
        <a:p>
          <a:r>
            <a:rPr lang="ru-RU" sz="21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системы контроля сроков и качества предоставления услуг</a:t>
          </a:r>
          <a:endParaRPr lang="uk-UA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3187B-04FF-49E0-9FCA-045920200870}" type="parTrans" cxnId="{257108D9-568D-48D7-BE1B-4CA84BFF6EB8}">
      <dgm:prSet/>
      <dgm:spPr/>
      <dgm:t>
        <a:bodyPr/>
        <a:lstStyle/>
        <a:p>
          <a:endParaRPr lang="uk-UA"/>
        </a:p>
      </dgm:t>
    </dgm:pt>
    <dgm:pt modelId="{20EBBB4D-3F80-480E-87D0-E86AC88BEA60}" type="sibTrans" cxnId="{257108D9-568D-48D7-BE1B-4CA84BFF6EB8}">
      <dgm:prSet/>
      <dgm:spPr/>
      <dgm:t>
        <a:bodyPr/>
        <a:lstStyle/>
        <a:p>
          <a:endParaRPr lang="uk-UA"/>
        </a:p>
      </dgm:t>
    </dgm:pt>
    <dgm:pt modelId="{4A98B9BE-54D8-4BF9-BA33-96B0E49DDF2B}" type="pres">
      <dgm:prSet presAssocID="{20C47C2E-6BED-49BD-9C16-EC0093EC96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FCF9AF6-93AC-40D0-B652-2A09A879DCE3}" type="pres">
      <dgm:prSet presAssocID="{4F81D2E3-F5E4-4527-A12A-89A91F53CDC3}" presName="parentText" presStyleLbl="node1" presStyleIdx="0" presStyleCnt="6" custLinFactY="-1364" custLinFactNeighborX="-1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2E887C-A009-40E4-A6B6-EAE982B4E376}" type="pres">
      <dgm:prSet presAssocID="{E806C9A0-A6C2-412D-91AF-115680B2F1EC}" presName="spacer" presStyleCnt="0"/>
      <dgm:spPr/>
    </dgm:pt>
    <dgm:pt modelId="{438D1FD0-6044-4CBB-8097-BBE3081CCF16}" type="pres">
      <dgm:prSet presAssocID="{508A9A6E-5B14-46E6-B66B-29E3F676A2D6}" presName="parentText" presStyleLbl="node1" presStyleIdx="1" presStyleCnt="6" custLinFactY="-1364" custLinFactNeighborX="-1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689D0E-F19A-4528-ACAD-FDD9E7BA858D}" type="pres">
      <dgm:prSet presAssocID="{94B19725-951D-4C90-876A-A45E820CF1F5}" presName="spacer" presStyleCnt="0"/>
      <dgm:spPr/>
    </dgm:pt>
    <dgm:pt modelId="{A4D0C6F8-2323-4421-BBDC-9A6981367F63}" type="pres">
      <dgm:prSet presAssocID="{434C719B-F07E-4EED-9020-E3543799419C}" presName="parentText" presStyleLbl="node1" presStyleIdx="2" presStyleCnt="6" custLinFactY="-1364" custLinFactNeighborX="-1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952036-06D8-45D7-B462-46DC3B87084C}" type="pres">
      <dgm:prSet presAssocID="{38295E9C-745A-42E5-B7B6-7F37188FFB2F}" presName="spacer" presStyleCnt="0"/>
      <dgm:spPr/>
    </dgm:pt>
    <dgm:pt modelId="{A8FBC370-36AF-4080-9BD2-3858081733DB}" type="pres">
      <dgm:prSet presAssocID="{13E5A90C-C47D-4EA6-A5A0-08E7580FFF8D}" presName="parentText" presStyleLbl="node1" presStyleIdx="3" presStyleCnt="6" custLinFactY="-1364" custLinFactNeighborX="-1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58363B-002F-4FBC-A468-DB06CD6EF564}" type="pres">
      <dgm:prSet presAssocID="{9D10DF10-E793-4E3E-B686-A65E73B69D5F}" presName="spacer" presStyleCnt="0"/>
      <dgm:spPr/>
    </dgm:pt>
    <dgm:pt modelId="{831793E3-7D3D-46A3-9DC5-50B4A5BAD754}" type="pres">
      <dgm:prSet presAssocID="{40093072-1DE3-4A75-AFF2-B248CAD53B42}" presName="parentText" presStyleLbl="node1" presStyleIdx="4" presStyleCnt="6" custLinFactY="-123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B33AE1-2901-4DA2-9ADF-261E280B55A4}" type="pres">
      <dgm:prSet presAssocID="{20EBBB4D-3F80-480E-87D0-E86AC88BEA60}" presName="spacer" presStyleCnt="0"/>
      <dgm:spPr/>
    </dgm:pt>
    <dgm:pt modelId="{418FBAFE-7E06-4663-8501-DDAB3FADE394}" type="pres">
      <dgm:prSet presAssocID="{6FE050DB-6F67-4371-9C3A-6526990117EC}" presName="parentText" presStyleLbl="node1" presStyleIdx="5" presStyleCnt="6" custLinFactY="-1364" custLinFactNeighborX="-1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67CD430-EF97-432F-8D41-3AC15511F486}" type="presOf" srcId="{6FE050DB-6F67-4371-9C3A-6526990117EC}" destId="{418FBAFE-7E06-4663-8501-DDAB3FADE394}" srcOrd="0" destOrd="0" presId="urn:microsoft.com/office/officeart/2005/8/layout/vList2"/>
    <dgm:cxn modelId="{257108D9-568D-48D7-BE1B-4CA84BFF6EB8}" srcId="{20C47C2E-6BED-49BD-9C16-EC0093EC96B2}" destId="{40093072-1DE3-4A75-AFF2-B248CAD53B42}" srcOrd="4" destOrd="0" parTransId="{4003187B-04FF-49E0-9FCA-045920200870}" sibTransId="{20EBBB4D-3F80-480E-87D0-E86AC88BEA60}"/>
    <dgm:cxn modelId="{31210826-C24E-4742-AB05-B5396AEDCEE9}" type="presOf" srcId="{13E5A90C-C47D-4EA6-A5A0-08E7580FFF8D}" destId="{A8FBC370-36AF-4080-9BD2-3858081733DB}" srcOrd="0" destOrd="0" presId="urn:microsoft.com/office/officeart/2005/8/layout/vList2"/>
    <dgm:cxn modelId="{219DC8A3-B279-4872-88E5-681348F283F9}" srcId="{20C47C2E-6BED-49BD-9C16-EC0093EC96B2}" destId="{6FE050DB-6F67-4371-9C3A-6526990117EC}" srcOrd="5" destOrd="0" parTransId="{194FE6B8-BBC7-4786-AE64-0848ADDAB928}" sibTransId="{59A32531-A5A6-4ADE-B242-1F821D9705C4}"/>
    <dgm:cxn modelId="{F9B09A77-B353-424E-9010-4480278F0E8B}" type="presOf" srcId="{20C47C2E-6BED-49BD-9C16-EC0093EC96B2}" destId="{4A98B9BE-54D8-4BF9-BA33-96B0E49DDF2B}" srcOrd="0" destOrd="0" presId="urn:microsoft.com/office/officeart/2005/8/layout/vList2"/>
    <dgm:cxn modelId="{15C2F90B-23FA-48FD-9814-000A05AA7C56}" type="presOf" srcId="{4F81D2E3-F5E4-4527-A12A-89A91F53CDC3}" destId="{2FCF9AF6-93AC-40D0-B652-2A09A879DCE3}" srcOrd="0" destOrd="0" presId="urn:microsoft.com/office/officeart/2005/8/layout/vList2"/>
    <dgm:cxn modelId="{756DED3D-4189-4DE9-A216-16D09D4EC633}" srcId="{20C47C2E-6BED-49BD-9C16-EC0093EC96B2}" destId="{4F81D2E3-F5E4-4527-A12A-89A91F53CDC3}" srcOrd="0" destOrd="0" parTransId="{FAB2954E-108F-4174-99EA-5452C3CC9899}" sibTransId="{E806C9A0-A6C2-412D-91AF-115680B2F1EC}"/>
    <dgm:cxn modelId="{891A9013-B0B4-475E-A5EB-3461AE033314}" srcId="{20C47C2E-6BED-49BD-9C16-EC0093EC96B2}" destId="{508A9A6E-5B14-46E6-B66B-29E3F676A2D6}" srcOrd="1" destOrd="0" parTransId="{415C8EC7-BD52-468D-9999-C90FDE3D7847}" sibTransId="{94B19725-951D-4C90-876A-A45E820CF1F5}"/>
    <dgm:cxn modelId="{D6DEB168-4FA4-4410-AE4B-956ED272693F}" type="presOf" srcId="{508A9A6E-5B14-46E6-B66B-29E3F676A2D6}" destId="{438D1FD0-6044-4CBB-8097-BBE3081CCF16}" srcOrd="0" destOrd="0" presId="urn:microsoft.com/office/officeart/2005/8/layout/vList2"/>
    <dgm:cxn modelId="{FC16B584-857D-4E91-9A51-6A5B0E216C37}" srcId="{20C47C2E-6BED-49BD-9C16-EC0093EC96B2}" destId="{434C719B-F07E-4EED-9020-E3543799419C}" srcOrd="2" destOrd="0" parTransId="{7237E9BF-2B39-49B0-9C02-CC398B558BEF}" sibTransId="{38295E9C-745A-42E5-B7B6-7F37188FFB2F}"/>
    <dgm:cxn modelId="{8C0E9244-7F73-4733-9D7B-4D2E01FB3D59}" type="presOf" srcId="{40093072-1DE3-4A75-AFF2-B248CAD53B42}" destId="{831793E3-7D3D-46A3-9DC5-50B4A5BAD754}" srcOrd="0" destOrd="0" presId="urn:microsoft.com/office/officeart/2005/8/layout/vList2"/>
    <dgm:cxn modelId="{7AD370DB-D25E-452B-A32E-A999C242B729}" srcId="{20C47C2E-6BED-49BD-9C16-EC0093EC96B2}" destId="{13E5A90C-C47D-4EA6-A5A0-08E7580FFF8D}" srcOrd="3" destOrd="0" parTransId="{D8DC2B19-B59C-4597-9586-57CDCBD265EF}" sibTransId="{9D10DF10-E793-4E3E-B686-A65E73B69D5F}"/>
    <dgm:cxn modelId="{25D90D9F-592E-4C52-BB7F-027E156D0D0D}" type="presOf" srcId="{434C719B-F07E-4EED-9020-E3543799419C}" destId="{A4D0C6F8-2323-4421-BBDC-9A6981367F63}" srcOrd="0" destOrd="0" presId="urn:microsoft.com/office/officeart/2005/8/layout/vList2"/>
    <dgm:cxn modelId="{39CCBEC7-C975-4736-8EAB-817648CB37A4}" type="presParOf" srcId="{4A98B9BE-54D8-4BF9-BA33-96B0E49DDF2B}" destId="{2FCF9AF6-93AC-40D0-B652-2A09A879DCE3}" srcOrd="0" destOrd="0" presId="urn:microsoft.com/office/officeart/2005/8/layout/vList2"/>
    <dgm:cxn modelId="{C12BCE6C-ED45-4512-8464-30CEB1837207}" type="presParOf" srcId="{4A98B9BE-54D8-4BF9-BA33-96B0E49DDF2B}" destId="{B12E887C-A009-40E4-A6B6-EAE982B4E376}" srcOrd="1" destOrd="0" presId="urn:microsoft.com/office/officeart/2005/8/layout/vList2"/>
    <dgm:cxn modelId="{030C9458-F60A-4D85-BFE1-972AF2A98F91}" type="presParOf" srcId="{4A98B9BE-54D8-4BF9-BA33-96B0E49DDF2B}" destId="{438D1FD0-6044-4CBB-8097-BBE3081CCF16}" srcOrd="2" destOrd="0" presId="urn:microsoft.com/office/officeart/2005/8/layout/vList2"/>
    <dgm:cxn modelId="{874E94F0-15D7-4D41-99FD-681F5926AF59}" type="presParOf" srcId="{4A98B9BE-54D8-4BF9-BA33-96B0E49DDF2B}" destId="{0E689D0E-F19A-4528-ACAD-FDD9E7BA858D}" srcOrd="3" destOrd="0" presId="urn:microsoft.com/office/officeart/2005/8/layout/vList2"/>
    <dgm:cxn modelId="{68D84D5F-0B29-4A2E-ADA9-3E24B9C65459}" type="presParOf" srcId="{4A98B9BE-54D8-4BF9-BA33-96B0E49DDF2B}" destId="{A4D0C6F8-2323-4421-BBDC-9A6981367F63}" srcOrd="4" destOrd="0" presId="urn:microsoft.com/office/officeart/2005/8/layout/vList2"/>
    <dgm:cxn modelId="{2E1F3146-C76D-40D1-8592-8C9FF9C35330}" type="presParOf" srcId="{4A98B9BE-54D8-4BF9-BA33-96B0E49DDF2B}" destId="{67952036-06D8-45D7-B462-46DC3B87084C}" srcOrd="5" destOrd="0" presId="urn:microsoft.com/office/officeart/2005/8/layout/vList2"/>
    <dgm:cxn modelId="{783A6D91-37A5-4E72-B473-44EC3E40D8CF}" type="presParOf" srcId="{4A98B9BE-54D8-4BF9-BA33-96B0E49DDF2B}" destId="{A8FBC370-36AF-4080-9BD2-3858081733DB}" srcOrd="6" destOrd="0" presId="urn:microsoft.com/office/officeart/2005/8/layout/vList2"/>
    <dgm:cxn modelId="{B2AF78DB-5CA7-46F5-9451-10D6FD37BEA3}" type="presParOf" srcId="{4A98B9BE-54D8-4BF9-BA33-96B0E49DDF2B}" destId="{2558363B-002F-4FBC-A468-DB06CD6EF564}" srcOrd="7" destOrd="0" presId="urn:microsoft.com/office/officeart/2005/8/layout/vList2"/>
    <dgm:cxn modelId="{6F4588E3-0298-4918-A526-B080B8B1B771}" type="presParOf" srcId="{4A98B9BE-54D8-4BF9-BA33-96B0E49DDF2B}" destId="{831793E3-7D3D-46A3-9DC5-50B4A5BAD754}" srcOrd="8" destOrd="0" presId="urn:microsoft.com/office/officeart/2005/8/layout/vList2"/>
    <dgm:cxn modelId="{1C01AADD-F699-43C5-87EA-FC5CCE300B7D}" type="presParOf" srcId="{4A98B9BE-54D8-4BF9-BA33-96B0E49DDF2B}" destId="{C6B33AE1-2901-4DA2-9ADF-261E280B55A4}" srcOrd="9" destOrd="0" presId="urn:microsoft.com/office/officeart/2005/8/layout/vList2"/>
    <dgm:cxn modelId="{F8B98877-99B8-4884-822B-8B54D0BBE147}" type="presParOf" srcId="{4A98B9BE-54D8-4BF9-BA33-96B0E49DDF2B}" destId="{418FBAFE-7E06-4663-8501-DDAB3FADE39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52A164-26EA-4070-BE5A-F38E65B124F2}" type="doc">
      <dgm:prSet loTypeId="urn:microsoft.com/office/officeart/2005/8/layout/default#4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uk-UA"/>
        </a:p>
      </dgm:t>
    </dgm:pt>
    <dgm:pt modelId="{0D64A1FC-2C46-476C-9111-6D1130D64874}">
      <dgm:prSet phldrT="[Текст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</a:t>
          </a:r>
          <a:r>
            <a:rPr lang="uk-UA" sz="1800" b="1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олучения</a:t>
          </a:r>
          <a:r>
            <a:rPr lang="uk-UA" sz="1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800" b="1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сведений</a:t>
          </a:r>
          <a:r>
            <a:rPr lang="uk-UA" sz="1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о </a:t>
          </a:r>
          <a:r>
            <a:rPr lang="uk-UA" sz="1800" b="1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зарегистрированных</a:t>
          </a:r>
          <a:r>
            <a:rPr lang="uk-UA" sz="1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800" b="1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вещных</a:t>
          </a:r>
          <a:r>
            <a:rPr lang="uk-UA" sz="1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правах на </a:t>
          </a:r>
          <a:r>
            <a:rPr lang="uk-UA" sz="1800" b="1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недвижимое</a:t>
          </a:r>
          <a:r>
            <a:rPr lang="uk-UA" sz="1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800" b="1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имущество</a:t>
          </a:r>
          <a:endParaRPr lang="uk-UA" sz="18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B729C98-B3D9-410E-B4D5-30449CE3AEE0}" type="parTrans" cxnId="{717EDCBC-043B-41B9-AC15-E69E71B5F50A}">
      <dgm:prSet/>
      <dgm:spPr/>
      <dgm:t>
        <a:bodyPr/>
        <a:lstStyle/>
        <a:p>
          <a:pPr>
            <a:lnSpc>
              <a:spcPct val="100000"/>
            </a:lnSpc>
          </a:pPr>
          <a:endParaRPr lang="uk-UA"/>
        </a:p>
      </dgm:t>
    </dgm:pt>
    <dgm:pt modelId="{73469A70-D3DF-4982-897C-9F6FC912497E}" type="sibTrans" cxnId="{717EDCBC-043B-41B9-AC15-E69E71B5F50A}">
      <dgm:prSet/>
      <dgm:spPr/>
      <dgm:t>
        <a:bodyPr/>
        <a:lstStyle/>
        <a:p>
          <a:pPr>
            <a:lnSpc>
              <a:spcPct val="100000"/>
            </a:lnSpc>
          </a:pPr>
          <a:endParaRPr lang="uk-UA"/>
        </a:p>
      </dgm:t>
    </dgm:pt>
    <dgm:pt modelId="{C4078F27-2CFC-41C3-9056-6C8C1209E297}">
      <dgm:prSet custT="1"/>
      <dgm:spPr>
        <a:solidFill>
          <a:srgbClr val="92D05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</a:t>
          </a:r>
          <a:r>
            <a:rPr lang="uk-UA" sz="1800" b="1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редварительная</a:t>
          </a:r>
          <a:r>
            <a:rPr lang="uk-UA" sz="1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подача </a:t>
          </a:r>
          <a:r>
            <a:rPr lang="uk-UA" sz="1800" b="1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заявления</a:t>
          </a:r>
          <a:r>
            <a:rPr lang="uk-UA" sz="1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о </a:t>
          </a:r>
          <a:r>
            <a:rPr lang="uk-UA" sz="1800" b="1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государственной</a:t>
          </a:r>
          <a:r>
            <a:rPr lang="uk-UA" sz="1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800" b="1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регистрации</a:t>
          </a:r>
          <a:r>
            <a:rPr lang="uk-UA" sz="1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прав и </a:t>
          </a:r>
          <a:r>
            <a:rPr lang="uk-UA" sz="1800" b="1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их</a:t>
          </a:r>
          <a:r>
            <a:rPr lang="uk-UA" sz="1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800" b="1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обременений</a:t>
          </a:r>
          <a:endParaRPr lang="uk-UA" sz="18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1FE38C-EDBB-4B90-B921-099574AD9AF7}" type="parTrans" cxnId="{ED65853B-FB06-4B72-ACBB-5844B52A625A}">
      <dgm:prSet/>
      <dgm:spPr/>
      <dgm:t>
        <a:bodyPr/>
        <a:lstStyle/>
        <a:p>
          <a:pPr>
            <a:lnSpc>
              <a:spcPct val="100000"/>
            </a:lnSpc>
          </a:pPr>
          <a:endParaRPr lang="uk-UA"/>
        </a:p>
      </dgm:t>
    </dgm:pt>
    <dgm:pt modelId="{5AE032B1-56A2-4E0F-889C-9FFA866D7FC7}" type="sibTrans" cxnId="{ED65853B-FB06-4B72-ACBB-5844B52A625A}">
      <dgm:prSet/>
      <dgm:spPr/>
      <dgm:t>
        <a:bodyPr/>
        <a:lstStyle/>
        <a:p>
          <a:pPr>
            <a:lnSpc>
              <a:spcPct val="100000"/>
            </a:lnSpc>
          </a:pPr>
          <a:endParaRPr lang="uk-UA"/>
        </a:p>
      </dgm:t>
    </dgm:pt>
    <dgm:pt modelId="{977CFE63-5324-454D-8DAA-1A2EC689473A}">
      <dgm:prSet custT="1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</a:t>
          </a:r>
          <a:r>
            <a:rPr lang="uk-UA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олучение</a:t>
          </a:r>
          <a:r>
            <a:rPr lang="uk-UA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сведений</a:t>
          </a:r>
          <a:r>
            <a:rPr lang="uk-UA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из</a:t>
          </a:r>
          <a:r>
            <a:rPr lang="uk-UA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ЕГР в </a:t>
          </a:r>
          <a:r>
            <a:rPr lang="uk-UA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виде</a:t>
          </a:r>
          <a:r>
            <a:rPr lang="uk-UA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выписки</a:t>
          </a:r>
          <a:r>
            <a:rPr lang="uk-UA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, </a:t>
          </a:r>
          <a:r>
            <a:rPr lang="uk-UA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извлечения</a:t>
          </a:r>
          <a:r>
            <a:rPr lang="uk-UA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или</a:t>
          </a:r>
          <a:r>
            <a:rPr lang="uk-UA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справки</a:t>
          </a:r>
          <a:endParaRPr lang="uk-UA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CA0DB77-6A4F-485E-86A0-88808B459E4B}" type="parTrans" cxnId="{2D8F2354-BE90-435F-AD6C-F33107E79AF3}">
      <dgm:prSet/>
      <dgm:spPr/>
      <dgm:t>
        <a:bodyPr/>
        <a:lstStyle/>
        <a:p>
          <a:pPr>
            <a:lnSpc>
              <a:spcPct val="100000"/>
            </a:lnSpc>
          </a:pPr>
          <a:endParaRPr lang="uk-UA"/>
        </a:p>
      </dgm:t>
    </dgm:pt>
    <dgm:pt modelId="{99248F58-B1D0-46EB-829E-4FB0A2F13C09}" type="sibTrans" cxnId="{2D8F2354-BE90-435F-AD6C-F33107E79AF3}">
      <dgm:prSet/>
      <dgm:spPr/>
      <dgm:t>
        <a:bodyPr/>
        <a:lstStyle/>
        <a:p>
          <a:pPr>
            <a:lnSpc>
              <a:spcPct val="100000"/>
            </a:lnSpc>
          </a:pPr>
          <a:endParaRPr lang="uk-UA"/>
        </a:p>
      </dgm:t>
    </dgm:pt>
    <dgm:pt modelId="{DCE25BA3-14C5-44B6-B6AD-32E6FF3323D5}">
      <dgm:prSet custT="1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</a:t>
          </a:r>
          <a:r>
            <a:rPr lang="uk-UA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одача</a:t>
          </a:r>
          <a:r>
            <a:rPr lang="uk-UA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заявления</a:t>
          </a:r>
          <a:r>
            <a:rPr lang="uk-UA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для </a:t>
          </a:r>
          <a:r>
            <a:rPr lang="uk-UA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проведения</a:t>
          </a:r>
          <a:r>
            <a:rPr lang="uk-UA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государственной</a:t>
          </a:r>
          <a:r>
            <a:rPr lang="uk-UA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регистрации</a:t>
          </a:r>
          <a:r>
            <a:rPr lang="uk-UA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юридического</a:t>
          </a:r>
          <a:r>
            <a:rPr lang="uk-UA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лица</a:t>
          </a:r>
          <a:r>
            <a:rPr lang="uk-UA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или</a:t>
          </a:r>
          <a:r>
            <a:rPr lang="uk-UA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физического</a:t>
          </a:r>
          <a:r>
            <a:rPr lang="uk-UA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лица-предпринимателя</a:t>
          </a:r>
          <a:endParaRPr lang="uk-UA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52FB658-8571-4B78-8DFB-52B90D1DEB91}" type="parTrans" cxnId="{68A51825-668B-45F9-8470-90C9F59E2333}">
      <dgm:prSet/>
      <dgm:spPr/>
      <dgm:t>
        <a:bodyPr/>
        <a:lstStyle/>
        <a:p>
          <a:pPr>
            <a:lnSpc>
              <a:spcPct val="100000"/>
            </a:lnSpc>
          </a:pPr>
          <a:endParaRPr lang="uk-UA"/>
        </a:p>
      </dgm:t>
    </dgm:pt>
    <dgm:pt modelId="{BC620895-4C27-4084-BDC1-EE10A5D24102}" type="sibTrans" cxnId="{68A51825-668B-45F9-8470-90C9F59E2333}">
      <dgm:prSet/>
      <dgm:spPr/>
      <dgm:t>
        <a:bodyPr/>
        <a:lstStyle/>
        <a:p>
          <a:pPr>
            <a:lnSpc>
              <a:spcPct val="100000"/>
            </a:lnSpc>
          </a:pPr>
          <a:endParaRPr lang="uk-UA"/>
        </a:p>
      </dgm:t>
    </dgm:pt>
    <dgm:pt modelId="{7E13E97F-DEC9-4878-9003-3F6051FA5BBF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регистрация декларации об образовании отходов</a:t>
          </a:r>
          <a:endParaRPr lang="uk-UA" sz="18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28CC2BA-B0B5-4F6B-965E-A24EA8180CA4}" type="parTrans" cxnId="{C03CCA9E-4EC0-4F5E-BA97-46A6C4847680}">
      <dgm:prSet/>
      <dgm:spPr/>
      <dgm:t>
        <a:bodyPr/>
        <a:lstStyle/>
        <a:p>
          <a:pPr>
            <a:lnSpc>
              <a:spcPct val="100000"/>
            </a:lnSpc>
          </a:pPr>
          <a:endParaRPr lang="uk-UA"/>
        </a:p>
      </dgm:t>
    </dgm:pt>
    <dgm:pt modelId="{10F56DEB-2EEA-47F7-A039-2229FA438BBD}" type="sibTrans" cxnId="{C03CCA9E-4EC0-4F5E-BA97-46A6C4847680}">
      <dgm:prSet/>
      <dgm:spPr/>
      <dgm:t>
        <a:bodyPr/>
        <a:lstStyle/>
        <a:p>
          <a:pPr>
            <a:lnSpc>
              <a:spcPct val="100000"/>
            </a:lnSpc>
          </a:pPr>
          <a:endParaRPr lang="uk-UA"/>
        </a:p>
      </dgm:t>
    </dgm:pt>
    <dgm:pt modelId="{0D55340B-D263-4B8B-8423-4684E2780B95}">
      <dgm:prSet custT="1"/>
      <dgm:spPr>
        <a:solidFill>
          <a:srgbClr val="92D05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декларация о готовности объекта к эксплуатации</a:t>
          </a:r>
          <a:endParaRPr lang="uk-UA" sz="18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6724091-B103-42DA-B0A6-C8CC2CDDE50B}" type="parTrans" cxnId="{3D6EC052-A606-49CD-997E-CBAC46B13219}">
      <dgm:prSet/>
      <dgm:spPr/>
      <dgm:t>
        <a:bodyPr/>
        <a:lstStyle/>
        <a:p>
          <a:pPr>
            <a:lnSpc>
              <a:spcPct val="100000"/>
            </a:lnSpc>
          </a:pPr>
          <a:endParaRPr lang="uk-UA"/>
        </a:p>
      </dgm:t>
    </dgm:pt>
    <dgm:pt modelId="{04BE7E02-8482-4124-9B96-4AF87893B031}" type="sibTrans" cxnId="{3D6EC052-A606-49CD-997E-CBAC46B13219}">
      <dgm:prSet/>
      <dgm:spPr/>
      <dgm:t>
        <a:bodyPr/>
        <a:lstStyle/>
        <a:p>
          <a:pPr>
            <a:lnSpc>
              <a:spcPct val="100000"/>
            </a:lnSpc>
          </a:pPr>
          <a:endParaRPr lang="uk-UA"/>
        </a:p>
      </dgm:t>
    </dgm:pt>
    <dgm:pt modelId="{BEE3920A-A6ED-4639-A3E5-367484A4A0F0}">
      <dgm:prSet custT="1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выписка из Государственного земельного кадастра о земельном участке</a:t>
          </a:r>
          <a:endParaRPr lang="uk-UA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B132B30-CCE8-4A78-8F48-08F3943DB643}" type="parTrans" cxnId="{8D2EF728-1400-4055-B23E-05D5186CC406}">
      <dgm:prSet/>
      <dgm:spPr/>
      <dgm:t>
        <a:bodyPr/>
        <a:lstStyle/>
        <a:p>
          <a:pPr>
            <a:lnSpc>
              <a:spcPct val="100000"/>
            </a:lnSpc>
          </a:pPr>
          <a:endParaRPr lang="uk-UA"/>
        </a:p>
      </dgm:t>
    </dgm:pt>
    <dgm:pt modelId="{C404AD7C-10A7-4E9B-9FEF-0C98F03458E0}" type="sibTrans" cxnId="{8D2EF728-1400-4055-B23E-05D5186CC406}">
      <dgm:prSet/>
      <dgm:spPr/>
      <dgm:t>
        <a:bodyPr/>
        <a:lstStyle/>
        <a:p>
          <a:pPr>
            <a:lnSpc>
              <a:spcPct val="100000"/>
            </a:lnSpc>
          </a:pPr>
          <a:endParaRPr lang="uk-UA"/>
        </a:p>
      </dgm:t>
    </dgm:pt>
    <dgm:pt modelId="{36836F4D-A2DC-4573-A23C-C4C78232EB8A}">
      <dgm:prSet custT="1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уведомление о начале 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выполнения подготовительных/</a:t>
          </a:r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строительных работ</a:t>
          </a:r>
          <a:endParaRPr lang="uk-UA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9747CE7-9903-4530-880F-1EC448E8BD02}" type="parTrans" cxnId="{68F64426-A6C7-45E4-9C92-7C3AC7F6EC75}">
      <dgm:prSet/>
      <dgm:spPr/>
      <dgm:t>
        <a:bodyPr/>
        <a:lstStyle/>
        <a:p>
          <a:pPr>
            <a:lnSpc>
              <a:spcPct val="100000"/>
            </a:lnSpc>
          </a:pPr>
          <a:endParaRPr lang="uk-UA"/>
        </a:p>
      </dgm:t>
    </dgm:pt>
    <dgm:pt modelId="{4322BAA0-E2DD-4B6E-ACA2-06EC7B9935BC}" type="sibTrans" cxnId="{68F64426-A6C7-45E4-9C92-7C3AC7F6EC75}">
      <dgm:prSet/>
      <dgm:spPr/>
      <dgm:t>
        <a:bodyPr/>
        <a:lstStyle/>
        <a:p>
          <a:pPr>
            <a:lnSpc>
              <a:spcPct val="100000"/>
            </a:lnSpc>
          </a:pPr>
          <a:endParaRPr lang="uk-UA"/>
        </a:p>
      </dgm:t>
    </dgm:pt>
    <dgm:pt modelId="{929D6707-6924-41CE-87F5-DB0A790391D8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государственная </a:t>
          </a:r>
          <a:r>
            <a:rPr lang="ru-RU" sz="1600" b="1" noProof="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регистрация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актов гражданского состояния</a:t>
          </a:r>
          <a:endParaRPr lang="uk-UA" sz="16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E595299-C30C-42C8-AE55-6623095E100A}" type="parTrans" cxnId="{416DC6C2-CB21-45D5-BA3B-42B89152B6BB}">
      <dgm:prSet/>
      <dgm:spPr/>
      <dgm:t>
        <a:bodyPr/>
        <a:lstStyle/>
        <a:p>
          <a:pPr>
            <a:lnSpc>
              <a:spcPct val="100000"/>
            </a:lnSpc>
          </a:pPr>
          <a:endParaRPr lang="uk-UA"/>
        </a:p>
      </dgm:t>
    </dgm:pt>
    <dgm:pt modelId="{EBBA8C8B-2215-46A9-B16E-641ACDF39FF1}" type="sibTrans" cxnId="{416DC6C2-CB21-45D5-BA3B-42B89152B6BB}">
      <dgm:prSet/>
      <dgm:spPr/>
      <dgm:t>
        <a:bodyPr/>
        <a:lstStyle/>
        <a:p>
          <a:pPr>
            <a:lnSpc>
              <a:spcPct val="100000"/>
            </a:lnSpc>
          </a:pPr>
          <a:endParaRPr lang="uk-UA"/>
        </a:p>
      </dgm:t>
    </dgm:pt>
    <dgm:pt modelId="{611357C0-9519-4B24-8616-A4DE9F357BAE}" type="pres">
      <dgm:prSet presAssocID="{0152A164-26EA-4070-BE5A-F38E65B124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DFBF717-A9F7-4086-B1FA-F3B377224AFC}" type="pres">
      <dgm:prSet presAssocID="{0D64A1FC-2C46-476C-9111-6D1130D6487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DBF173-62E7-4805-8B4C-4DEEF84802E5}" type="pres">
      <dgm:prSet presAssocID="{73469A70-D3DF-4982-897C-9F6FC912497E}" presName="sibTrans" presStyleCnt="0"/>
      <dgm:spPr/>
    </dgm:pt>
    <dgm:pt modelId="{F514A3A5-8346-41D2-920B-8E66C294D08C}" type="pres">
      <dgm:prSet presAssocID="{C4078F27-2CFC-41C3-9056-6C8C1209E29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0EB184-5F87-44D7-B050-BF4AB4730E35}" type="pres">
      <dgm:prSet presAssocID="{5AE032B1-56A2-4E0F-889C-9FFA866D7FC7}" presName="sibTrans" presStyleCnt="0"/>
      <dgm:spPr/>
    </dgm:pt>
    <dgm:pt modelId="{1230BEC8-CE56-4DB2-9D8F-1491550258D0}" type="pres">
      <dgm:prSet presAssocID="{977CFE63-5324-454D-8DAA-1A2EC689473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EF9F58-4C85-42C4-B432-53395F1A85EC}" type="pres">
      <dgm:prSet presAssocID="{99248F58-B1D0-46EB-829E-4FB0A2F13C09}" presName="sibTrans" presStyleCnt="0"/>
      <dgm:spPr/>
    </dgm:pt>
    <dgm:pt modelId="{3A8999BE-1513-4DE8-9091-C55185D9C1AA}" type="pres">
      <dgm:prSet presAssocID="{DCE25BA3-14C5-44B6-B6AD-32E6FF3323D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54C25A-9B95-46CB-918D-5032D28D559C}" type="pres">
      <dgm:prSet presAssocID="{BC620895-4C27-4084-BDC1-EE10A5D24102}" presName="sibTrans" presStyleCnt="0"/>
      <dgm:spPr/>
    </dgm:pt>
    <dgm:pt modelId="{2813C3CC-4371-4C45-AA69-1C344BCCDF0B}" type="pres">
      <dgm:prSet presAssocID="{7E13E97F-DEC9-4878-9003-3F6051FA5BB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D40330-EF3D-4752-8C40-D8DEFE44A7E0}" type="pres">
      <dgm:prSet presAssocID="{10F56DEB-2EEA-47F7-A039-2229FA438BBD}" presName="sibTrans" presStyleCnt="0"/>
      <dgm:spPr/>
    </dgm:pt>
    <dgm:pt modelId="{979BF3A0-4542-4712-8553-46F8DA72BFC4}" type="pres">
      <dgm:prSet presAssocID="{0D55340B-D263-4B8B-8423-4684E2780B9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262701-427C-48A7-9643-D90E05947242}" type="pres">
      <dgm:prSet presAssocID="{04BE7E02-8482-4124-9B96-4AF87893B031}" presName="sibTrans" presStyleCnt="0"/>
      <dgm:spPr/>
    </dgm:pt>
    <dgm:pt modelId="{7A75E52C-B32C-4A95-93BC-66C57DF62034}" type="pres">
      <dgm:prSet presAssocID="{BEE3920A-A6ED-4639-A3E5-367484A4A0F0}" presName="node" presStyleLbl="node1" presStyleIdx="6" presStyleCnt="9" custLinFactNeighborY="-156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D6E963-4C87-4A7A-A205-A6B2A6FB4130}" type="pres">
      <dgm:prSet presAssocID="{C404AD7C-10A7-4E9B-9FEF-0C98F03458E0}" presName="sibTrans" presStyleCnt="0"/>
      <dgm:spPr/>
    </dgm:pt>
    <dgm:pt modelId="{7897A142-5B7C-4EED-8F87-7F42ACCBAE9D}" type="pres">
      <dgm:prSet presAssocID="{36836F4D-A2DC-4573-A23C-C4C78232EB8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CA348E-CE97-4312-B165-56ECE761FC30}" type="pres">
      <dgm:prSet presAssocID="{4322BAA0-E2DD-4B6E-ACA2-06EC7B9935BC}" presName="sibTrans" presStyleCnt="0"/>
      <dgm:spPr/>
    </dgm:pt>
    <dgm:pt modelId="{6D3CE318-1CFF-408E-97ED-1AE64685802B}" type="pres">
      <dgm:prSet presAssocID="{929D6707-6924-41CE-87F5-DB0A790391D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8DB1A9A-1446-4F33-8F58-1413FBD38908}" type="presOf" srcId="{0D64A1FC-2C46-476C-9111-6D1130D64874}" destId="{ADFBF717-A9F7-4086-B1FA-F3B377224AFC}" srcOrd="0" destOrd="0" presId="urn:microsoft.com/office/officeart/2005/8/layout/default#4"/>
    <dgm:cxn modelId="{D5BA44E9-9047-461F-A686-77AFE2BB04CB}" type="presOf" srcId="{C4078F27-2CFC-41C3-9056-6C8C1209E297}" destId="{F514A3A5-8346-41D2-920B-8E66C294D08C}" srcOrd="0" destOrd="0" presId="urn:microsoft.com/office/officeart/2005/8/layout/default#4"/>
    <dgm:cxn modelId="{68F64426-A6C7-45E4-9C92-7C3AC7F6EC75}" srcId="{0152A164-26EA-4070-BE5A-F38E65B124F2}" destId="{36836F4D-A2DC-4573-A23C-C4C78232EB8A}" srcOrd="7" destOrd="0" parTransId="{79747CE7-9903-4530-880F-1EC448E8BD02}" sibTransId="{4322BAA0-E2DD-4B6E-ACA2-06EC7B9935BC}"/>
    <dgm:cxn modelId="{FB187B43-EF73-4E0D-A62E-93E9F5F5EC3F}" type="presOf" srcId="{DCE25BA3-14C5-44B6-B6AD-32E6FF3323D5}" destId="{3A8999BE-1513-4DE8-9091-C55185D9C1AA}" srcOrd="0" destOrd="0" presId="urn:microsoft.com/office/officeart/2005/8/layout/default#4"/>
    <dgm:cxn modelId="{70E2A314-55C1-4FCA-AA60-BC7CA82484AC}" type="presOf" srcId="{977CFE63-5324-454D-8DAA-1A2EC689473A}" destId="{1230BEC8-CE56-4DB2-9D8F-1491550258D0}" srcOrd="0" destOrd="0" presId="urn:microsoft.com/office/officeart/2005/8/layout/default#4"/>
    <dgm:cxn modelId="{416DC6C2-CB21-45D5-BA3B-42B89152B6BB}" srcId="{0152A164-26EA-4070-BE5A-F38E65B124F2}" destId="{929D6707-6924-41CE-87F5-DB0A790391D8}" srcOrd="8" destOrd="0" parTransId="{5E595299-C30C-42C8-AE55-6623095E100A}" sibTransId="{EBBA8C8B-2215-46A9-B16E-641ACDF39FF1}"/>
    <dgm:cxn modelId="{B2884561-804C-493B-902C-0B10CADF25CE}" type="presOf" srcId="{36836F4D-A2DC-4573-A23C-C4C78232EB8A}" destId="{7897A142-5B7C-4EED-8F87-7F42ACCBAE9D}" srcOrd="0" destOrd="0" presId="urn:microsoft.com/office/officeart/2005/8/layout/default#4"/>
    <dgm:cxn modelId="{C03CCA9E-4EC0-4F5E-BA97-46A6C4847680}" srcId="{0152A164-26EA-4070-BE5A-F38E65B124F2}" destId="{7E13E97F-DEC9-4878-9003-3F6051FA5BBF}" srcOrd="4" destOrd="0" parTransId="{F28CC2BA-B0B5-4F6B-965E-A24EA8180CA4}" sibTransId="{10F56DEB-2EEA-47F7-A039-2229FA438BBD}"/>
    <dgm:cxn modelId="{8D2EF728-1400-4055-B23E-05D5186CC406}" srcId="{0152A164-26EA-4070-BE5A-F38E65B124F2}" destId="{BEE3920A-A6ED-4639-A3E5-367484A4A0F0}" srcOrd="6" destOrd="0" parTransId="{DB132B30-CCE8-4A78-8F48-08F3943DB643}" sibTransId="{C404AD7C-10A7-4E9B-9FEF-0C98F03458E0}"/>
    <dgm:cxn modelId="{6F1BA106-82E0-4ED5-AAF1-4589CEA712BA}" type="presOf" srcId="{BEE3920A-A6ED-4639-A3E5-367484A4A0F0}" destId="{7A75E52C-B32C-4A95-93BC-66C57DF62034}" srcOrd="0" destOrd="0" presId="urn:microsoft.com/office/officeart/2005/8/layout/default#4"/>
    <dgm:cxn modelId="{717EDCBC-043B-41B9-AC15-E69E71B5F50A}" srcId="{0152A164-26EA-4070-BE5A-F38E65B124F2}" destId="{0D64A1FC-2C46-476C-9111-6D1130D64874}" srcOrd="0" destOrd="0" parTransId="{BB729C98-B3D9-410E-B4D5-30449CE3AEE0}" sibTransId="{73469A70-D3DF-4982-897C-9F6FC912497E}"/>
    <dgm:cxn modelId="{14BA3491-5CA0-460B-92C8-002DA095D249}" type="presOf" srcId="{7E13E97F-DEC9-4878-9003-3F6051FA5BBF}" destId="{2813C3CC-4371-4C45-AA69-1C344BCCDF0B}" srcOrd="0" destOrd="0" presId="urn:microsoft.com/office/officeart/2005/8/layout/default#4"/>
    <dgm:cxn modelId="{0D85176B-7DB6-4F5F-9F78-93FB8FF270B9}" type="presOf" srcId="{929D6707-6924-41CE-87F5-DB0A790391D8}" destId="{6D3CE318-1CFF-408E-97ED-1AE64685802B}" srcOrd="0" destOrd="0" presId="urn:microsoft.com/office/officeart/2005/8/layout/default#4"/>
    <dgm:cxn modelId="{ED65853B-FB06-4B72-ACBB-5844B52A625A}" srcId="{0152A164-26EA-4070-BE5A-F38E65B124F2}" destId="{C4078F27-2CFC-41C3-9056-6C8C1209E297}" srcOrd="1" destOrd="0" parTransId="{FB1FE38C-EDBB-4B90-B921-099574AD9AF7}" sibTransId="{5AE032B1-56A2-4E0F-889C-9FFA866D7FC7}"/>
    <dgm:cxn modelId="{7DF76DA1-1C11-4584-9E18-8E9E0F8CD0FC}" type="presOf" srcId="{0152A164-26EA-4070-BE5A-F38E65B124F2}" destId="{611357C0-9519-4B24-8616-A4DE9F357BAE}" srcOrd="0" destOrd="0" presId="urn:microsoft.com/office/officeart/2005/8/layout/default#4"/>
    <dgm:cxn modelId="{0752F2CD-DF7E-4F6A-AE80-3B2A064DF5CB}" type="presOf" srcId="{0D55340B-D263-4B8B-8423-4684E2780B95}" destId="{979BF3A0-4542-4712-8553-46F8DA72BFC4}" srcOrd="0" destOrd="0" presId="urn:microsoft.com/office/officeart/2005/8/layout/default#4"/>
    <dgm:cxn modelId="{68A51825-668B-45F9-8470-90C9F59E2333}" srcId="{0152A164-26EA-4070-BE5A-F38E65B124F2}" destId="{DCE25BA3-14C5-44B6-B6AD-32E6FF3323D5}" srcOrd="3" destOrd="0" parTransId="{452FB658-8571-4B78-8DFB-52B90D1DEB91}" sibTransId="{BC620895-4C27-4084-BDC1-EE10A5D24102}"/>
    <dgm:cxn modelId="{2D8F2354-BE90-435F-AD6C-F33107E79AF3}" srcId="{0152A164-26EA-4070-BE5A-F38E65B124F2}" destId="{977CFE63-5324-454D-8DAA-1A2EC689473A}" srcOrd="2" destOrd="0" parTransId="{0CA0DB77-6A4F-485E-86A0-88808B459E4B}" sibTransId="{99248F58-B1D0-46EB-829E-4FB0A2F13C09}"/>
    <dgm:cxn modelId="{3D6EC052-A606-49CD-997E-CBAC46B13219}" srcId="{0152A164-26EA-4070-BE5A-F38E65B124F2}" destId="{0D55340B-D263-4B8B-8423-4684E2780B95}" srcOrd="5" destOrd="0" parTransId="{66724091-B103-42DA-B0A6-C8CC2CDDE50B}" sibTransId="{04BE7E02-8482-4124-9B96-4AF87893B031}"/>
    <dgm:cxn modelId="{D5014356-1C70-4F9F-92DE-9C729351571E}" type="presParOf" srcId="{611357C0-9519-4B24-8616-A4DE9F357BAE}" destId="{ADFBF717-A9F7-4086-B1FA-F3B377224AFC}" srcOrd="0" destOrd="0" presId="urn:microsoft.com/office/officeart/2005/8/layout/default#4"/>
    <dgm:cxn modelId="{CCAC07AC-8AD3-46DE-B2CC-349E42EA89DA}" type="presParOf" srcId="{611357C0-9519-4B24-8616-A4DE9F357BAE}" destId="{31DBF173-62E7-4805-8B4C-4DEEF84802E5}" srcOrd="1" destOrd="0" presId="urn:microsoft.com/office/officeart/2005/8/layout/default#4"/>
    <dgm:cxn modelId="{CECCE628-B58E-45E4-9ED5-DDBB6AD9EE59}" type="presParOf" srcId="{611357C0-9519-4B24-8616-A4DE9F357BAE}" destId="{F514A3A5-8346-41D2-920B-8E66C294D08C}" srcOrd="2" destOrd="0" presId="urn:microsoft.com/office/officeart/2005/8/layout/default#4"/>
    <dgm:cxn modelId="{F8D8D97B-7C3E-40F8-AB0A-5B1B130BB7C2}" type="presParOf" srcId="{611357C0-9519-4B24-8616-A4DE9F357BAE}" destId="{160EB184-5F87-44D7-B050-BF4AB4730E35}" srcOrd="3" destOrd="0" presId="urn:microsoft.com/office/officeart/2005/8/layout/default#4"/>
    <dgm:cxn modelId="{7835785E-35A8-46C5-9874-79739D71011C}" type="presParOf" srcId="{611357C0-9519-4B24-8616-A4DE9F357BAE}" destId="{1230BEC8-CE56-4DB2-9D8F-1491550258D0}" srcOrd="4" destOrd="0" presId="urn:microsoft.com/office/officeart/2005/8/layout/default#4"/>
    <dgm:cxn modelId="{A254AA97-DDA0-486A-9152-D1A55AC36B66}" type="presParOf" srcId="{611357C0-9519-4B24-8616-A4DE9F357BAE}" destId="{12EF9F58-4C85-42C4-B432-53395F1A85EC}" srcOrd="5" destOrd="0" presId="urn:microsoft.com/office/officeart/2005/8/layout/default#4"/>
    <dgm:cxn modelId="{350CD1FA-11FD-4C31-A93F-D8434F158F6F}" type="presParOf" srcId="{611357C0-9519-4B24-8616-A4DE9F357BAE}" destId="{3A8999BE-1513-4DE8-9091-C55185D9C1AA}" srcOrd="6" destOrd="0" presId="urn:microsoft.com/office/officeart/2005/8/layout/default#4"/>
    <dgm:cxn modelId="{6474B071-20DC-4349-B5E2-CE235D89AF61}" type="presParOf" srcId="{611357C0-9519-4B24-8616-A4DE9F357BAE}" destId="{5854C25A-9B95-46CB-918D-5032D28D559C}" srcOrd="7" destOrd="0" presId="urn:microsoft.com/office/officeart/2005/8/layout/default#4"/>
    <dgm:cxn modelId="{4F0CCDDE-4E52-4CBD-9315-14C94FC2867B}" type="presParOf" srcId="{611357C0-9519-4B24-8616-A4DE9F357BAE}" destId="{2813C3CC-4371-4C45-AA69-1C344BCCDF0B}" srcOrd="8" destOrd="0" presId="urn:microsoft.com/office/officeart/2005/8/layout/default#4"/>
    <dgm:cxn modelId="{574A2177-F58A-4CCF-B9C2-722992311D43}" type="presParOf" srcId="{611357C0-9519-4B24-8616-A4DE9F357BAE}" destId="{93D40330-EF3D-4752-8C40-D8DEFE44A7E0}" srcOrd="9" destOrd="0" presId="urn:microsoft.com/office/officeart/2005/8/layout/default#4"/>
    <dgm:cxn modelId="{9F4226E4-17BF-4C2D-A9C1-E76DA09E766E}" type="presParOf" srcId="{611357C0-9519-4B24-8616-A4DE9F357BAE}" destId="{979BF3A0-4542-4712-8553-46F8DA72BFC4}" srcOrd="10" destOrd="0" presId="urn:microsoft.com/office/officeart/2005/8/layout/default#4"/>
    <dgm:cxn modelId="{1279787B-BE8A-4A46-93F4-A03D8C4D2ED2}" type="presParOf" srcId="{611357C0-9519-4B24-8616-A4DE9F357BAE}" destId="{2F262701-427C-48A7-9643-D90E05947242}" srcOrd="11" destOrd="0" presId="urn:microsoft.com/office/officeart/2005/8/layout/default#4"/>
    <dgm:cxn modelId="{9E36AFE4-153B-4CA4-BD3D-FACBD14A8429}" type="presParOf" srcId="{611357C0-9519-4B24-8616-A4DE9F357BAE}" destId="{7A75E52C-B32C-4A95-93BC-66C57DF62034}" srcOrd="12" destOrd="0" presId="urn:microsoft.com/office/officeart/2005/8/layout/default#4"/>
    <dgm:cxn modelId="{7EF86F7D-65D7-42C7-B586-A592E3E09524}" type="presParOf" srcId="{611357C0-9519-4B24-8616-A4DE9F357BAE}" destId="{33D6E963-4C87-4A7A-A205-A6B2A6FB4130}" srcOrd="13" destOrd="0" presId="urn:microsoft.com/office/officeart/2005/8/layout/default#4"/>
    <dgm:cxn modelId="{38F4EB15-1751-4512-A9A1-3F05EB40129F}" type="presParOf" srcId="{611357C0-9519-4B24-8616-A4DE9F357BAE}" destId="{7897A142-5B7C-4EED-8F87-7F42ACCBAE9D}" srcOrd="14" destOrd="0" presId="urn:microsoft.com/office/officeart/2005/8/layout/default#4"/>
    <dgm:cxn modelId="{465AD5D0-EF5A-4453-8335-9A01D5C62A59}" type="presParOf" srcId="{611357C0-9519-4B24-8616-A4DE9F357BAE}" destId="{E5CA348E-CE97-4312-B165-56ECE761FC30}" srcOrd="15" destOrd="0" presId="urn:microsoft.com/office/officeart/2005/8/layout/default#4"/>
    <dgm:cxn modelId="{B44F5A73-B073-466E-9462-4E50A11CCEC0}" type="presParOf" srcId="{611357C0-9519-4B24-8616-A4DE9F357BAE}" destId="{6D3CE318-1CFF-408E-97ED-1AE64685802B}" srcOrd="1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C47C2E-6BED-49BD-9C16-EC0093EC96B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F81D2E3-F5E4-4527-A12A-89A91F53CDC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uk-UA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Улучшение</a:t>
          </a:r>
          <a:r>
            <a: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качества</a:t>
          </a:r>
          <a:r>
            <a: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услуг</a:t>
          </a:r>
          <a:endParaRPr lang="uk-UA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B2954E-108F-4174-99EA-5452C3CC9899}" type="parTrans" cxnId="{756DED3D-4189-4DE9-A216-16D09D4EC633}">
      <dgm:prSet/>
      <dgm:spPr/>
      <dgm:t>
        <a:bodyPr/>
        <a:lstStyle/>
        <a:p>
          <a:endParaRPr lang="uk-UA"/>
        </a:p>
      </dgm:t>
    </dgm:pt>
    <dgm:pt modelId="{E806C9A0-A6C2-412D-91AF-115680B2F1EC}" type="sibTrans" cxnId="{756DED3D-4189-4DE9-A216-16D09D4EC633}">
      <dgm:prSet/>
      <dgm:spPr/>
      <dgm:t>
        <a:bodyPr/>
        <a:lstStyle/>
        <a:p>
          <a:endParaRPr lang="uk-UA"/>
        </a:p>
      </dgm:t>
    </dgm:pt>
    <dgm:pt modelId="{81DCB175-08F9-44D9-B5F5-908F54A781AF}">
      <dgm:prSet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Возможность</a:t>
          </a:r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влияния</a:t>
          </a:r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общества</a:t>
          </a:r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</a:t>
          </a:r>
          <a:r>
            <a:rPr lang="uk-UA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качество</a:t>
          </a:r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услуг в </a:t>
          </a:r>
          <a:r>
            <a:rPr lang="uk-UA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своем</a:t>
          </a:r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городе</a:t>
          </a:r>
          <a:endParaRPr lang="uk-U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C71552-87F4-4A38-A969-E97BE9936954}" type="parTrans" cxnId="{8AB36252-6FDD-467B-8A48-9434FADFFF49}">
      <dgm:prSet/>
      <dgm:spPr/>
      <dgm:t>
        <a:bodyPr/>
        <a:lstStyle/>
        <a:p>
          <a:endParaRPr lang="uk-UA"/>
        </a:p>
      </dgm:t>
    </dgm:pt>
    <dgm:pt modelId="{663DA3D0-3EAD-43F1-853B-2B480061A39C}" type="sibTrans" cxnId="{8AB36252-6FDD-467B-8A48-9434FADFFF49}">
      <dgm:prSet/>
      <dgm:spPr/>
      <dgm:t>
        <a:bodyPr/>
        <a:lstStyle/>
        <a:p>
          <a:endParaRPr lang="uk-UA"/>
        </a:p>
      </dgm:t>
    </dgm:pt>
    <dgm:pt modelId="{25E2F4B3-D140-4DEA-BC97-910770CCC0AD}">
      <dgm:prSet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Единое</a:t>
          </a:r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окно</a:t>
          </a:r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для </a:t>
          </a:r>
          <a:r>
            <a:rPr lang="uk-UA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потребителя</a:t>
          </a:r>
          <a:endParaRPr lang="uk-U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0C9C88-36EC-454C-A7AC-D63B4409B7B7}" type="parTrans" cxnId="{26FB9CD7-1156-49EB-AFF1-EA0B58C41C1D}">
      <dgm:prSet/>
      <dgm:spPr/>
      <dgm:t>
        <a:bodyPr/>
        <a:lstStyle/>
        <a:p>
          <a:endParaRPr lang="uk-UA"/>
        </a:p>
      </dgm:t>
    </dgm:pt>
    <dgm:pt modelId="{5711BF62-14D7-4922-8355-090A02D09B54}" type="sibTrans" cxnId="{26FB9CD7-1156-49EB-AFF1-EA0B58C41C1D}">
      <dgm:prSet/>
      <dgm:spPr/>
      <dgm:t>
        <a:bodyPr/>
        <a:lstStyle/>
        <a:p>
          <a:endParaRPr lang="uk-UA"/>
        </a:p>
      </dgm:t>
    </dgm:pt>
    <dgm:pt modelId="{66004445-9076-4604-8C23-B073342B7743}">
      <dgm:prSet custT="1"/>
      <dgm:spPr>
        <a:solidFill>
          <a:srgbClr val="0066CC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Ускорение</a:t>
          </a:r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предоставления</a:t>
          </a:r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услуг</a:t>
          </a:r>
          <a:endParaRPr lang="uk-U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9A5B5A-DF79-46DF-99DA-F0645C35316E}" type="parTrans" cxnId="{9488F050-0984-429F-9CE6-6E1320130036}">
      <dgm:prSet/>
      <dgm:spPr/>
      <dgm:t>
        <a:bodyPr/>
        <a:lstStyle/>
        <a:p>
          <a:endParaRPr lang="uk-UA"/>
        </a:p>
      </dgm:t>
    </dgm:pt>
    <dgm:pt modelId="{2009A82A-C701-460E-B09A-93AC7C100666}" type="sibTrans" cxnId="{9488F050-0984-429F-9CE6-6E1320130036}">
      <dgm:prSet/>
      <dgm:spPr/>
      <dgm:t>
        <a:bodyPr/>
        <a:lstStyle/>
        <a:p>
          <a:endParaRPr lang="uk-UA"/>
        </a:p>
      </dgm:t>
    </dgm:pt>
    <dgm:pt modelId="{5CB1D38F-82F2-4388-B5CD-931668174246}">
      <dgm:prSet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Уничтожение</a:t>
          </a:r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системной</a:t>
          </a:r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коррупции</a:t>
          </a:r>
          <a:endParaRPr lang="uk-U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6A3265-DA16-490C-8206-D8D4FAED4121}" type="parTrans" cxnId="{9EBF7497-0BBF-4E0D-987B-B4AB2906D46B}">
      <dgm:prSet/>
      <dgm:spPr/>
      <dgm:t>
        <a:bodyPr/>
        <a:lstStyle/>
        <a:p>
          <a:endParaRPr lang="uk-UA"/>
        </a:p>
      </dgm:t>
    </dgm:pt>
    <dgm:pt modelId="{A83D36CF-BCC9-44DF-9AF7-4DD5DF6D2BE6}" type="sibTrans" cxnId="{9EBF7497-0BBF-4E0D-987B-B4AB2906D46B}">
      <dgm:prSet/>
      <dgm:spPr/>
      <dgm:t>
        <a:bodyPr/>
        <a:lstStyle/>
        <a:p>
          <a:endParaRPr lang="uk-UA"/>
        </a:p>
      </dgm:t>
    </dgm:pt>
    <dgm:pt modelId="{EF25E655-8579-467F-B715-F3D0A3A2948B}">
      <dgm:prSet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Эффективное</a:t>
          </a:r>
          <a:r>
            <a:rPr lang="uk-UA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использование</a:t>
          </a:r>
          <a:r>
            <a:rPr lang="uk-UA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помещений</a:t>
          </a:r>
          <a:r>
            <a:rPr lang="uk-UA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uk-UA" sz="2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персонала</a:t>
          </a:r>
          <a:r>
            <a:rPr lang="uk-UA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uk-UA" sz="2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бюджетных</a:t>
          </a:r>
          <a:r>
            <a:rPr lang="uk-UA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средств</a:t>
          </a:r>
          <a:endParaRPr lang="uk-UA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2B2013-3B7F-46AF-B2D3-AC7995717EA6}" type="parTrans" cxnId="{414970BF-A2A5-4C0F-AB0C-2E9676CD012C}">
      <dgm:prSet/>
      <dgm:spPr/>
      <dgm:t>
        <a:bodyPr/>
        <a:lstStyle/>
        <a:p>
          <a:endParaRPr lang="uk-UA"/>
        </a:p>
      </dgm:t>
    </dgm:pt>
    <dgm:pt modelId="{A3D671D1-2981-43CF-AA33-2697DD6DD9D7}" type="sibTrans" cxnId="{414970BF-A2A5-4C0F-AB0C-2E9676CD012C}">
      <dgm:prSet/>
      <dgm:spPr/>
      <dgm:t>
        <a:bodyPr/>
        <a:lstStyle/>
        <a:p>
          <a:endParaRPr lang="uk-UA"/>
        </a:p>
      </dgm:t>
    </dgm:pt>
    <dgm:pt modelId="{86FA7856-4CD5-483D-8502-987AD19DA5C0}">
      <dgm:prSet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Приближение административных, социальных и коммунальных услуг к местам проживания жителей общин</a:t>
          </a:r>
          <a:endParaRPr lang="uk-UA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729E93-E32C-40BA-BFBF-E4DC2605B9C7}" type="parTrans" cxnId="{82D49D0A-07AA-40BB-9535-C35567E33ACB}">
      <dgm:prSet/>
      <dgm:spPr/>
      <dgm:t>
        <a:bodyPr/>
        <a:lstStyle/>
        <a:p>
          <a:endParaRPr lang="uk-UA"/>
        </a:p>
      </dgm:t>
    </dgm:pt>
    <dgm:pt modelId="{5DF9227F-AB56-4D37-8F92-233261EC8721}" type="sibTrans" cxnId="{82D49D0A-07AA-40BB-9535-C35567E33ACB}">
      <dgm:prSet/>
      <dgm:spPr/>
      <dgm:t>
        <a:bodyPr/>
        <a:lstStyle/>
        <a:p>
          <a:endParaRPr lang="uk-UA"/>
        </a:p>
      </dgm:t>
    </dgm:pt>
    <dgm:pt modelId="{4A98B9BE-54D8-4BF9-BA33-96B0E49DDF2B}" type="pres">
      <dgm:prSet presAssocID="{20C47C2E-6BED-49BD-9C16-EC0093EC96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FCF9AF6-93AC-40D0-B652-2A09A879DCE3}" type="pres">
      <dgm:prSet presAssocID="{4F81D2E3-F5E4-4527-A12A-89A91F53CDC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2E887C-A009-40E4-A6B6-EAE982B4E376}" type="pres">
      <dgm:prSet presAssocID="{E806C9A0-A6C2-412D-91AF-115680B2F1EC}" presName="spacer" presStyleCnt="0"/>
      <dgm:spPr/>
    </dgm:pt>
    <dgm:pt modelId="{5ADC8944-B1FF-4FE0-B43E-44C39C20A8E8}" type="pres">
      <dgm:prSet presAssocID="{81DCB175-08F9-44D9-B5F5-908F54A781A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F0CA72-B224-44AD-819A-98C751031022}" type="pres">
      <dgm:prSet presAssocID="{663DA3D0-3EAD-43F1-853B-2B480061A39C}" presName="spacer" presStyleCnt="0"/>
      <dgm:spPr/>
    </dgm:pt>
    <dgm:pt modelId="{5CB46391-661F-49B7-9204-43E2E3713CAE}" type="pres">
      <dgm:prSet presAssocID="{25E2F4B3-D140-4DEA-BC97-910770CCC0A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A34E23-48DD-439D-BD72-312E33B6D613}" type="pres">
      <dgm:prSet presAssocID="{5711BF62-14D7-4922-8355-090A02D09B54}" presName="spacer" presStyleCnt="0"/>
      <dgm:spPr/>
    </dgm:pt>
    <dgm:pt modelId="{FEC93A5A-692D-429E-9851-1D26CC7E62F0}" type="pres">
      <dgm:prSet presAssocID="{66004445-9076-4604-8C23-B073342B774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42774C-3C7D-4957-BA2A-4788412A6357}" type="pres">
      <dgm:prSet presAssocID="{2009A82A-C701-460E-B09A-93AC7C100666}" presName="spacer" presStyleCnt="0"/>
      <dgm:spPr/>
    </dgm:pt>
    <dgm:pt modelId="{130C106B-9DA3-4CE3-B8DC-21BB11B4C821}" type="pres">
      <dgm:prSet presAssocID="{5CB1D38F-82F2-4388-B5CD-93166817424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D9CCC0-FF03-4667-8C1A-CC9152F3A584}" type="pres">
      <dgm:prSet presAssocID="{A83D36CF-BCC9-44DF-9AF7-4DD5DF6D2BE6}" presName="spacer" presStyleCnt="0"/>
      <dgm:spPr/>
    </dgm:pt>
    <dgm:pt modelId="{B8878CEE-7CFE-4D1A-BA26-0A59725C8246}" type="pres">
      <dgm:prSet presAssocID="{EF25E655-8579-467F-B715-F3D0A3A2948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7DCFE9-0A34-4484-ACF2-397948906D78}" type="pres">
      <dgm:prSet presAssocID="{A3D671D1-2981-43CF-AA33-2697DD6DD9D7}" presName="spacer" presStyleCnt="0"/>
      <dgm:spPr/>
    </dgm:pt>
    <dgm:pt modelId="{7276CCF5-D276-4675-BC90-3FF91499F3A9}" type="pres">
      <dgm:prSet presAssocID="{86FA7856-4CD5-483D-8502-987AD19DA5C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6FB9CD7-1156-49EB-AFF1-EA0B58C41C1D}" srcId="{20C47C2E-6BED-49BD-9C16-EC0093EC96B2}" destId="{25E2F4B3-D140-4DEA-BC97-910770CCC0AD}" srcOrd="2" destOrd="0" parTransId="{510C9C88-36EC-454C-A7AC-D63B4409B7B7}" sibTransId="{5711BF62-14D7-4922-8355-090A02D09B54}"/>
    <dgm:cxn modelId="{8AB36252-6FDD-467B-8A48-9434FADFFF49}" srcId="{20C47C2E-6BED-49BD-9C16-EC0093EC96B2}" destId="{81DCB175-08F9-44D9-B5F5-908F54A781AF}" srcOrd="1" destOrd="0" parTransId="{55C71552-87F4-4A38-A969-E97BE9936954}" sibTransId="{663DA3D0-3EAD-43F1-853B-2B480061A39C}"/>
    <dgm:cxn modelId="{82D49D0A-07AA-40BB-9535-C35567E33ACB}" srcId="{20C47C2E-6BED-49BD-9C16-EC0093EC96B2}" destId="{86FA7856-4CD5-483D-8502-987AD19DA5C0}" srcOrd="6" destOrd="0" parTransId="{C2729E93-E32C-40BA-BFBF-E4DC2605B9C7}" sibTransId="{5DF9227F-AB56-4D37-8F92-233261EC8721}"/>
    <dgm:cxn modelId="{5E18D650-388A-4387-BE39-CA8543CE0C64}" type="presOf" srcId="{5CB1D38F-82F2-4388-B5CD-931668174246}" destId="{130C106B-9DA3-4CE3-B8DC-21BB11B4C821}" srcOrd="0" destOrd="0" presId="urn:microsoft.com/office/officeart/2005/8/layout/vList2"/>
    <dgm:cxn modelId="{B742C21C-9F10-4BB7-9B80-78674CE753F3}" type="presOf" srcId="{EF25E655-8579-467F-B715-F3D0A3A2948B}" destId="{B8878CEE-7CFE-4D1A-BA26-0A59725C8246}" srcOrd="0" destOrd="0" presId="urn:microsoft.com/office/officeart/2005/8/layout/vList2"/>
    <dgm:cxn modelId="{414970BF-A2A5-4C0F-AB0C-2E9676CD012C}" srcId="{20C47C2E-6BED-49BD-9C16-EC0093EC96B2}" destId="{EF25E655-8579-467F-B715-F3D0A3A2948B}" srcOrd="5" destOrd="0" parTransId="{5A2B2013-3B7F-46AF-B2D3-AC7995717EA6}" sibTransId="{A3D671D1-2981-43CF-AA33-2697DD6DD9D7}"/>
    <dgm:cxn modelId="{66FDDADF-E93E-47AE-8939-1A8459C16246}" type="presOf" srcId="{20C47C2E-6BED-49BD-9C16-EC0093EC96B2}" destId="{4A98B9BE-54D8-4BF9-BA33-96B0E49DDF2B}" srcOrd="0" destOrd="0" presId="urn:microsoft.com/office/officeart/2005/8/layout/vList2"/>
    <dgm:cxn modelId="{9EBF7497-0BBF-4E0D-987B-B4AB2906D46B}" srcId="{20C47C2E-6BED-49BD-9C16-EC0093EC96B2}" destId="{5CB1D38F-82F2-4388-B5CD-931668174246}" srcOrd="4" destOrd="0" parTransId="{026A3265-DA16-490C-8206-D8D4FAED4121}" sibTransId="{A83D36CF-BCC9-44DF-9AF7-4DD5DF6D2BE6}"/>
    <dgm:cxn modelId="{DC0E06D3-36CE-4355-A748-7B4E7E98FC1B}" type="presOf" srcId="{86FA7856-4CD5-483D-8502-987AD19DA5C0}" destId="{7276CCF5-D276-4675-BC90-3FF91499F3A9}" srcOrd="0" destOrd="0" presId="urn:microsoft.com/office/officeart/2005/8/layout/vList2"/>
    <dgm:cxn modelId="{CFE0C470-4AA9-46DE-A3F0-FCD5581DF54D}" type="presOf" srcId="{81DCB175-08F9-44D9-B5F5-908F54A781AF}" destId="{5ADC8944-B1FF-4FE0-B43E-44C39C20A8E8}" srcOrd="0" destOrd="0" presId="urn:microsoft.com/office/officeart/2005/8/layout/vList2"/>
    <dgm:cxn modelId="{584EE5FF-FEE9-4FD8-BC0C-0EA283424E5E}" type="presOf" srcId="{25E2F4B3-D140-4DEA-BC97-910770CCC0AD}" destId="{5CB46391-661F-49B7-9204-43E2E3713CAE}" srcOrd="0" destOrd="0" presId="urn:microsoft.com/office/officeart/2005/8/layout/vList2"/>
    <dgm:cxn modelId="{8FD16F7F-6EAE-430A-8BBB-BBC5173832EC}" type="presOf" srcId="{4F81D2E3-F5E4-4527-A12A-89A91F53CDC3}" destId="{2FCF9AF6-93AC-40D0-B652-2A09A879DCE3}" srcOrd="0" destOrd="0" presId="urn:microsoft.com/office/officeart/2005/8/layout/vList2"/>
    <dgm:cxn modelId="{756DED3D-4189-4DE9-A216-16D09D4EC633}" srcId="{20C47C2E-6BED-49BD-9C16-EC0093EC96B2}" destId="{4F81D2E3-F5E4-4527-A12A-89A91F53CDC3}" srcOrd="0" destOrd="0" parTransId="{FAB2954E-108F-4174-99EA-5452C3CC9899}" sibTransId="{E806C9A0-A6C2-412D-91AF-115680B2F1EC}"/>
    <dgm:cxn modelId="{A3A6CC18-A26B-4CE3-92D2-0E345F3DFD90}" type="presOf" srcId="{66004445-9076-4604-8C23-B073342B7743}" destId="{FEC93A5A-692D-429E-9851-1D26CC7E62F0}" srcOrd="0" destOrd="0" presId="urn:microsoft.com/office/officeart/2005/8/layout/vList2"/>
    <dgm:cxn modelId="{9488F050-0984-429F-9CE6-6E1320130036}" srcId="{20C47C2E-6BED-49BD-9C16-EC0093EC96B2}" destId="{66004445-9076-4604-8C23-B073342B7743}" srcOrd="3" destOrd="0" parTransId="{469A5B5A-DF79-46DF-99DA-F0645C35316E}" sibTransId="{2009A82A-C701-460E-B09A-93AC7C100666}"/>
    <dgm:cxn modelId="{0B54C810-9EE2-4312-9E39-02B4624ADA6D}" type="presParOf" srcId="{4A98B9BE-54D8-4BF9-BA33-96B0E49DDF2B}" destId="{2FCF9AF6-93AC-40D0-B652-2A09A879DCE3}" srcOrd="0" destOrd="0" presId="urn:microsoft.com/office/officeart/2005/8/layout/vList2"/>
    <dgm:cxn modelId="{128DA949-3AE2-4CC7-9B81-8DE2624D2B8B}" type="presParOf" srcId="{4A98B9BE-54D8-4BF9-BA33-96B0E49DDF2B}" destId="{B12E887C-A009-40E4-A6B6-EAE982B4E376}" srcOrd="1" destOrd="0" presId="urn:microsoft.com/office/officeart/2005/8/layout/vList2"/>
    <dgm:cxn modelId="{789D8944-FD70-4F36-AAF3-E4F3F0B65209}" type="presParOf" srcId="{4A98B9BE-54D8-4BF9-BA33-96B0E49DDF2B}" destId="{5ADC8944-B1FF-4FE0-B43E-44C39C20A8E8}" srcOrd="2" destOrd="0" presId="urn:microsoft.com/office/officeart/2005/8/layout/vList2"/>
    <dgm:cxn modelId="{6669000B-FBC4-470D-B45C-45D75445E55E}" type="presParOf" srcId="{4A98B9BE-54D8-4BF9-BA33-96B0E49DDF2B}" destId="{75F0CA72-B224-44AD-819A-98C751031022}" srcOrd="3" destOrd="0" presId="urn:microsoft.com/office/officeart/2005/8/layout/vList2"/>
    <dgm:cxn modelId="{840F598B-CD63-4FC3-A04F-B0492197EA3F}" type="presParOf" srcId="{4A98B9BE-54D8-4BF9-BA33-96B0E49DDF2B}" destId="{5CB46391-661F-49B7-9204-43E2E3713CAE}" srcOrd="4" destOrd="0" presId="urn:microsoft.com/office/officeart/2005/8/layout/vList2"/>
    <dgm:cxn modelId="{FA24894B-E95D-41CB-9D03-1C14DF1F7A17}" type="presParOf" srcId="{4A98B9BE-54D8-4BF9-BA33-96B0E49DDF2B}" destId="{54A34E23-48DD-439D-BD72-312E33B6D613}" srcOrd="5" destOrd="0" presId="urn:microsoft.com/office/officeart/2005/8/layout/vList2"/>
    <dgm:cxn modelId="{44AD8784-0BD7-49C8-B466-8EEDCBC6D379}" type="presParOf" srcId="{4A98B9BE-54D8-4BF9-BA33-96B0E49DDF2B}" destId="{FEC93A5A-692D-429E-9851-1D26CC7E62F0}" srcOrd="6" destOrd="0" presId="urn:microsoft.com/office/officeart/2005/8/layout/vList2"/>
    <dgm:cxn modelId="{4A1712F5-BD0F-4A38-A3ED-FADB80B4B310}" type="presParOf" srcId="{4A98B9BE-54D8-4BF9-BA33-96B0E49DDF2B}" destId="{A542774C-3C7D-4957-BA2A-4788412A6357}" srcOrd="7" destOrd="0" presId="urn:microsoft.com/office/officeart/2005/8/layout/vList2"/>
    <dgm:cxn modelId="{53AE48BB-7F51-4D20-A3B2-B7EBB22C0612}" type="presParOf" srcId="{4A98B9BE-54D8-4BF9-BA33-96B0E49DDF2B}" destId="{130C106B-9DA3-4CE3-B8DC-21BB11B4C821}" srcOrd="8" destOrd="0" presId="urn:microsoft.com/office/officeart/2005/8/layout/vList2"/>
    <dgm:cxn modelId="{1154D246-E259-4CF3-847F-27A893F5E309}" type="presParOf" srcId="{4A98B9BE-54D8-4BF9-BA33-96B0E49DDF2B}" destId="{FDD9CCC0-FF03-4667-8C1A-CC9152F3A584}" srcOrd="9" destOrd="0" presId="urn:microsoft.com/office/officeart/2005/8/layout/vList2"/>
    <dgm:cxn modelId="{D8E201B7-655F-4C62-B056-13D7292BF4B0}" type="presParOf" srcId="{4A98B9BE-54D8-4BF9-BA33-96B0E49DDF2B}" destId="{B8878CEE-7CFE-4D1A-BA26-0A59725C8246}" srcOrd="10" destOrd="0" presId="urn:microsoft.com/office/officeart/2005/8/layout/vList2"/>
    <dgm:cxn modelId="{EDE243AD-28FE-4B63-B776-883597D306F0}" type="presParOf" srcId="{4A98B9BE-54D8-4BF9-BA33-96B0E49DDF2B}" destId="{A37DCFE9-0A34-4484-ACF2-397948906D78}" srcOrd="11" destOrd="0" presId="urn:microsoft.com/office/officeart/2005/8/layout/vList2"/>
    <dgm:cxn modelId="{4F109623-4AEB-46B2-A012-90884D279AB7}" type="presParOf" srcId="{4A98B9BE-54D8-4BF9-BA33-96B0E49DDF2B}" destId="{7276CCF5-D276-4675-BC90-3FF91499F3A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CF9AF6-93AC-40D0-B652-2A09A879DCE3}">
      <dsp:nvSpPr>
        <dsp:cNvPr id="0" name=""/>
        <dsp:cNvSpPr/>
      </dsp:nvSpPr>
      <dsp:spPr>
        <a:xfrm>
          <a:off x="0" y="0"/>
          <a:ext cx="8354491" cy="687476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Четко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установленный</a:t>
          </a: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удобный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график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работы</a:t>
          </a:r>
          <a:endParaRPr lang="uk-UA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354491" cy="687476"/>
      </dsp:txXfrm>
    </dsp:sp>
    <dsp:sp modelId="{438D1FD0-6044-4CBB-8097-BBE3081CCF16}">
      <dsp:nvSpPr>
        <dsp:cNvPr id="0" name=""/>
        <dsp:cNvSpPr/>
      </dsp:nvSpPr>
      <dsp:spPr>
        <a:xfrm>
          <a:off x="0" y="679815"/>
          <a:ext cx="8354491" cy="68747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Быстро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удобно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комфортно</a:t>
          </a:r>
          <a:endParaRPr lang="uk-UA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79815"/>
        <a:ext cx="8354491" cy="687476"/>
      </dsp:txXfrm>
    </dsp:sp>
    <dsp:sp modelId="{A4D0C6F8-2323-4421-BBDC-9A6981367F63}">
      <dsp:nvSpPr>
        <dsp:cNvPr id="0" name=""/>
        <dsp:cNvSpPr/>
      </dsp:nvSpPr>
      <dsp:spPr>
        <a:xfrm>
          <a:off x="0" y="1379034"/>
          <a:ext cx="8354491" cy="68747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Удобные условия для людей с ограниченными физическими возможностями</a:t>
          </a:r>
          <a:endParaRPr lang="uk-UA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79034"/>
        <a:ext cx="8354491" cy="687476"/>
      </dsp:txXfrm>
    </dsp:sp>
    <dsp:sp modelId="{A8FBC370-36AF-4080-9BD2-3858081733DB}">
      <dsp:nvSpPr>
        <dsp:cNvPr id="0" name=""/>
        <dsp:cNvSpPr/>
      </dsp:nvSpPr>
      <dsp:spPr>
        <a:xfrm>
          <a:off x="0" y="2078253"/>
          <a:ext cx="8354491" cy="687476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Открытое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рабочее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пространство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где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обслуживаются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посетители</a:t>
          </a:r>
          <a:endParaRPr lang="uk-UA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78253"/>
        <a:ext cx="8354491" cy="687476"/>
      </dsp:txXfrm>
    </dsp:sp>
    <dsp:sp modelId="{831793E3-7D3D-46A3-9DC5-50B4A5BAD754}">
      <dsp:nvSpPr>
        <dsp:cNvPr id="0" name=""/>
        <dsp:cNvSpPr/>
      </dsp:nvSpPr>
      <dsp:spPr>
        <a:xfrm>
          <a:off x="0" y="2778373"/>
          <a:ext cx="8354491" cy="68747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Ведение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видео-наблюдения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аудиозаписи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uk-UA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778373"/>
        <a:ext cx="8354491" cy="687476"/>
      </dsp:txXfrm>
    </dsp:sp>
    <dsp:sp modelId="{418FBAFE-7E06-4663-8501-DDAB3FADE394}">
      <dsp:nvSpPr>
        <dsp:cNvPr id="0" name=""/>
        <dsp:cNvSpPr/>
      </dsp:nvSpPr>
      <dsp:spPr>
        <a:xfrm>
          <a:off x="0" y="3476691"/>
          <a:ext cx="8354491" cy="68747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Интегрированный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офис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для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всех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услуг,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где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администратор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обеспечивает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прием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документов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а в </a:t>
          </a:r>
          <a:r>
            <a:rPr lang="ru-RU" sz="2100" b="1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бэк</a:t>
          </a:r>
          <a:r>
            <a:rPr lang="ru-RU" sz="21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-офисе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их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обрабатывают</a:t>
          </a:r>
          <a:endParaRPr lang="uk-UA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476691"/>
        <a:ext cx="8354491" cy="687476"/>
      </dsp:txXfrm>
    </dsp:sp>
    <dsp:sp modelId="{55BA90F5-205A-4BE5-AAE0-729351050699}">
      <dsp:nvSpPr>
        <dsp:cNvPr id="0" name=""/>
        <dsp:cNvSpPr/>
      </dsp:nvSpPr>
      <dsp:spPr>
        <a:xfrm>
          <a:off x="0" y="4175911"/>
          <a:ext cx="8354491" cy="68747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Полноценное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информирование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 услугах </a:t>
          </a:r>
          <a:b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контактный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телефон, сайт,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информационное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табло в </a:t>
          </a:r>
          <a:r>
            <a:rPr lang="uk-UA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офисе</a:t>
          </a: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ЦПАУ)</a:t>
          </a:r>
          <a:endParaRPr lang="uk-UA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175911"/>
        <a:ext cx="8354491" cy="687476"/>
      </dsp:txXfrm>
    </dsp:sp>
    <dsp:sp modelId="{FBD828C7-6D1E-4BAC-80FD-79AA5DB01217}">
      <dsp:nvSpPr>
        <dsp:cNvPr id="0" name=""/>
        <dsp:cNvSpPr/>
      </dsp:nvSpPr>
      <dsp:spPr>
        <a:xfrm>
          <a:off x="0" y="4897965"/>
          <a:ext cx="8354491" cy="68747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Предоставление административных </a:t>
          </a:r>
          <a:r>
            <a:rPr lang="ru-RU" sz="2100" b="1" kern="120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услуг </a:t>
          </a:r>
          <a:r>
            <a:rPr lang="ru-RU" sz="2100" b="1" kern="120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 </a:t>
          </a:r>
          <a:r>
            <a:rPr lang="ru-RU" sz="21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дополнительных средств </a:t>
          </a:r>
          <a:endParaRPr lang="uk-UA" sz="21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897965"/>
        <a:ext cx="8354491" cy="6874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CF9AF6-93AC-40D0-B652-2A09A879DCE3}">
      <dsp:nvSpPr>
        <dsp:cNvPr id="0" name=""/>
        <dsp:cNvSpPr/>
      </dsp:nvSpPr>
      <dsp:spPr>
        <a:xfrm>
          <a:off x="0" y="0"/>
          <a:ext cx="8354491" cy="842399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способствовать повышению уровня культуры обслуживания и повышения эффективности работы ЦПАУ</a:t>
          </a:r>
          <a:endParaRPr lang="uk-UA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354491" cy="842399"/>
      </dsp:txXfrm>
    </dsp:sp>
    <dsp:sp modelId="{438D1FD0-6044-4CBB-8097-BBE3081CCF16}">
      <dsp:nvSpPr>
        <dsp:cNvPr id="0" name=""/>
        <dsp:cNvSpPr/>
      </dsp:nvSpPr>
      <dsp:spPr>
        <a:xfrm>
          <a:off x="0" y="837230"/>
          <a:ext cx="8354491" cy="84239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определяет общепринятые стандарты сервиса, этикета и требования к администраторам ЦПАУ</a:t>
          </a:r>
          <a:endParaRPr lang="uk-UA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837230"/>
        <a:ext cx="8354491" cy="842399"/>
      </dsp:txXfrm>
    </dsp:sp>
    <dsp:sp modelId="{A4D0C6F8-2323-4421-BBDC-9A6981367F63}">
      <dsp:nvSpPr>
        <dsp:cNvPr id="0" name=""/>
        <dsp:cNvSpPr/>
      </dsp:nvSpPr>
      <dsp:spPr>
        <a:xfrm>
          <a:off x="0" y="1783310"/>
          <a:ext cx="8354491" cy="84239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реализация клиенториентировонного подхода</a:t>
          </a:r>
          <a:endParaRPr lang="uk-UA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783310"/>
        <a:ext cx="8354491" cy="842399"/>
      </dsp:txXfrm>
    </dsp:sp>
    <dsp:sp modelId="{A8FBC370-36AF-4080-9BD2-3858081733DB}">
      <dsp:nvSpPr>
        <dsp:cNvPr id="0" name=""/>
        <dsp:cNvSpPr/>
      </dsp:nvSpPr>
      <dsp:spPr>
        <a:xfrm>
          <a:off x="0" y="2729390"/>
          <a:ext cx="8354491" cy="84239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качества обслуживания посетителей и качества услуг</a:t>
          </a:r>
          <a:endParaRPr lang="uk-UA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729390"/>
        <a:ext cx="8354491" cy="842399"/>
      </dsp:txXfrm>
    </dsp:sp>
    <dsp:sp modelId="{831793E3-7D3D-46A3-9DC5-50B4A5BAD754}">
      <dsp:nvSpPr>
        <dsp:cNvPr id="0" name=""/>
        <dsp:cNvSpPr/>
      </dsp:nvSpPr>
      <dsp:spPr>
        <a:xfrm>
          <a:off x="0" y="3676574"/>
          <a:ext cx="8354491" cy="84239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системы контроля сроков и качества предоставления услуг</a:t>
          </a:r>
          <a:endParaRPr lang="uk-UA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676574"/>
        <a:ext cx="8354491" cy="842399"/>
      </dsp:txXfrm>
    </dsp:sp>
    <dsp:sp modelId="{418FBAFE-7E06-4663-8501-DDAB3FADE394}">
      <dsp:nvSpPr>
        <dsp:cNvPr id="0" name=""/>
        <dsp:cNvSpPr/>
      </dsp:nvSpPr>
      <dsp:spPr>
        <a:xfrm>
          <a:off x="0" y="4621550"/>
          <a:ext cx="8354491" cy="84239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 регулярной «обратной связи» с посетителями</a:t>
          </a:r>
          <a:endParaRPr lang="uk-UA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621550"/>
        <a:ext cx="8354491" cy="8423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FBF717-A9F7-4086-B1FA-F3B377224AFC}">
      <dsp:nvSpPr>
        <dsp:cNvPr id="0" name=""/>
        <dsp:cNvSpPr/>
      </dsp:nvSpPr>
      <dsp:spPr>
        <a:xfrm>
          <a:off x="0" y="71090"/>
          <a:ext cx="2601093" cy="156065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</a:t>
          </a:r>
          <a:r>
            <a:rPr lang="uk-UA" sz="1800" b="1" kern="1200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олучения</a:t>
          </a:r>
          <a:r>
            <a:rPr lang="uk-UA" sz="18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800" b="1" kern="1200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сведений</a:t>
          </a:r>
          <a:r>
            <a:rPr lang="uk-UA" sz="18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о </a:t>
          </a:r>
          <a:r>
            <a:rPr lang="uk-UA" sz="1800" b="1" kern="1200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зарегистрированных</a:t>
          </a:r>
          <a:r>
            <a:rPr lang="uk-UA" sz="18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800" b="1" kern="1200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вещных</a:t>
          </a:r>
          <a:r>
            <a:rPr lang="uk-UA" sz="18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правах на </a:t>
          </a:r>
          <a:r>
            <a:rPr lang="uk-UA" sz="1800" b="1" kern="1200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недвижимое</a:t>
          </a:r>
          <a:r>
            <a:rPr lang="uk-UA" sz="18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800" b="1" kern="1200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имущество</a:t>
          </a:r>
          <a:endParaRPr lang="uk-UA" sz="18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0" y="71090"/>
        <a:ext cx="2601093" cy="1560656"/>
      </dsp:txXfrm>
    </dsp:sp>
    <dsp:sp modelId="{F514A3A5-8346-41D2-920B-8E66C294D08C}">
      <dsp:nvSpPr>
        <dsp:cNvPr id="0" name=""/>
        <dsp:cNvSpPr/>
      </dsp:nvSpPr>
      <dsp:spPr>
        <a:xfrm>
          <a:off x="2861202" y="71090"/>
          <a:ext cx="2601093" cy="1560656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</a:t>
          </a:r>
          <a:r>
            <a:rPr lang="uk-UA" sz="1800" b="1" kern="1200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редварительная</a:t>
          </a:r>
          <a:r>
            <a:rPr lang="uk-UA" sz="18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подача </a:t>
          </a:r>
          <a:r>
            <a:rPr lang="uk-UA" sz="1800" b="1" kern="1200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заявления</a:t>
          </a:r>
          <a:r>
            <a:rPr lang="uk-UA" sz="18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о </a:t>
          </a:r>
          <a:r>
            <a:rPr lang="uk-UA" sz="1800" b="1" kern="1200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государственной</a:t>
          </a:r>
          <a:r>
            <a:rPr lang="uk-UA" sz="18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800" b="1" kern="1200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регистрации</a:t>
          </a:r>
          <a:r>
            <a:rPr lang="uk-UA" sz="18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прав и </a:t>
          </a:r>
          <a:r>
            <a:rPr lang="uk-UA" sz="1800" b="1" kern="1200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их</a:t>
          </a:r>
          <a:r>
            <a:rPr lang="uk-UA" sz="18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800" b="1" kern="1200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обременений</a:t>
          </a:r>
          <a:endParaRPr lang="uk-UA" sz="18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861202" y="71090"/>
        <a:ext cx="2601093" cy="1560656"/>
      </dsp:txXfrm>
    </dsp:sp>
    <dsp:sp modelId="{1230BEC8-CE56-4DB2-9D8F-1491550258D0}">
      <dsp:nvSpPr>
        <dsp:cNvPr id="0" name=""/>
        <dsp:cNvSpPr/>
      </dsp:nvSpPr>
      <dsp:spPr>
        <a:xfrm>
          <a:off x="5722405" y="71090"/>
          <a:ext cx="2601093" cy="156065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</a:t>
          </a:r>
          <a:r>
            <a:rPr lang="uk-UA" sz="18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олучение</a:t>
          </a:r>
          <a:r>
            <a:rPr lang="uk-UA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8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сведений</a:t>
          </a:r>
          <a:r>
            <a:rPr lang="uk-UA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8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из</a:t>
          </a:r>
          <a:r>
            <a:rPr lang="uk-UA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ЕГР в </a:t>
          </a:r>
          <a:r>
            <a:rPr lang="uk-UA" sz="18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виде</a:t>
          </a:r>
          <a:r>
            <a:rPr lang="uk-UA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8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выписки</a:t>
          </a:r>
          <a:r>
            <a:rPr lang="uk-UA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, </a:t>
          </a:r>
          <a:r>
            <a:rPr lang="uk-UA" sz="18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извлечения</a:t>
          </a:r>
          <a:r>
            <a:rPr lang="uk-UA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8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или</a:t>
          </a:r>
          <a:r>
            <a:rPr lang="uk-UA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8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справки</a:t>
          </a:r>
          <a:endParaRPr lang="uk-UA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722405" y="71090"/>
        <a:ext cx="2601093" cy="1560656"/>
      </dsp:txXfrm>
    </dsp:sp>
    <dsp:sp modelId="{3A8999BE-1513-4DE8-9091-C55185D9C1AA}">
      <dsp:nvSpPr>
        <dsp:cNvPr id="0" name=""/>
        <dsp:cNvSpPr/>
      </dsp:nvSpPr>
      <dsp:spPr>
        <a:xfrm>
          <a:off x="0" y="1891855"/>
          <a:ext cx="2601093" cy="156065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</a:t>
          </a:r>
          <a:r>
            <a:rPr lang="uk-UA" sz="1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одача</a:t>
          </a:r>
          <a:r>
            <a:rPr lang="uk-UA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заявления</a:t>
          </a:r>
          <a:r>
            <a:rPr lang="uk-UA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для </a:t>
          </a:r>
          <a:r>
            <a:rPr lang="uk-UA" sz="1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проведения</a:t>
          </a:r>
          <a:r>
            <a:rPr lang="uk-UA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государственной</a:t>
          </a:r>
          <a:r>
            <a:rPr lang="uk-UA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регистрации</a:t>
          </a:r>
          <a:r>
            <a:rPr lang="uk-UA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юридического</a:t>
          </a:r>
          <a:r>
            <a:rPr lang="uk-UA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лица</a:t>
          </a:r>
          <a:r>
            <a:rPr lang="uk-UA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или</a:t>
          </a:r>
          <a:r>
            <a:rPr lang="uk-UA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физического</a:t>
          </a:r>
          <a:r>
            <a:rPr lang="uk-UA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uk-UA" sz="1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лица-предпринимателя</a:t>
          </a:r>
          <a:endParaRPr lang="uk-UA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0" y="1891855"/>
        <a:ext cx="2601093" cy="1560656"/>
      </dsp:txXfrm>
    </dsp:sp>
    <dsp:sp modelId="{2813C3CC-4371-4C45-AA69-1C344BCCDF0B}">
      <dsp:nvSpPr>
        <dsp:cNvPr id="0" name=""/>
        <dsp:cNvSpPr/>
      </dsp:nvSpPr>
      <dsp:spPr>
        <a:xfrm>
          <a:off x="2861202" y="1891855"/>
          <a:ext cx="2601093" cy="156065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регистрация декларации об образовании отходов</a:t>
          </a:r>
          <a:endParaRPr lang="uk-UA" sz="18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861202" y="1891855"/>
        <a:ext cx="2601093" cy="1560656"/>
      </dsp:txXfrm>
    </dsp:sp>
    <dsp:sp modelId="{979BF3A0-4542-4712-8553-46F8DA72BFC4}">
      <dsp:nvSpPr>
        <dsp:cNvPr id="0" name=""/>
        <dsp:cNvSpPr/>
      </dsp:nvSpPr>
      <dsp:spPr>
        <a:xfrm>
          <a:off x="5722405" y="1891855"/>
          <a:ext cx="2601093" cy="1560656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декларация о готовности объекта к эксплуатации</a:t>
          </a:r>
          <a:endParaRPr lang="uk-UA" sz="18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722405" y="1891855"/>
        <a:ext cx="2601093" cy="1560656"/>
      </dsp:txXfrm>
    </dsp:sp>
    <dsp:sp modelId="{7A75E52C-B32C-4A95-93BC-66C57DF62034}">
      <dsp:nvSpPr>
        <dsp:cNvPr id="0" name=""/>
        <dsp:cNvSpPr/>
      </dsp:nvSpPr>
      <dsp:spPr>
        <a:xfrm>
          <a:off x="0" y="3688181"/>
          <a:ext cx="2601093" cy="156065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выписка из Государственного земельного кадастра о земельном участке</a:t>
          </a:r>
          <a:endParaRPr lang="uk-UA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0" y="3688181"/>
        <a:ext cx="2601093" cy="1560656"/>
      </dsp:txXfrm>
    </dsp:sp>
    <dsp:sp modelId="{7897A142-5B7C-4EED-8F87-7F42ACCBAE9D}">
      <dsp:nvSpPr>
        <dsp:cNvPr id="0" name=""/>
        <dsp:cNvSpPr/>
      </dsp:nvSpPr>
      <dsp:spPr>
        <a:xfrm>
          <a:off x="2861202" y="3712621"/>
          <a:ext cx="2601093" cy="156065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уведомление о начале 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выполнения подготовительных/</a:t>
          </a: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строительных работ</a:t>
          </a:r>
          <a:endParaRPr lang="uk-UA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861202" y="3712621"/>
        <a:ext cx="2601093" cy="1560656"/>
      </dsp:txXfrm>
    </dsp:sp>
    <dsp:sp modelId="{6D3CE318-1CFF-408E-97ED-1AE64685802B}">
      <dsp:nvSpPr>
        <dsp:cNvPr id="0" name=""/>
        <dsp:cNvSpPr/>
      </dsp:nvSpPr>
      <dsp:spPr>
        <a:xfrm>
          <a:off x="5722405" y="3712621"/>
          <a:ext cx="2601093" cy="156065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государственная </a:t>
          </a:r>
          <a:r>
            <a:rPr lang="ru-RU" sz="1600" b="1" kern="1200" noProof="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регистрация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актов гражданского состояния</a:t>
          </a:r>
          <a:endParaRPr lang="uk-UA" sz="16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722405" y="3712621"/>
        <a:ext cx="2601093" cy="15606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CF9AF6-93AC-40D0-B652-2A09A879DCE3}">
      <dsp:nvSpPr>
        <dsp:cNvPr id="0" name=""/>
        <dsp:cNvSpPr/>
      </dsp:nvSpPr>
      <dsp:spPr>
        <a:xfrm>
          <a:off x="0" y="3759"/>
          <a:ext cx="8354491" cy="788083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Улучшение</a:t>
          </a:r>
          <a:r>
            <a:rPr lang="uk-U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качества</a:t>
          </a:r>
          <a:r>
            <a:rPr lang="uk-U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услуг</a:t>
          </a:r>
          <a:endParaRPr lang="uk-UA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759"/>
        <a:ext cx="8354491" cy="788083"/>
      </dsp:txXfrm>
    </dsp:sp>
    <dsp:sp modelId="{5ADC8944-B1FF-4FE0-B43E-44C39C20A8E8}">
      <dsp:nvSpPr>
        <dsp:cNvPr id="0" name=""/>
        <dsp:cNvSpPr/>
      </dsp:nvSpPr>
      <dsp:spPr>
        <a:xfrm>
          <a:off x="0" y="802065"/>
          <a:ext cx="8354491" cy="78808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Возможность</a:t>
          </a: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влияния</a:t>
          </a: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общества</a:t>
          </a: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</a:t>
          </a:r>
          <a:r>
            <a:rPr lang="uk-UA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качество</a:t>
          </a: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услуг в </a:t>
          </a:r>
          <a:r>
            <a:rPr lang="uk-UA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своем</a:t>
          </a: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городе</a:t>
          </a:r>
          <a:endParaRPr lang="uk-UA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802065"/>
        <a:ext cx="8354491" cy="788083"/>
      </dsp:txXfrm>
    </dsp:sp>
    <dsp:sp modelId="{5CB46391-661F-49B7-9204-43E2E3713CAE}">
      <dsp:nvSpPr>
        <dsp:cNvPr id="0" name=""/>
        <dsp:cNvSpPr/>
      </dsp:nvSpPr>
      <dsp:spPr>
        <a:xfrm>
          <a:off x="0" y="1600372"/>
          <a:ext cx="8354491" cy="78808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Единое</a:t>
          </a: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окно</a:t>
          </a: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для </a:t>
          </a:r>
          <a:r>
            <a:rPr lang="uk-UA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потребителя</a:t>
          </a:r>
          <a:endParaRPr lang="uk-UA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600372"/>
        <a:ext cx="8354491" cy="788083"/>
      </dsp:txXfrm>
    </dsp:sp>
    <dsp:sp modelId="{FEC93A5A-692D-429E-9851-1D26CC7E62F0}">
      <dsp:nvSpPr>
        <dsp:cNvPr id="0" name=""/>
        <dsp:cNvSpPr/>
      </dsp:nvSpPr>
      <dsp:spPr>
        <a:xfrm>
          <a:off x="0" y="2398679"/>
          <a:ext cx="8354491" cy="788083"/>
        </a:xfrm>
        <a:prstGeom prst="roundRect">
          <a:avLst/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Ускорение</a:t>
          </a: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предоставления</a:t>
          </a: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услуг</a:t>
          </a:r>
          <a:endParaRPr lang="uk-UA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398679"/>
        <a:ext cx="8354491" cy="788083"/>
      </dsp:txXfrm>
    </dsp:sp>
    <dsp:sp modelId="{130C106B-9DA3-4CE3-B8DC-21BB11B4C821}">
      <dsp:nvSpPr>
        <dsp:cNvPr id="0" name=""/>
        <dsp:cNvSpPr/>
      </dsp:nvSpPr>
      <dsp:spPr>
        <a:xfrm>
          <a:off x="0" y="3196986"/>
          <a:ext cx="8354491" cy="78808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Уничтожение</a:t>
          </a: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системной</a:t>
          </a: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коррупции</a:t>
          </a:r>
          <a:endParaRPr lang="uk-UA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96986"/>
        <a:ext cx="8354491" cy="788083"/>
      </dsp:txXfrm>
    </dsp:sp>
    <dsp:sp modelId="{B8878CEE-7CFE-4D1A-BA26-0A59725C8246}">
      <dsp:nvSpPr>
        <dsp:cNvPr id="0" name=""/>
        <dsp:cNvSpPr/>
      </dsp:nvSpPr>
      <dsp:spPr>
        <a:xfrm>
          <a:off x="0" y="3995292"/>
          <a:ext cx="8354491" cy="78808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Эффективное</a:t>
          </a:r>
          <a:r>
            <a:rPr lang="uk-UA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использование</a:t>
          </a:r>
          <a:r>
            <a:rPr lang="uk-UA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помещений</a:t>
          </a:r>
          <a:r>
            <a:rPr lang="uk-UA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uk-UA" sz="2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персонала</a:t>
          </a:r>
          <a:r>
            <a:rPr lang="uk-UA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uk-UA" sz="2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бюджетных</a:t>
          </a:r>
          <a:r>
            <a:rPr lang="uk-UA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2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средств</a:t>
          </a:r>
          <a:endParaRPr lang="uk-UA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95292"/>
        <a:ext cx="8354491" cy="788083"/>
      </dsp:txXfrm>
    </dsp:sp>
    <dsp:sp modelId="{7276CCF5-D276-4675-BC90-3FF91499F3A9}">
      <dsp:nvSpPr>
        <dsp:cNvPr id="0" name=""/>
        <dsp:cNvSpPr/>
      </dsp:nvSpPr>
      <dsp:spPr>
        <a:xfrm>
          <a:off x="0" y="4793599"/>
          <a:ext cx="8354491" cy="788083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Приближение административных, социальных и коммунальных услуг к местам проживания жителей общин</a:t>
          </a:r>
          <a:endParaRPr lang="uk-U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793599"/>
        <a:ext cx="8354491" cy="788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0.12677</cdr:x>
      <cdr:y>0.04631</cdr:y>
    </cdr:from>
    <cdr:to>
      <cdr:x>0.47115</cdr:x>
      <cdr:y>0.28875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148089" y="243408"/>
          <a:ext cx="3118979" cy="127444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0.16033</cdr:x>
      <cdr:y>0.0737</cdr:y>
    </cdr:from>
    <cdr:to>
      <cdr:x>0.20082</cdr:x>
      <cdr:y>0.1422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452031" y="387424"/>
          <a:ext cx="366766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0.16033</cdr:x>
      <cdr:y>0.18329</cdr:y>
    </cdr:from>
    <cdr:to>
      <cdr:x>0.20082</cdr:x>
      <cdr:y>0.25178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452031" y="963488"/>
          <a:ext cx="366766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0.21672</cdr:x>
      <cdr:y>0.0737</cdr:y>
    </cdr:from>
    <cdr:to>
      <cdr:x>0.39164</cdr:x>
      <cdr:y>0.1422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962813" y="387424"/>
          <a:ext cx="1584176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2016</a:t>
          </a:r>
          <a:endParaRPr lang="uk-UA" sz="1800" b="1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0.21672</cdr:x>
      <cdr:y>0.16959</cdr:y>
    </cdr:from>
    <cdr:to>
      <cdr:x>0.46436</cdr:x>
      <cdr:y>0.30658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1962813" y="891480"/>
          <a:ext cx="2242753" cy="7200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2017 (состоянием на 01.06.2017)</a:t>
          </a:r>
          <a:endParaRPr lang="uk-UA" sz="1800" b="1" dirty="0">
            <a:solidFill>
              <a:schemeClr val="tx2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8" cy="496570"/>
          </a:xfrm>
          <a:prstGeom prst="rect">
            <a:avLst/>
          </a:prstGeom>
        </p:spPr>
        <p:txBody>
          <a:bodyPr vert="horz" lIns="90982" tIns="45493" rIns="90982" bIns="4549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8" cy="496570"/>
          </a:xfrm>
          <a:prstGeom prst="rect">
            <a:avLst/>
          </a:prstGeom>
        </p:spPr>
        <p:txBody>
          <a:bodyPr vert="horz" lIns="90982" tIns="45493" rIns="90982" bIns="45493" rtlCol="0"/>
          <a:lstStyle>
            <a:lvl1pPr algn="r">
              <a:defRPr sz="1200"/>
            </a:lvl1pPr>
          </a:lstStyle>
          <a:p>
            <a:fld id="{73ADCC37-655B-401B-A98B-4881B94433E9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2" tIns="45493" rIns="90982" bIns="4549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7416"/>
            <a:ext cx="5438140" cy="4469130"/>
          </a:xfrm>
          <a:prstGeom prst="rect">
            <a:avLst/>
          </a:prstGeom>
        </p:spPr>
        <p:txBody>
          <a:bodyPr vert="horz" lIns="90982" tIns="45493" rIns="90982" bIns="4549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3108"/>
            <a:ext cx="2945658" cy="496570"/>
          </a:xfrm>
          <a:prstGeom prst="rect">
            <a:avLst/>
          </a:prstGeom>
        </p:spPr>
        <p:txBody>
          <a:bodyPr vert="horz" lIns="90982" tIns="45493" rIns="90982" bIns="4549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3108"/>
            <a:ext cx="2945658" cy="496570"/>
          </a:xfrm>
          <a:prstGeom prst="rect">
            <a:avLst/>
          </a:prstGeom>
        </p:spPr>
        <p:txBody>
          <a:bodyPr vert="horz" lIns="90982" tIns="45493" rIns="90982" bIns="45493" rtlCol="0" anchor="b"/>
          <a:lstStyle>
            <a:lvl1pPr algn="r">
              <a:defRPr sz="1200"/>
            </a:lvl1pPr>
          </a:lstStyle>
          <a:p>
            <a:fld id="{FECD7B97-38D1-4CA3-B61B-DE5930712D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86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7B97-38D1-4CA3-B61B-DE5930712DE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347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7B97-38D1-4CA3-B61B-DE5930712DE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347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7B97-38D1-4CA3-B61B-DE5930712DE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3475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7B97-38D1-4CA3-B61B-DE5930712DE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3475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7B97-38D1-4CA3-B61B-DE5930712DE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3475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7B97-38D1-4CA3-B61B-DE5930712DE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347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61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13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08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79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31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75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116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58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99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263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61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148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2492896"/>
            <a:ext cx="8388423" cy="327082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uk-UA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ЦЕНТРЫ ПРЕДОСТАВЛЕНИЯ АДМИНИСТРАТИВНЫХ УСЛУГ</a:t>
            </a:r>
            <a:br>
              <a:rPr lang="uk-UA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en-US" sz="6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1010" y="0"/>
            <a:ext cx="9165010" cy="7423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mcy;&amp;vcy;&amp;ocy;&amp;lcy;&amp;icy; &amp;ucy;&amp;kcy;&amp;rcy;&amp;acy;&amp;icy;&amp;ncy;&amp;iukcy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21736"/>
            <a:ext cx="1890452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37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3194423" y="2417010"/>
            <a:ext cx="3024336" cy="29316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-21010" y="0"/>
            <a:ext cx="9165010" cy="78724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468875" y="-79738"/>
            <a:ext cx="7312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НАИБОЛЕЕ ПОПУЛЯРНЫЕ УСЛУГИ,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КОТОРЫЕ МОЖНО ПОЛУЧИТЬ В ЦПАУ </a:t>
            </a:r>
          </a:p>
        </p:txBody>
      </p:sp>
      <p:pic>
        <p:nvPicPr>
          <p:cNvPr id="1026" name="Picture 2" descr="C:\Users\zhukovska-e\Desktop\ДС\new-infographic (1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5000" b="75000" l="31917" r="65667">
                        <a14:foregroundMark x1="40333" y1="60882" x2="40333" y2="60882"/>
                        <a14:foregroundMark x1="41583" y1="61569" x2="38667" y2="62059"/>
                        <a14:foregroundMark x1="40250" y1="56667" x2="40583" y2="62451"/>
                        <a14:foregroundMark x1="41750" y1="62157" x2="44000" y2="62157"/>
                        <a14:foregroundMark x1="45750" y1="60882" x2="46000" y2="61471"/>
                        <a14:foregroundMark x1="40083" y1="64510" x2="40000" y2="63627"/>
                        <a14:foregroundMark x1="45750" y1="38039" x2="45750" y2="38039"/>
                        <a14:foregroundMark x1="52750" y1="37745" x2="52750" y2="37745"/>
                        <a14:foregroundMark x1="46250" y1="37059" x2="55167" y2="38725"/>
                        <a14:foregroundMark x1="45667" y1="36765" x2="54917" y2="36765"/>
                        <a14:foregroundMark x1="41750" y1="64314" x2="41417" y2="72549"/>
                        <a14:foregroundMark x1="43833" y1="69412" x2="43250" y2="72549"/>
                        <a14:foregroundMark x1="47667" y1="38333" x2="47667" y2="38922"/>
                        <a14:foregroundMark x1="45083" y1="73039" x2="45083" y2="73039"/>
                        <a14:foregroundMark x1="45167" y1="71765" x2="44750" y2="73627"/>
                        <a14:backgroundMark x1="40083" y1="61275" x2="40667" y2="64804"/>
                        <a14:backgroundMark x1="54667" y1="37451" x2="54667" y2="37451"/>
                        <a14:backgroundMark x1="46500" y1="39314" x2="56333" y2="38725"/>
                        <a14:backgroundMark x1="55417" y1="37745" x2="47250" y2="37941"/>
                        <a14:backgroundMark x1="48083" y1="37353" x2="61250" y2="38137"/>
                        <a14:backgroundMark x1="55750" y1="39314" x2="52167" y2="35392"/>
                        <a14:backgroundMark x1="49417" y1="39706" x2="47417" y2="36176"/>
                        <a14:backgroundMark x1="46000" y1="39706" x2="48417" y2="34608"/>
                        <a14:backgroundMark x1="45333" y1="37941" x2="59750" y2="35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37" t="38904" r="34237" b="22683"/>
          <a:stretch/>
        </p:blipFill>
        <p:spPr bwMode="auto">
          <a:xfrm>
            <a:off x="3467129" y="2892803"/>
            <a:ext cx="2478924" cy="24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0986" y="882010"/>
            <a:ext cx="1080120" cy="1080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7921" y="904155"/>
            <a:ext cx="1080120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7258" y="4574385"/>
            <a:ext cx="1513008" cy="1296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997" y="3016202"/>
            <a:ext cx="1800200" cy="14312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31200" y="2593061"/>
            <a:ext cx="1656184" cy="16561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23851" y="5430516"/>
            <a:ext cx="1152128" cy="1198213"/>
          </a:xfrm>
          <a:prstGeom prst="rect">
            <a:avLst/>
          </a:prstGeom>
        </p:spPr>
      </p:pic>
      <p:pic>
        <p:nvPicPr>
          <p:cNvPr id="2052" name="Picture 4" descr="Результат пошуку зображень за запитом &quot;person  png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174" y="1274107"/>
            <a:ext cx="972289" cy="9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езультат пошуку зображень за запитом &quot;trash  png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34696"/>
            <a:ext cx="1088007" cy="108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18727" y="2246085"/>
            <a:ext cx="2494358" cy="867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Регистрации / снятия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регистрации места проживания</a:t>
            </a:r>
          </a:p>
          <a:p>
            <a:pPr>
              <a:lnSpc>
                <a:spcPts val="1500"/>
              </a:lnSpc>
            </a:pPr>
            <a:endParaRPr lang="uk-UA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68875" y="1884267"/>
            <a:ext cx="4572000" cy="498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t">
              <a:lnSpc>
                <a:spcPts val="1500"/>
              </a:lnSpc>
            </a:pPr>
            <a:r>
              <a:rPr lang="uk-UA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</a:t>
            </a:r>
            <a:r>
              <a:rPr lang="uk-UA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паспорта </a:t>
            </a:r>
            <a:br>
              <a:rPr lang="uk-UA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гражданина</a:t>
            </a:r>
            <a:r>
              <a:rPr lang="uk-UA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Украины</a:t>
            </a:r>
            <a:endParaRPr lang="uk-UA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08484" y="6535349"/>
            <a:ext cx="2282548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>
              <a:lnSpc>
                <a:spcPts val="1500"/>
              </a:lnSpc>
            </a:pPr>
            <a:r>
              <a:rPr lang="uk-UA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</a:t>
            </a: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бизнеса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21538" y="1834966"/>
            <a:ext cx="4572000" cy="6828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t">
              <a:lnSpc>
                <a:spcPts val="1500"/>
              </a:lnSpc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егистрация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собственности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недвижимое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имущество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20829" y="5764589"/>
            <a:ext cx="3286189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ts val="1500"/>
              </a:lnSpc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о готовности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объекта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эксплуатации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955046" y="6138210"/>
            <a:ext cx="3277431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ts val="1500"/>
              </a:lnSpc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о начале выполнения </a:t>
            </a:r>
            <a:b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строительных работ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8127" y="4382885"/>
            <a:ext cx="3482169" cy="68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ts val="1500"/>
              </a:lnSpc>
            </a:pPr>
            <a:r>
              <a:rPr lang="ru-RU" sz="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Выдача выписки из технической документации о нормативно-денежной оценке земельного участка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436833" y="4114431"/>
            <a:ext cx="2844917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ts val="1500"/>
              </a:lnSpc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размещение внешней рекламы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61370" y="6190558"/>
            <a:ext cx="2815681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ts val="1500"/>
              </a:lnSpc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декларации </a:t>
            </a:r>
            <a:b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образовании отходов</a:t>
            </a:r>
          </a:p>
        </p:txBody>
      </p:sp>
      <p:pic>
        <p:nvPicPr>
          <p:cNvPr id="24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mcy;&amp;vcy;&amp;ocy;&amp;lcy;&amp;icy; &amp;ucy;&amp;kcy;&amp;rcy;&amp;acy;&amp;icy;&amp;ncy;&amp;iukcy;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009" y="5347"/>
            <a:ext cx="1208634" cy="81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419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174336978"/>
              </p:ext>
            </p:extLst>
          </p:nvPr>
        </p:nvGraphicFramePr>
        <p:xfrm>
          <a:off x="16899" y="1601416"/>
          <a:ext cx="905676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65010" cy="14127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100418"/>
            <a:ext cx="7195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КОЛИЧЕСТВО АДМИНИСТРАТИВНЫХ УСЛУГ, ПРЕДОСТАВЛЕНЫХ В ЦПАУ УКРАИНЫ</a:t>
            </a:r>
            <a:br>
              <a:rPr lang="uk-UA" sz="2800" b="1" dirty="0" smtClean="0">
                <a:solidFill>
                  <a:schemeClr val="bg1"/>
                </a:solidFill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>за 6 </a:t>
            </a:r>
            <a:r>
              <a:rPr lang="uk-UA" sz="2400" b="1" dirty="0" err="1" smtClean="0">
                <a:solidFill>
                  <a:schemeClr val="bg1"/>
                </a:solidFill>
              </a:rPr>
              <a:t>месяцев</a:t>
            </a:r>
            <a:r>
              <a:rPr lang="uk-UA" sz="2400" b="1" dirty="0" smtClean="0">
                <a:solidFill>
                  <a:schemeClr val="bg1"/>
                </a:solidFill>
              </a:rPr>
              <a:t> 2017 </a:t>
            </a:r>
            <a:r>
              <a:rPr lang="uk-UA" sz="2400" b="1" dirty="0" err="1" smtClean="0">
                <a:solidFill>
                  <a:schemeClr val="bg1"/>
                </a:solidFill>
              </a:rPr>
              <a:t>года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mcy;&amp;vcy;&amp;ocy;&amp;lcy;&amp;icy; &amp;ucy;&amp;kcy;&amp;rcy;&amp;acy;&amp;icy;&amp;ncy;&amp;iukcy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485"/>
            <a:ext cx="1619672" cy="14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48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779413154"/>
              </p:ext>
            </p:extLst>
          </p:nvPr>
        </p:nvGraphicFramePr>
        <p:xfrm>
          <a:off x="16899" y="1601416"/>
          <a:ext cx="905676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65010" cy="14127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91679" y="100418"/>
            <a:ext cx="7267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Доходы местных бюджетов за 2016-2017 гг.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состоянием на 01.06.2017 (млн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грн</a:t>
            </a:r>
            <a:r>
              <a:rPr lang="ru-RU" sz="2000" b="1" i="1" dirty="0" smtClean="0">
                <a:solidFill>
                  <a:schemeClr val="bg1"/>
                </a:solidFill>
              </a:rPr>
              <a:t>)</a:t>
            </a:r>
            <a:endParaRPr lang="uk-UA" sz="1400" b="1" i="1" dirty="0">
              <a:solidFill>
                <a:schemeClr val="bg1"/>
              </a:solidFill>
            </a:endParaRPr>
          </a:p>
        </p:txBody>
      </p:sp>
      <p:pic>
        <p:nvPicPr>
          <p:cNvPr id="8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mcy;&amp;vcy;&amp;ocy;&amp;lcy;&amp;icy; &amp;ucy;&amp;kcy;&amp;rcy;&amp;acy;&amp;icy;&amp;ncy;&amp;iukcy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045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80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1118" y="2471607"/>
            <a:ext cx="3025124" cy="206670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</a:t>
            </a:r>
            <a:r>
              <a:rPr lang="uk-UA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</a:t>
            </a:r>
            <a: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uk-UA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портал </a:t>
            </a:r>
            <a:endParaRPr lang="ru-RU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39" y="1719512"/>
            <a:ext cx="615553" cy="39417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701 ЦПАУ, </a:t>
            </a:r>
            <a:r>
              <a:rPr lang="uk-UA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 ТЕР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ПОДРАЗДЕЛЕНИЙ </a:t>
            </a:r>
            <a:r>
              <a:rPr lang="uk-UA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uk-UA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uk-UA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РАБОЧИХ МЕСТ</a:t>
            </a:r>
            <a:endParaRPr lang="uk-UA" sz="1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80112" y="1709552"/>
            <a:ext cx="3026225" cy="4996344"/>
          </a:xfrm>
          <a:prstGeom prst="roundRect">
            <a:avLst/>
          </a:prstGeom>
          <a:solidFill>
            <a:srgbClr val="0070C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6294475" y="1719511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5816059" y="4138694"/>
            <a:ext cx="2588928" cy="49669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земельный кадастр</a:t>
            </a:r>
            <a:endParaRPr lang="ru-RU" sz="1400" b="1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5796137" y="5486811"/>
            <a:ext cx="2595326" cy="116711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информационная система регистрационного учета физических лиц и их документирования</a:t>
            </a: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5816059" y="3009919"/>
            <a:ext cx="2588928" cy="10558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</a:t>
            </a:r>
            <a: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</a:t>
            </a:r>
            <a: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</a:t>
            </a:r>
            <a: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юридических</a:t>
            </a:r>
            <a: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</a:t>
            </a:r>
            <a: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uk-UA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физических</a:t>
            </a:r>
            <a: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лиц-предпринимателей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5826608" y="2132855"/>
            <a:ext cx="2578378" cy="82865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</a:t>
            </a:r>
            <a: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</a:t>
            </a:r>
            <a: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имущественн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ых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 на недвижимость</a:t>
            </a:r>
            <a:endParaRPr lang="ru-RU" sz="1400" b="1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5779971" y="4716401"/>
            <a:ext cx="2625015" cy="6899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</a:t>
            </a:r>
            <a: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общественных</a:t>
            </a:r>
            <a: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объединений</a:t>
            </a:r>
            <a:endParaRPr lang="ru-RU" sz="1400" b="1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590001" y="1444015"/>
            <a:ext cx="543739" cy="53893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uk-UA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Электронное</a:t>
            </a:r>
            <a:r>
              <a:rPr lang="uk-U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</a:t>
            </a:r>
            <a:r>
              <a:rPr lang="uk-U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информационных</a:t>
            </a:r>
            <a:r>
              <a:rPr lang="uk-U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ресурсов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21010" y="0"/>
            <a:ext cx="9165010" cy="13165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090983" y="-26773"/>
            <a:ext cx="6873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4000" b="1" dirty="0" smtClean="0">
                <a:solidFill>
                  <a:schemeClr val="bg1"/>
                </a:solidFill>
              </a:rPr>
              <a:t>ПОРТАЛ </a:t>
            </a:r>
            <a:br>
              <a:rPr lang="uk-UA" sz="4000" b="1" dirty="0" smtClean="0">
                <a:solidFill>
                  <a:schemeClr val="bg1"/>
                </a:solidFill>
              </a:rPr>
            </a:br>
            <a:r>
              <a:rPr lang="uk-UA" sz="4000" b="1" dirty="0" smtClean="0">
                <a:solidFill>
                  <a:schemeClr val="bg1"/>
                </a:solidFill>
              </a:rPr>
              <a:t>АДМИНИСТРАТИВН</a:t>
            </a:r>
            <a:r>
              <a:rPr lang="ru-RU" sz="4000" b="1" dirty="0" smtClean="0">
                <a:solidFill>
                  <a:schemeClr val="bg1"/>
                </a:solidFill>
              </a:rPr>
              <a:t>ЫХ УСЛУГ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84001" y="5348571"/>
            <a:ext cx="1102524" cy="1006266"/>
          </a:xfrm>
          <a:prstGeom prst="roundRect">
            <a:avLst/>
          </a:prstGeom>
          <a:solidFill>
            <a:srgbClr val="ECD52A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ЦПАУ</a:t>
            </a:r>
            <a:endParaRPr lang="ru-RU" sz="2400" b="1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84422" y="4831853"/>
            <a:ext cx="1102524" cy="1006266"/>
          </a:xfrm>
          <a:prstGeom prst="roundRect">
            <a:avLst/>
          </a:prstGeom>
          <a:solidFill>
            <a:srgbClr val="ECD52A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ЦПАУ</a:t>
            </a:r>
            <a:endParaRPr lang="ru-RU" sz="2400" b="1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66280" y="2074582"/>
            <a:ext cx="1102524" cy="1006266"/>
          </a:xfrm>
          <a:prstGeom prst="roundRect">
            <a:avLst/>
          </a:prstGeom>
          <a:solidFill>
            <a:srgbClr val="ECD52A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ЦПАУ</a:t>
            </a:r>
            <a:endParaRPr lang="ru-RU" sz="2400" b="1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73527" y="3845227"/>
            <a:ext cx="1102524" cy="1006266"/>
          </a:xfrm>
          <a:prstGeom prst="roundRect">
            <a:avLst/>
          </a:prstGeom>
          <a:solidFill>
            <a:srgbClr val="ECD52A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ЦПАУ</a:t>
            </a:r>
            <a:endParaRPr lang="ru-RU" sz="2400" b="1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71364" y="3040296"/>
            <a:ext cx="1102524" cy="1006266"/>
          </a:xfrm>
          <a:prstGeom prst="roundRect">
            <a:avLst/>
          </a:prstGeom>
          <a:solidFill>
            <a:srgbClr val="ECD52A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ЦПАУ</a:t>
            </a:r>
            <a:endParaRPr lang="ru-RU" sz="2400" b="1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 rot="837016">
            <a:off x="2119705" y="2504499"/>
            <a:ext cx="551262" cy="276428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ая стрелка влево/вправо 32"/>
          <p:cNvSpPr/>
          <p:nvPr/>
        </p:nvSpPr>
        <p:spPr>
          <a:xfrm rot="21349994">
            <a:off x="2100298" y="3227505"/>
            <a:ext cx="551262" cy="276428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войная стрелка влево/вправо 33"/>
          <p:cNvSpPr/>
          <p:nvPr/>
        </p:nvSpPr>
        <p:spPr>
          <a:xfrm rot="20667506">
            <a:off x="2117940" y="3908348"/>
            <a:ext cx="551262" cy="276428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войная стрелка влево/вправо 34"/>
          <p:cNvSpPr/>
          <p:nvPr/>
        </p:nvSpPr>
        <p:spPr>
          <a:xfrm rot="19853745">
            <a:off x="2302653" y="4578186"/>
            <a:ext cx="551262" cy="276428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стрелка влево/вправо 35"/>
          <p:cNvSpPr/>
          <p:nvPr/>
        </p:nvSpPr>
        <p:spPr>
          <a:xfrm rot="7538798">
            <a:off x="2883219" y="4892237"/>
            <a:ext cx="551262" cy="276428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mcy;&amp;vcy;&amp;ocy;&amp;lcy;&amp;icy; &amp;ucy;&amp;kcy;&amp;rcy;&amp;acy;&amp;icy;&amp;ncy;&amp;iuk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253" y="0"/>
            <a:ext cx="1999303" cy="134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13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65010" cy="11776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90452" y="100418"/>
            <a:ext cx="7068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ПОЛУЧЕНИЕ АДМИНИСТРАТИВНЫХ УСЛУГ В ЭЛЕКТРОННОМ ВИДЕ</a:t>
            </a:r>
            <a:endParaRPr lang="uk-UA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79579020"/>
              </p:ext>
            </p:extLst>
          </p:nvPr>
        </p:nvGraphicFramePr>
        <p:xfrm>
          <a:off x="496973" y="1397000"/>
          <a:ext cx="8323499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mcy;&amp;vcy;&amp;ocy;&amp;lcy;&amp;icy; &amp;ucy;&amp;kcy;&amp;rcy;&amp;acy;&amp;icy;&amp;ncy;&amp;iukcy;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0452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433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graphicEl>
                                              <a:dgm id="{ADFBF717-A9F7-4086-B1FA-F3B377224A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graphicEl>
                                              <a:dgm id="{ADFBF717-A9F7-4086-B1FA-F3B377224AF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graphicEl>
                                              <a:dgm id="{F514A3A5-8346-41D2-920B-8E66C294D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graphicEl>
                                              <a:dgm id="{F514A3A5-8346-41D2-920B-8E66C294D08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>
                                            <p:graphicEl>
                                              <a:dgm id="{1230BEC8-CE56-4DB2-9D8F-149155025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>
                                            <p:graphicEl>
                                              <a:dgm id="{1230BEC8-CE56-4DB2-9D8F-1491550258D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>
                                            <p:graphicEl>
                                              <a:dgm id="{3A8999BE-1513-4DE8-9091-C55185D9C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>
                                            <p:graphicEl>
                                              <a:dgm id="{3A8999BE-1513-4DE8-9091-C55185D9C1A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>
                                            <p:graphicEl>
                                              <a:dgm id="{2813C3CC-4371-4C45-AA69-1C344BCCD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>
                                            <p:graphicEl>
                                              <a:dgm id="{2813C3CC-4371-4C45-AA69-1C344BCCDF0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>
                                            <p:graphicEl>
                                              <a:dgm id="{979BF3A0-4542-4712-8553-46F8DA72B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>
                                            <p:graphicEl>
                                              <a:dgm id="{979BF3A0-4542-4712-8553-46F8DA72BFC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">
                                            <p:graphicEl>
                                              <a:dgm id="{7A75E52C-B32C-4A95-93BC-66C57DF62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">
                                            <p:graphicEl>
                                              <a:dgm id="{7A75E52C-B32C-4A95-93BC-66C57DF6203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">
                                            <p:graphicEl>
                                              <a:dgm id="{7897A142-5B7C-4EED-8F87-7F42ACCBA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">
                                            <p:graphicEl>
                                              <a:dgm id="{7897A142-5B7C-4EED-8F87-7F42ACCBAE9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>
                                            <p:graphicEl>
                                              <a:dgm id="{6D3CE318-1CFF-408E-97ED-1AE646858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>
                                            <p:graphicEl>
                                              <a:dgm id="{6D3CE318-1CFF-408E-97ED-1AE64685802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>
          <a:xfrm>
            <a:off x="582907" y="2364936"/>
            <a:ext cx="945136" cy="1008349"/>
          </a:xfrm>
          <a:prstGeom prst="downArrow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>
              <a:lnSpc>
                <a:spcPts val="1600"/>
              </a:lnSpc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Передано на места</a:t>
            </a:r>
            <a:endParaRPr lang="uk-U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742340" y="2364937"/>
            <a:ext cx="945136" cy="983035"/>
          </a:xfrm>
          <a:prstGeom prst="downArrow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>
              <a:lnSpc>
                <a:spcPts val="1600"/>
              </a:lnSpc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Передано на места</a:t>
            </a:r>
            <a:endParaRPr lang="uk-U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344461" y="2413817"/>
            <a:ext cx="855476" cy="1008348"/>
          </a:xfrm>
          <a:prstGeom prst="downArrow">
            <a:avLst/>
          </a:prstGeom>
          <a:solidFill>
            <a:srgbClr val="99CC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>
              <a:lnSpc>
                <a:spcPts val="1400"/>
              </a:lnSpc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Передано на места</a:t>
            </a:r>
            <a:endParaRPr lang="uk-U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400"/>
              </a:lnSpc>
            </a:pPr>
            <a:endParaRPr lang="uk-U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1010" y="0"/>
            <a:ext cx="9165010" cy="8449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30877" y="137024"/>
            <a:ext cx="661639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ДЕЦЕНТРАЛИЗАЦИЯ 2016 </a:t>
            </a:r>
            <a:r>
              <a:rPr lang="uk-UA" sz="3600" b="1" dirty="0" err="1" smtClean="0">
                <a:solidFill>
                  <a:schemeClr val="bg1"/>
                </a:solidFill>
              </a:rPr>
              <a:t>год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0241" y="3393099"/>
            <a:ext cx="1870468" cy="2253716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2000"/>
              </a:lnSpc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места проживания/</a:t>
            </a:r>
            <a:b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пребывания лица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782" y="1004408"/>
            <a:ext cx="8531351" cy="1298823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uk-UA" sz="2400" b="1" dirty="0" err="1" smtClean="0"/>
              <a:t>Центральные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органы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исполнительной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власти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000" b="1" dirty="0" smtClean="0"/>
              <a:t>и </a:t>
            </a:r>
            <a:r>
              <a:rPr lang="uk-UA" sz="2000" b="1" dirty="0" err="1" smtClean="0"/>
              <a:t>их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территориальные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подразделения</a:t>
            </a:r>
            <a:endParaRPr lang="uk-UA" sz="1400" b="1" dirty="0" smtClean="0"/>
          </a:p>
          <a:p>
            <a:pPr algn="ctr">
              <a:lnSpc>
                <a:spcPts val="2100"/>
              </a:lnSpc>
            </a:pPr>
            <a:r>
              <a:rPr lang="uk-UA" sz="1300" b="1" dirty="0" smtClean="0"/>
              <a:t>(</a:t>
            </a:r>
            <a:r>
              <a:rPr lang="uk-UA" sz="1300" b="1" dirty="0" err="1" smtClean="0"/>
              <a:t>Государственная</a:t>
            </a:r>
            <a:r>
              <a:rPr lang="uk-UA" sz="1300" b="1" dirty="0" smtClean="0"/>
              <a:t> </a:t>
            </a:r>
            <a:r>
              <a:rPr lang="uk-UA" sz="1300" b="1" dirty="0" err="1" smtClean="0"/>
              <a:t>миграционная</a:t>
            </a:r>
            <a:r>
              <a:rPr lang="uk-UA" sz="1300" b="1" dirty="0" smtClean="0"/>
              <a:t> служба </a:t>
            </a:r>
            <a:r>
              <a:rPr lang="uk-UA" sz="1300" b="1" dirty="0" err="1" smtClean="0"/>
              <a:t>Украины</a:t>
            </a:r>
            <a:r>
              <a:rPr lang="uk-UA" sz="1300" b="1" dirty="0" smtClean="0"/>
              <a:t>, </a:t>
            </a:r>
            <a:r>
              <a:rPr lang="ru-RU" sz="1300" b="1" dirty="0" smtClean="0"/>
              <a:t>Министерство юстиции Украины, </a:t>
            </a:r>
            <a:r>
              <a:rPr lang="ru-RU" sz="1300" b="1" dirty="0" err="1" smtClean="0"/>
              <a:t>Госгеокадастр</a:t>
            </a:r>
            <a:r>
              <a:rPr lang="ru-RU" sz="1300" b="1" dirty="0" smtClean="0"/>
              <a:t> Украины)</a:t>
            </a:r>
            <a:endParaRPr lang="uk-UA" sz="13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30877" y="3391312"/>
            <a:ext cx="2348865" cy="2307058"/>
          </a:xfrm>
          <a:prstGeom prst="round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2000"/>
              </a:lnSpc>
            </a:pP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регистрация юридических лиц и физических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лиц-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предпринима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телей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78083" y="3419304"/>
            <a:ext cx="2388232" cy="2069994"/>
          </a:xfrm>
          <a:prstGeom prst="roundRect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2000"/>
              </a:lnSpc>
            </a:pP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регистрация прав на недвижимое имущество и их отягощений</a:t>
            </a:r>
          </a:p>
          <a:p>
            <a:pPr>
              <a:lnSpc>
                <a:spcPts val="2000"/>
              </a:lnSpc>
              <a:buFont typeface="Wingdings" panose="05000000000000000000" pitchFamily="2" charset="2"/>
              <a:buChar char="ü"/>
            </a:pPr>
            <a:endParaRPr lang="uk-UA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люс 1"/>
          <p:cNvSpPr/>
          <p:nvPr/>
        </p:nvSpPr>
        <p:spPr>
          <a:xfrm>
            <a:off x="4472328" y="5647609"/>
            <a:ext cx="448612" cy="473332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4920940" y="5580760"/>
            <a:ext cx="3100030" cy="955405"/>
          </a:xfrm>
          <a:prstGeom prst="roundRect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algn="ctr">
              <a:defRPr sz="2000" b="1" i="1" u="sng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ts val="1500"/>
              </a:lnSpc>
            </a:pPr>
            <a:r>
              <a:rPr lang="ru-RU" sz="1600" u="none" dirty="0">
                <a:solidFill>
                  <a:srgbClr val="0066CC"/>
                </a:solidFill>
              </a:rPr>
              <a:t>Нотариусы</a:t>
            </a:r>
            <a:br>
              <a:rPr lang="ru-RU" sz="1600" u="none" dirty="0">
                <a:solidFill>
                  <a:srgbClr val="0066CC"/>
                </a:solidFill>
              </a:rPr>
            </a:br>
            <a:r>
              <a:rPr lang="ru-RU" sz="1600" u="none" dirty="0" smtClean="0">
                <a:solidFill>
                  <a:srgbClr val="0066CC"/>
                </a:solidFill>
              </a:rPr>
              <a:t>Аккредитованные субъекты</a:t>
            </a:r>
            <a:r>
              <a:rPr lang="ru-RU" sz="1400" u="none" dirty="0" smtClean="0">
                <a:solidFill>
                  <a:srgbClr val="0066CC"/>
                </a:solidFill>
              </a:rPr>
              <a:t/>
            </a:r>
            <a:br>
              <a:rPr lang="ru-RU" sz="1400" u="none" dirty="0" smtClean="0">
                <a:solidFill>
                  <a:srgbClr val="0066CC"/>
                </a:solidFill>
              </a:rPr>
            </a:br>
            <a:r>
              <a:rPr lang="ru-RU" sz="1200" i="0" u="none" dirty="0" smtClean="0">
                <a:solidFill>
                  <a:srgbClr val="0070C0"/>
                </a:solidFill>
                <a:effectLst/>
              </a:rPr>
              <a:t>40 % средств  </a:t>
            </a:r>
            <a:r>
              <a:rPr lang="ru-RU" sz="1200" i="0" u="none" dirty="0" err="1" smtClean="0">
                <a:solidFill>
                  <a:srgbClr val="0070C0"/>
                </a:solidFill>
                <a:effectLst/>
              </a:rPr>
              <a:t>админсбора</a:t>
            </a:r>
            <a:r>
              <a:rPr lang="ru-RU" sz="1200" i="0" u="none" dirty="0" smtClean="0">
                <a:solidFill>
                  <a:srgbClr val="0070C0"/>
                </a:solidFill>
                <a:effectLst/>
              </a:rPr>
              <a:t>  - госбюджет</a:t>
            </a:r>
          </a:p>
          <a:p>
            <a:pPr algn="l">
              <a:lnSpc>
                <a:spcPts val="1500"/>
              </a:lnSpc>
            </a:pPr>
            <a:r>
              <a:rPr lang="ru-RU" sz="1200" i="0" u="none" dirty="0" smtClean="0">
                <a:solidFill>
                  <a:srgbClr val="0070C0"/>
                </a:solidFill>
                <a:effectLst/>
              </a:rPr>
              <a:t>60 % средств  - на их содержание  </a:t>
            </a:r>
            <a:endParaRPr lang="ru-RU" sz="1200" u="none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92280" y="3400679"/>
            <a:ext cx="2051719" cy="20886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ts val="1800"/>
              </a:lnSpc>
            </a:pPr>
            <a:r>
              <a:rPr lang="ru-RU" sz="1600" b="1" i="1" u="sng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i="1" u="sng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600" b="1" i="1" u="sng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</a:t>
            </a:r>
            <a:r>
              <a:rPr lang="uk-UA" sz="1600" b="1" i="1" u="sng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600" b="1" i="1" u="sng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сведений</a:t>
            </a:r>
            <a:r>
              <a:rPr lang="uk-UA" sz="1600" b="1" i="1" u="sng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600" b="1" i="1" u="sng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</a:t>
            </a:r>
            <a:r>
              <a:rPr lang="uk-UA" sz="1600" b="1" i="1" u="sng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600" b="1" i="1" u="sng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Государственного</a:t>
            </a:r>
            <a:r>
              <a:rPr lang="uk-UA" sz="1600" b="1" i="1" u="sng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600" b="1" i="1" u="sng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земельного </a:t>
            </a:r>
            <a:r>
              <a:rPr lang="uk-UA" sz="1600" b="1" i="1" u="sng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кадастра</a:t>
            </a:r>
            <a:endParaRPr lang="uk-UA" sz="1600" b="1" i="1" u="sng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7690401" y="2364938"/>
            <a:ext cx="855476" cy="10083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>
              <a:lnSpc>
                <a:spcPts val="1400"/>
              </a:lnSpc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Передано на места</a:t>
            </a:r>
            <a:endParaRPr lang="uk-U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400"/>
              </a:lnSpc>
            </a:pPr>
            <a:endParaRPr lang="uk-U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2000"/>
              </a:lnSpc>
            </a:pPr>
            <a:endParaRPr lang="uk-U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mcy;&amp;vcy;&amp;ocy;&amp;lcy;&amp;icy; &amp;ucy;&amp;kcy;&amp;rcy;&amp;acy;&amp;icy;&amp;ncy;&amp;iuk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010" y="0"/>
            <a:ext cx="1549053" cy="103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41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010" y="0"/>
            <a:ext cx="9165010" cy="8449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167801"/>
            <a:ext cx="70202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ПРЕИМУЩЕСТВА ДЕЦЕНТРАЛИЗАЦИИ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096147183"/>
              </p:ext>
            </p:extLst>
          </p:nvPr>
        </p:nvGraphicFramePr>
        <p:xfrm>
          <a:off x="789508" y="1011910"/>
          <a:ext cx="8354492" cy="558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65" y="1011910"/>
            <a:ext cx="785289" cy="78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135" y="1789828"/>
            <a:ext cx="78581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20" y="4945884"/>
            <a:ext cx="785289" cy="78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135" y="4221088"/>
            <a:ext cx="785289" cy="78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20" y="3284984"/>
            <a:ext cx="785289" cy="78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20" y="2608532"/>
            <a:ext cx="785289" cy="78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025" y="5726499"/>
            <a:ext cx="785289" cy="78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mcy;&amp;vcy;&amp;ocy;&amp;lcy;&amp;icy; &amp;ucy;&amp;kcy;&amp;rcy;&amp;acy;&amp;icy;&amp;ncy;&amp;iukcy;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009" y="1"/>
            <a:ext cx="1352650" cy="8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05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28937" y="-8764"/>
            <a:ext cx="743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ОЦЕНКА НАСЕЛЕНИЕМ УКРАИНЫ КАЧЕСТВА ПРЕДОСТАВЛЕНИЯ АДМИНИСТРАТИВНЫХ УСЛУГ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347" y="1409456"/>
            <a:ext cx="3312368" cy="1486634"/>
          </a:xfrm>
          <a:prstGeom prst="roundRect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ПРЕДОСТАВЛЕНИЯ АДМИНИСТРАТИВНЫХ УСЛУГ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20988" y="1865797"/>
            <a:ext cx="606796" cy="196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3779912" y="1035171"/>
            <a:ext cx="5364088" cy="2400060"/>
            <a:chOff x="9629" y="1801874"/>
            <a:chExt cx="4929820" cy="1988145"/>
          </a:xfrm>
        </p:grpSpPr>
        <p:pic>
          <p:nvPicPr>
            <p:cNvPr id="1026" name="Picture 2" descr="Результат пошуку зображень за запитом &quot;thumb up png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960" y="1865066"/>
              <a:ext cx="440519" cy="46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629" y="1960858"/>
              <a:ext cx="11628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ХОРОШЕЕ</a:t>
              </a:r>
              <a:endPara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" name="Picture 2" descr="Результат пошуку зображень за запитом &quot;thumb up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72525" y="2646725"/>
              <a:ext cx="454953" cy="477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2230" y="2658843"/>
              <a:ext cx="11628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ПЛОХОЕ</a:t>
              </a:r>
              <a:endPara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230" y="3266783"/>
              <a:ext cx="1090295" cy="433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УДОВЛЕТВО</a:t>
              </a:r>
              <a:r>
                <a:rPr lang="en-US" sz="1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1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РИТЕЛЬНОЕ</a:t>
              </a:r>
              <a:endParaRPr lang="uk-UA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8" name="Picture 4" descr="Результат пошуку зображень за запитом &quot;normal smile png&quot;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215" y="3266783"/>
              <a:ext cx="461264" cy="46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772021" y="1865066"/>
              <a:ext cx="2466078" cy="196782"/>
            </a:xfrm>
            <a:prstGeom prst="rect">
              <a:avLst/>
            </a:prstGeom>
            <a:solidFill>
              <a:srgbClr val="E9EDF4"/>
            </a:solidFill>
            <a:ln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786580" y="2133408"/>
              <a:ext cx="2466078" cy="196782"/>
            </a:xfrm>
            <a:prstGeom prst="rect">
              <a:avLst/>
            </a:prstGeom>
            <a:solidFill>
              <a:srgbClr val="E9EDF4"/>
            </a:solidFill>
            <a:ln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72021" y="2575167"/>
              <a:ext cx="2466078" cy="196782"/>
            </a:xfrm>
            <a:prstGeom prst="rect">
              <a:avLst/>
            </a:prstGeom>
            <a:solidFill>
              <a:srgbClr val="E9EDF4"/>
            </a:solidFill>
            <a:ln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786580" y="2830130"/>
              <a:ext cx="2466078" cy="196782"/>
            </a:xfrm>
            <a:prstGeom prst="rect">
              <a:avLst/>
            </a:prstGeom>
            <a:solidFill>
              <a:srgbClr val="E9EDF4"/>
            </a:solidFill>
            <a:ln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754060" y="3260084"/>
              <a:ext cx="2466078" cy="196782"/>
            </a:xfrm>
            <a:prstGeom prst="rect">
              <a:avLst/>
            </a:prstGeom>
            <a:solidFill>
              <a:srgbClr val="E9EDF4"/>
            </a:solidFill>
            <a:ln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772021" y="3528426"/>
              <a:ext cx="2466078" cy="196782"/>
            </a:xfrm>
            <a:prstGeom prst="rect">
              <a:avLst/>
            </a:prstGeom>
            <a:solidFill>
              <a:srgbClr val="E9EDF4"/>
            </a:solidFill>
            <a:ln>
              <a:solidFill>
                <a:srgbClr val="E9ED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757463" y="1865066"/>
              <a:ext cx="222250" cy="1967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757463" y="2129782"/>
              <a:ext cx="438094" cy="2004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763328" y="2575168"/>
              <a:ext cx="1080480" cy="1967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772021" y="2830130"/>
              <a:ext cx="711747" cy="210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763328" y="3260085"/>
              <a:ext cx="809135" cy="1846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757462" y="3528426"/>
              <a:ext cx="942330" cy="2000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63538" y="1865797"/>
              <a:ext cx="664038" cy="196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5 %</a:t>
              </a:r>
              <a:endPara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154425" y="2142559"/>
              <a:ext cx="836075" cy="1846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14 %</a:t>
              </a:r>
              <a:endPara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793196" y="2575167"/>
              <a:ext cx="836075" cy="1846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40 %</a:t>
              </a:r>
              <a:endPara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405887" y="2838510"/>
              <a:ext cx="836075" cy="1846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32 %</a:t>
              </a:r>
              <a:endPara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485473" y="3272841"/>
              <a:ext cx="836075" cy="1846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35 %</a:t>
              </a:r>
              <a:endPara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659555" y="3543782"/>
              <a:ext cx="836075" cy="1846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37 %</a:t>
              </a:r>
              <a:endPara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04550" y="1801874"/>
              <a:ext cx="7348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2014</a:t>
              </a:r>
              <a:endParaRPr lang="uk-UA" sz="1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20138" y="2073309"/>
              <a:ext cx="647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2015</a:t>
              </a:r>
              <a:endParaRPr lang="uk-UA" sz="1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88962" y="2511485"/>
              <a:ext cx="7348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2014</a:t>
              </a:r>
              <a:endParaRPr lang="uk-UA" sz="1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04550" y="2782920"/>
              <a:ext cx="647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2015</a:t>
              </a:r>
              <a:endParaRPr lang="uk-UA" sz="1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73374" y="3195419"/>
              <a:ext cx="7348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2014</a:t>
              </a:r>
              <a:endParaRPr lang="uk-UA" sz="1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88962" y="3466854"/>
              <a:ext cx="647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sz="1600" b="1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2015</a:t>
              </a:r>
              <a:endParaRPr lang="uk-UA" sz="1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30" name="Picture 6" descr="Результат пошуку зображень за запитом &quot;карта украины png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492" y="3235484"/>
            <a:ext cx="5940548" cy="359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xmlns="" val="3104846207"/>
              </p:ext>
            </p:extLst>
          </p:nvPr>
        </p:nvGraphicFramePr>
        <p:xfrm>
          <a:off x="404759" y="3466063"/>
          <a:ext cx="2255912" cy="2025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34" name="Picture 10" descr="Результат пошуку зображень за запитом &quot;people message icon png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3366" y="4070545"/>
            <a:ext cx="731143" cy="7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563967" y="3968838"/>
            <a:ext cx="2376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69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%</a:t>
            </a:r>
            <a:endParaRPr lang="uk-UA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563968" y="4941168"/>
            <a:ext cx="2872128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uk-UA" sz="1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uk-UA" sz="1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раждан</a:t>
            </a:r>
            <a:r>
              <a:rPr lang="uk-UA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Украин</a:t>
            </a:r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 обращались за получением административных услуг в 2015 году</a:t>
            </a:r>
            <a:endParaRPr lang="uk-UA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855706" y="5550691"/>
            <a:ext cx="2538613" cy="564133"/>
          </a:xfrm>
          <a:prstGeom prst="rect">
            <a:avLst/>
          </a:prstGeom>
          <a:solidFill>
            <a:srgbClr val="E9EDF4"/>
          </a:solidFill>
          <a:ln>
            <a:solidFill>
              <a:srgbClr val="E9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Прямоугольник 81"/>
          <p:cNvSpPr/>
          <p:nvPr/>
        </p:nvSpPr>
        <p:spPr>
          <a:xfrm>
            <a:off x="5855706" y="6205486"/>
            <a:ext cx="2525162" cy="520887"/>
          </a:xfrm>
          <a:prstGeom prst="rect">
            <a:avLst/>
          </a:prstGeom>
          <a:solidFill>
            <a:srgbClr val="E9EDF4"/>
          </a:solidFill>
          <a:ln>
            <a:solidFill>
              <a:srgbClr val="E9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3" name="Прямоугольник 82"/>
          <p:cNvSpPr/>
          <p:nvPr/>
        </p:nvSpPr>
        <p:spPr>
          <a:xfrm>
            <a:off x="5855810" y="5568750"/>
            <a:ext cx="1167558" cy="546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Прямоугольник 83"/>
          <p:cNvSpPr/>
          <p:nvPr/>
        </p:nvSpPr>
        <p:spPr>
          <a:xfrm>
            <a:off x="5875299" y="6205485"/>
            <a:ext cx="1421681" cy="5208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Прямоугольник 84"/>
          <p:cNvSpPr/>
          <p:nvPr/>
        </p:nvSpPr>
        <p:spPr>
          <a:xfrm>
            <a:off x="5923541" y="5646855"/>
            <a:ext cx="1067491" cy="38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42%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045293" y="6205487"/>
            <a:ext cx="909725" cy="520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48 %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7" name="Picture 2" descr="Результат пошуку зображень за запитом &quot;thumb up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0574" y="5478807"/>
            <a:ext cx="479324" cy="55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Результат пошуку зображень за запитом &quot;thumb up png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37238" y="6205486"/>
            <a:ext cx="495030" cy="5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Скругленный прямоугольник 88"/>
          <p:cNvSpPr/>
          <p:nvPr/>
        </p:nvSpPr>
        <p:spPr>
          <a:xfrm>
            <a:off x="6045293" y="4653136"/>
            <a:ext cx="3043312" cy="66121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них, обслуживанием и предоставленными услугами</a:t>
            </a:r>
            <a:endParaRPr lang="uk-UA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mcy;&amp;vcy;&amp;ocy;&amp;lcy;&amp;icy; &amp;ucy;&amp;kcy;&amp;rcy;&amp;acy;&amp;icy;&amp;ncy;&amp;iukcy;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492" y="-33022"/>
            <a:ext cx="1183858" cy="79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08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010" y="-33887"/>
            <a:ext cx="9165010" cy="10866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83913" y="2790972"/>
            <a:ext cx="7859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СПАСИБО </a:t>
            </a:r>
            <a:r>
              <a:rPr lang="en-US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en-US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uk-UA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 ВНИМАНИЕ!</a:t>
            </a:r>
            <a:endParaRPr lang="ru-RU" sz="4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8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mcy;&amp;vcy;&amp;ocy;&amp;lcy;&amp;icy; &amp;ucy;&amp;kcy;&amp;rcy;&amp;acy;&amp;icy;&amp;ncy;&amp;iuk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010" y="-41141"/>
            <a:ext cx="1640682" cy="11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4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6208" y="0"/>
            <a:ext cx="9170208" cy="13407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11219"/>
            <a:ext cx="7794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СОЗДАНИЕ ЦПАУ</a:t>
            </a:r>
            <a:endParaRPr lang="uk-UA" sz="2000" b="1" dirty="0" smtClean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3573016"/>
            <a:ext cx="6984776" cy="1368152"/>
          </a:xfrm>
          <a:prstGeom prst="roundRect">
            <a:avLst/>
          </a:prstGeom>
          <a:solidFill>
            <a:srgbClr val="9999FF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типичная государственная служба или служба в органах </a:t>
            </a:r>
            <a:r>
              <a:rPr lang="ru-RU" sz="2800" b="1" dirty="0">
                <a:solidFill>
                  <a:schemeClr val="bg1"/>
                </a:solidFill>
              </a:rPr>
              <a:t>местного самоуправления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607" y="5157192"/>
            <a:ext cx="6984777" cy="1368152"/>
          </a:xfrm>
          <a:prstGeom prst="roundRect">
            <a:avLst/>
          </a:prstGeom>
          <a:solidFill>
            <a:srgbClr val="7DDFA9"/>
          </a:solidFill>
          <a:ln>
            <a:solidFill>
              <a:srgbClr val="7DD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Предоставление только Д.Р.Х. для юридических лиц (бизнеса)</a:t>
            </a:r>
            <a:endParaRPr lang="uk-UA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9792" y="1380318"/>
            <a:ext cx="3600400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Первый шаг</a:t>
            </a:r>
            <a:endParaRPr lang="uk-UA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8" y="2028390"/>
            <a:ext cx="6984776" cy="1368152"/>
          </a:xfrm>
          <a:prstGeom prst="roundRect">
            <a:avLst/>
          </a:prstGeom>
          <a:solidFill>
            <a:srgbClr val="FFD85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2006 год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</a:rPr>
              <a:t> 24 областях, АРК </a:t>
            </a:r>
            <a:r>
              <a:rPr lang="ru-RU" sz="2800" b="1" dirty="0">
                <a:solidFill>
                  <a:schemeClr val="tx1"/>
                </a:solidFill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</a:rPr>
              <a:t>г. Киеве - открыты разрешительные центры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mcy;&amp;vcy;&amp;ocy;&amp;lcy;&amp;icy; &amp;ucy;&amp;kcy;&amp;rcy;&amp;acy;&amp;icy;&amp;ncy;&amp;iukcy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90452" cy="13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70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6208" y="0"/>
            <a:ext cx="9170208" cy="13407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11219"/>
            <a:ext cx="7506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ДИНАМИКА СОЗДАНИЯ ЦПАУ 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с </a:t>
            </a:r>
            <a:r>
              <a:rPr lang="ru-RU" sz="2000" b="1" dirty="0" smtClean="0">
                <a:solidFill>
                  <a:schemeClr val="bg1"/>
                </a:solidFill>
              </a:rPr>
              <a:t>дня вступления в силу Закона Украины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«Об административных услугах»</a:t>
            </a:r>
            <a:endParaRPr lang="uk-UA" sz="20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396056055"/>
              </p:ext>
            </p:extLst>
          </p:nvPr>
        </p:nvGraphicFramePr>
        <p:xfrm>
          <a:off x="395536" y="1484784"/>
          <a:ext cx="858641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652120" y="1340766"/>
            <a:ext cx="3463922" cy="7200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701 ЦПАУ,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ПОДРАЗДЕЛЕНИЙ И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ОТД. РАБОЧИХ МЕСТ</a:t>
            </a:r>
          </a:p>
        </p:txBody>
      </p:sp>
      <p:pic>
        <p:nvPicPr>
          <p:cNvPr id="9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mcy;&amp;vcy;&amp;ocy;&amp;lcy;&amp;icy; &amp;ucy;&amp;kcy;&amp;rcy;&amp;acy;&amp;icy;&amp;ncy;&amp;iukcy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207" y="1"/>
            <a:ext cx="1501864" cy="13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90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51521" y="1105800"/>
            <a:ext cx="8640960" cy="5530348"/>
            <a:chOff x="178708" y="260648"/>
            <a:chExt cx="8785780" cy="6139064"/>
          </a:xfrm>
        </p:grpSpPr>
        <p:pic>
          <p:nvPicPr>
            <p:cNvPr id="1030" name="Picture 6" descr="Результат пошуку зображень за запитом &quot;карта України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08" y="260648"/>
              <a:ext cx="8785780" cy="6139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076" y="657963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489037" y="691592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8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719" y="613779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761052" y="620688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102" y="1605125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224435" y="1612034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37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2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426" y="1888857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158759" y="1895766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7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426" y="2320091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529759" y="2327000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9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078706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671117" y="2085615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1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664" y="1131544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3322997" y="1138453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29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7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6481" y="2334102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349814" y="2341011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9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921" y="1316024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4036254" y="1322933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52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1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612737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4975373" y="619646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3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842956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5767461" y="849865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5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1608151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7063605" y="1615060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43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7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1860521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8071717" y="1867430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9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1" y="2680413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7495654" y="2687322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47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1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564" y="3482580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6913897" y="3489489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3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924" y="2531715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6407257" y="2538624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5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381" y="1810160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5257714" y="1817069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7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324" y="2206832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586657" y="2213741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9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79" y="2589304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5335412" y="2596213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1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830" y="3503159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3871163" y="3510068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34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3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657" y="3293243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4629990" y="3300152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5" name="Picture 12" descr="Результат пошуку зображень за запитом &quot;locati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461" y="3848622"/>
              <a:ext cx="432049" cy="64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5810794" y="3855531"/>
              <a:ext cx="47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</a:t>
              </a:r>
              <a:endPara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0" name="Picture 12" descr="Результат пошуку зображень за запитом &quot;location png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738" y="2921521"/>
            <a:ext cx="432049" cy="64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669071" y="2928430"/>
            <a:ext cx="47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uk-U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" name="Picture 12" descr="Результат пошуку зображень за запитом &quot;location png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8699" y="3042924"/>
            <a:ext cx="432049" cy="64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2032032" y="3049833"/>
            <a:ext cx="47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uk-U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-21010" y="0"/>
            <a:ext cx="9165010" cy="10232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665193" y="-94702"/>
            <a:ext cx="7587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 УКРАИНЕ </a:t>
            </a:r>
            <a:r>
              <a:rPr lang="ru-RU" b="1" dirty="0" smtClean="0">
                <a:solidFill>
                  <a:schemeClr val="bg1"/>
                </a:solidFill>
              </a:rPr>
              <a:t>ФУНКЦИОНИРУЕТ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701</a:t>
            </a:r>
            <a:r>
              <a:rPr lang="ru-RU" b="1" dirty="0">
                <a:solidFill>
                  <a:schemeClr val="bg1"/>
                </a:solidFill>
              </a:rPr>
              <a:t> ЦЕНТР ПРЕДОСТАВЛЕНИЯ АДМИНИСТРАТИВНЫХ </a:t>
            </a:r>
            <a:r>
              <a:rPr lang="ru-RU" b="1" dirty="0" smtClean="0">
                <a:solidFill>
                  <a:schemeClr val="bg1"/>
                </a:solidFill>
              </a:rPr>
              <a:t>УСЛУГ, </a:t>
            </a:r>
            <a:r>
              <a:rPr lang="uk-UA" b="1" dirty="0">
                <a:solidFill>
                  <a:schemeClr val="bg1"/>
                </a:solidFill>
              </a:rPr>
              <a:t>45 </a:t>
            </a:r>
            <a:r>
              <a:rPr lang="uk-UA" b="1" dirty="0" smtClean="0">
                <a:solidFill>
                  <a:schemeClr val="bg1"/>
                </a:solidFill>
              </a:rPr>
              <a:t>ТЕРРИТОРИАЛЬНЫХ ПОДРАЗДЕЛЕНИЙ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И 18 ОТДАЛЕНН</a:t>
            </a:r>
            <a:r>
              <a:rPr lang="ru-RU" b="1" dirty="0" smtClean="0">
                <a:solidFill>
                  <a:schemeClr val="bg1"/>
                </a:solidFill>
              </a:rPr>
              <a:t>ЫХ РАБОЧИХ МЕСТ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67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mcy;&amp;vcy;&amp;ocy;&amp;lcy;&amp;icy; &amp;ucy;&amp;kcy;&amp;rcy;&amp;acy;&amp;icy;&amp;ncy;&amp;iukcy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009" y="-27384"/>
            <a:ext cx="1558692" cy="104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54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6208" y="1"/>
            <a:ext cx="9170208" cy="11247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16916" y="11219"/>
            <a:ext cx="6865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СОВРЕМЕННЫЕ ПОМЕЩЕНИЯ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ЦПАУ В УКРАИНЕ</a:t>
            </a:r>
            <a:endParaRPr lang="uk-UA" sz="1600" b="1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7103" y="1245994"/>
            <a:ext cx="273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ХАРЬКОВ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800244" y="3986243"/>
            <a:ext cx="3967363" cy="2734789"/>
            <a:chOff x="562268" y="1175420"/>
            <a:chExt cx="3967363" cy="2734789"/>
          </a:xfrm>
        </p:grpSpPr>
        <p:pic>
          <p:nvPicPr>
            <p:cNvPr id="3074" name="Picture 2" descr="http://www.cnaprv.gov.ua/assets/galleries/230/_dsc595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1880"/>
            <a:stretch/>
          </p:blipFill>
          <p:spPr bwMode="auto">
            <a:xfrm>
              <a:off x="562268" y="1596260"/>
              <a:ext cx="3967363" cy="2313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143264" y="1175420"/>
              <a:ext cx="2739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РОВНО</a:t>
              </a:r>
              <a:endPara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27345" y="4064121"/>
            <a:ext cx="3968398" cy="2656911"/>
            <a:chOff x="4845774" y="3892641"/>
            <a:chExt cx="3968398" cy="2656911"/>
          </a:xfrm>
        </p:grpSpPr>
        <p:sp>
          <p:nvSpPr>
            <p:cNvPr id="13" name="TextBox 12"/>
            <p:cNvSpPr txBox="1"/>
            <p:nvPr/>
          </p:nvSpPr>
          <p:spPr>
            <a:xfrm>
              <a:off x="5694121" y="3892641"/>
              <a:ext cx="2739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КИЕВ</a:t>
              </a:r>
              <a:endPara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6" name="Picture 2" descr="O:\Швець\DSC0535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774" y="4235603"/>
              <a:ext cx="3968398" cy="2313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527345" y="1124744"/>
            <a:ext cx="3967363" cy="2664215"/>
            <a:chOff x="4800245" y="4007544"/>
            <a:chExt cx="3967363" cy="2664215"/>
          </a:xfrm>
        </p:grpSpPr>
        <p:sp>
          <p:nvSpPr>
            <p:cNvPr id="2" name="TextBox 1"/>
            <p:cNvSpPr txBox="1"/>
            <p:nvPr/>
          </p:nvSpPr>
          <p:spPr>
            <a:xfrm>
              <a:off x="5724128" y="4007544"/>
              <a:ext cx="2739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ВИННИЦА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прозрачный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офис)</a:t>
              </a:r>
              <a:endParaRPr lang="uk-UA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075" name="Picture 3" descr="O:\Швець\Фото винница\3(471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245" y="4407083"/>
              <a:ext cx="3967363" cy="2264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 descr="O:\Швець\Фото харьков\145_1504526520784_852_5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245" y="1582116"/>
            <a:ext cx="3967363" cy="231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mcy;&amp;vcy;&amp;ocy;&amp;lcy;&amp;icy; &amp;ucy;&amp;kcy;&amp;rcy;&amp;acy;&amp;icy;&amp;ncy;&amp;iukcy;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208" y="-22766"/>
            <a:ext cx="1717888" cy="11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51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010" y="0"/>
            <a:ext cx="9165010" cy="10359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44690"/>
            <a:ext cx="662354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ПРЕИМУЩЕСТВА ЦЕНТРА ПРЕДОСТАВЛЕНИЯ АДМИНИСТРАТИВНЫХ УСЛУГ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4253385592"/>
              </p:ext>
            </p:extLst>
          </p:nvPr>
        </p:nvGraphicFramePr>
        <p:xfrm>
          <a:off x="392782" y="1011910"/>
          <a:ext cx="8354492" cy="558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mcy;&amp;vcy;&amp;ocy;&amp;lcy;&amp;icy; &amp;ucy;&amp;kcy;&amp;rcy;&amp;acy;&amp;icy;&amp;ncy;&amp;iukcy;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010" y="-16864"/>
            <a:ext cx="1568674" cy="105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248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CF9AF6-93AC-40D0-B652-2A09A879D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>
                                            <p:graphicEl>
                                              <a:dgm id="{2FCF9AF6-93AC-40D0-B652-2A09A879D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38D1FD0-6044-4CBB-8097-BBE3081CC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9">
                                            <p:graphicEl>
                                              <a:dgm id="{438D1FD0-6044-4CBB-8097-BBE3081CC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D0C6F8-2323-4421-BBDC-9A6981367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9">
                                            <p:graphicEl>
                                              <a:dgm id="{A4D0C6F8-2323-4421-BBDC-9A6981367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8FBC370-36AF-4080-9BD2-385808173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9">
                                            <p:graphicEl>
                                              <a:dgm id="{A8FBC370-36AF-4080-9BD2-385808173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1793E3-7D3D-46A3-9DC5-50B4A5BAD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9">
                                            <p:graphicEl>
                                              <a:dgm id="{831793E3-7D3D-46A3-9DC5-50B4A5BAD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8FBAFE-7E06-4663-8501-DDAB3FADE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9">
                                            <p:graphicEl>
                                              <a:dgm id="{418FBAFE-7E06-4663-8501-DDAB3FADE3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BA90F5-205A-4BE5-AAE0-729351050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9">
                                            <p:graphicEl>
                                              <a:dgm id="{55BA90F5-205A-4BE5-AAE0-729351050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D828C7-6D1E-4BAC-80FD-79AA5DB01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9">
                                            <p:graphicEl>
                                              <a:dgm id="{FBD828C7-6D1E-4BAC-80FD-79AA5DB01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6208" y="1"/>
            <a:ext cx="9165010" cy="9087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63687" y="100418"/>
            <a:ext cx="7195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НОРМАТИВНО-ПРАВОВАЯ БАЗА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0464" y="921388"/>
            <a:ext cx="710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ЦПАУ </a:t>
            </a:r>
            <a:r>
              <a:rPr lang="ru-RU" sz="28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РЕГЛАМЕНТИРУЕТСЯ :</a:t>
            </a:r>
            <a:endParaRPr lang="uk-UA" sz="2800" b="1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8005" y="1446018"/>
            <a:ext cx="72642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 УКРАИНЫ </a:t>
            </a:r>
            <a:br>
              <a:rPr lang="ru-RU" sz="3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 АДМИНИСТРАТИВН</a:t>
            </a:r>
            <a:r>
              <a:rPr lang="ru-RU" sz="3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ru-RU" sz="3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 УСЛУГАХ»</a:t>
            </a:r>
            <a:endParaRPr lang="uk-UA" sz="3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1159" y="4869160"/>
            <a:ext cx="7079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ПОЛОЖЕНИЕМ О ЦЕНТРЕ ПРЕДОСТАВЛЕНИЯ АДМИНИСТРАТИВНЫХ УСЛУГ </a:t>
            </a:r>
            <a:endParaRPr lang="uk-UA" sz="24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1159" y="5717635"/>
            <a:ext cx="7131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РЕГЛАМЕНТОМ ЦЕНТРА </a:t>
            </a:r>
            <a:r>
              <a:rPr lang="ru-RU" sz="2400" b="1" dirty="0">
                <a:solidFill>
                  <a:srgbClr val="0070C0"/>
                </a:solidFill>
              </a:rPr>
              <a:t>ПРЕДОСТАВЛЕНИЯ АДМИНИСТРАТИВНЫХ УСЛУГ </a:t>
            </a:r>
            <a:endParaRPr lang="uk-UA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Результат пошуку зображень за запитом &quot;синяя галочка пнг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719" y="1399935"/>
            <a:ext cx="1061746" cy="106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Результат пошуку зображень за запитом &quot;синяя галочка пнг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279" y="4869160"/>
            <a:ext cx="848475" cy="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Результат пошуку зображень за запитом &quot;синяя галочка пнг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750" y="5744995"/>
            <a:ext cx="809535" cy="80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32600" y="2503734"/>
            <a:ext cx="7864255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ts val="1700"/>
              </a:lnSpc>
              <a:buFont typeface="Wingdings" panose="05000000000000000000" pitchFamily="2" charset="2"/>
              <a:buChar char="§"/>
              <a:tabLst>
                <a:tab pos="177800" algn="l"/>
                <a:tab pos="273050" algn="l"/>
                <a:tab pos="450850" algn="l"/>
              </a:tabLst>
            </a:pPr>
            <a:r>
              <a:rPr lang="uk-UA" sz="1500" b="1" dirty="0" err="1" smtClean="0">
                <a:solidFill>
                  <a:srgbClr val="0070C0"/>
                </a:solidFill>
              </a:rPr>
              <a:t>определен</a:t>
            </a:r>
            <a:r>
              <a:rPr lang="ru-RU" sz="1500" b="1" dirty="0" err="1">
                <a:solidFill>
                  <a:srgbClr val="0070C0"/>
                </a:solidFill>
              </a:rPr>
              <a:t>ие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понятия</a:t>
            </a:r>
            <a:r>
              <a:rPr lang="uk-UA" sz="1500" b="1" dirty="0">
                <a:solidFill>
                  <a:srgbClr val="0070C0"/>
                </a:solidFill>
              </a:rPr>
              <a:t> «</a:t>
            </a:r>
            <a:r>
              <a:rPr lang="uk-UA" sz="1500" b="1" dirty="0" err="1">
                <a:solidFill>
                  <a:srgbClr val="0070C0"/>
                </a:solidFill>
              </a:rPr>
              <a:t>административная</a:t>
            </a:r>
            <a:r>
              <a:rPr lang="uk-UA" sz="1500" b="1" dirty="0">
                <a:solidFill>
                  <a:srgbClr val="0070C0"/>
                </a:solidFill>
              </a:rPr>
              <a:t> услуга» и принцип</a:t>
            </a:r>
            <a:r>
              <a:rPr lang="ru-RU" sz="1500" b="1" dirty="0" err="1">
                <a:solidFill>
                  <a:srgbClr val="0070C0"/>
                </a:solidFill>
              </a:rPr>
              <a:t>ов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ее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предоставления</a:t>
            </a:r>
            <a:r>
              <a:rPr lang="uk-UA" sz="1500" b="1" dirty="0">
                <a:solidFill>
                  <a:srgbClr val="0070C0"/>
                </a:solidFill>
              </a:rPr>
              <a:t>, </a:t>
            </a:r>
            <a:r>
              <a:rPr lang="uk-UA" sz="1500" b="1" dirty="0" err="1">
                <a:solidFill>
                  <a:srgbClr val="0070C0"/>
                </a:solidFill>
              </a:rPr>
              <a:t>субъект</a:t>
            </a:r>
            <a:r>
              <a:rPr lang="ru-RU" sz="1500" b="1" dirty="0">
                <a:solidFill>
                  <a:srgbClr val="0070C0"/>
                </a:solidFill>
              </a:rPr>
              <a:t>а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предоставления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административной</a:t>
            </a:r>
            <a:r>
              <a:rPr lang="uk-UA" sz="1500" b="1" dirty="0">
                <a:solidFill>
                  <a:srgbClr val="0070C0"/>
                </a:solidFill>
              </a:rPr>
              <a:t> услуги, принцип</a:t>
            </a:r>
            <a:r>
              <a:rPr lang="ru-RU" sz="1500" b="1" dirty="0" err="1">
                <a:solidFill>
                  <a:srgbClr val="0070C0"/>
                </a:solidFill>
              </a:rPr>
              <a:t>ов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его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деятельности</a:t>
            </a:r>
            <a:r>
              <a:rPr lang="uk-UA" sz="1500" b="1" dirty="0">
                <a:solidFill>
                  <a:srgbClr val="0070C0"/>
                </a:solidFill>
              </a:rPr>
              <a:t>, </a:t>
            </a:r>
            <a:r>
              <a:rPr lang="uk-UA" sz="1500" b="1" dirty="0" err="1">
                <a:solidFill>
                  <a:srgbClr val="0070C0"/>
                </a:solidFill>
              </a:rPr>
              <a:t>обязанност</a:t>
            </a:r>
            <a:r>
              <a:rPr lang="ru-RU" sz="1500" b="1" dirty="0">
                <a:solidFill>
                  <a:srgbClr val="0070C0"/>
                </a:solidFill>
              </a:rPr>
              <a:t>ей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административного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smtClean="0">
                <a:solidFill>
                  <a:srgbClr val="0070C0"/>
                </a:solidFill>
              </a:rPr>
              <a:t>органа;</a:t>
            </a:r>
            <a:endParaRPr lang="uk-UA" sz="1500" b="1" dirty="0">
              <a:solidFill>
                <a:srgbClr val="0070C0"/>
              </a:solidFill>
            </a:endParaRPr>
          </a:p>
          <a:p>
            <a:pPr lvl="0" indent="177800" algn="just">
              <a:lnSpc>
                <a:spcPts val="1700"/>
              </a:lnSpc>
              <a:buFont typeface="Wingdings" panose="05000000000000000000" pitchFamily="2" charset="2"/>
              <a:buChar char="§"/>
              <a:tabLst>
                <a:tab pos="177800" algn="l"/>
                <a:tab pos="273050" algn="l"/>
                <a:tab pos="450850" algn="l"/>
              </a:tabLst>
            </a:pPr>
            <a:r>
              <a:rPr lang="ru-RU" sz="1500" b="1" dirty="0">
                <a:solidFill>
                  <a:srgbClr val="0070C0"/>
                </a:solidFill>
              </a:rPr>
              <a:t>дал </a:t>
            </a:r>
            <a:r>
              <a:rPr lang="uk-UA" sz="1500" b="1" dirty="0" err="1">
                <a:solidFill>
                  <a:srgbClr val="0070C0"/>
                </a:solidFill>
              </a:rPr>
              <a:t>определен</a:t>
            </a:r>
            <a:r>
              <a:rPr lang="ru-RU" sz="1500" b="1" dirty="0" err="1">
                <a:solidFill>
                  <a:srgbClr val="0070C0"/>
                </a:solidFill>
              </a:rPr>
              <a:t>ие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критери</a:t>
            </a:r>
            <a:r>
              <a:rPr lang="ru-RU" sz="1500" b="1" dirty="0">
                <a:solidFill>
                  <a:srgbClr val="0070C0"/>
                </a:solidFill>
              </a:rPr>
              <a:t>ев</a:t>
            </a:r>
            <a:r>
              <a:rPr lang="uk-UA" sz="1500" b="1" dirty="0">
                <a:solidFill>
                  <a:srgbClr val="0070C0"/>
                </a:solidFill>
              </a:rPr>
              <a:t>, по </a:t>
            </a:r>
            <a:r>
              <a:rPr lang="uk-UA" sz="1500" b="1" dirty="0" err="1">
                <a:solidFill>
                  <a:srgbClr val="0070C0"/>
                </a:solidFill>
              </a:rPr>
              <a:t>которым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устанавливается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размер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платы</a:t>
            </a:r>
            <a:r>
              <a:rPr lang="uk-UA" sz="1500" b="1" dirty="0">
                <a:solidFill>
                  <a:srgbClr val="0070C0"/>
                </a:solidFill>
              </a:rPr>
              <a:t> за услуги</a:t>
            </a:r>
            <a:r>
              <a:rPr lang="ru-RU" sz="1500" b="1" dirty="0">
                <a:solidFill>
                  <a:srgbClr val="0070C0"/>
                </a:solidFill>
              </a:rPr>
              <a:t>;</a:t>
            </a:r>
            <a:endParaRPr lang="uk-UA" sz="1500" b="1" dirty="0">
              <a:solidFill>
                <a:srgbClr val="0070C0"/>
              </a:solidFill>
            </a:endParaRPr>
          </a:p>
          <a:p>
            <a:pPr lvl="0" indent="177800" algn="just">
              <a:lnSpc>
                <a:spcPts val="1700"/>
              </a:lnSpc>
              <a:buFont typeface="Wingdings" panose="05000000000000000000" pitchFamily="2" charset="2"/>
              <a:buChar char="§"/>
              <a:tabLst>
                <a:tab pos="177800" algn="l"/>
                <a:tab pos="273050" algn="l"/>
                <a:tab pos="450850" algn="l"/>
              </a:tabLst>
            </a:pPr>
            <a:r>
              <a:rPr lang="ru-RU" sz="1500" b="1" dirty="0" smtClean="0">
                <a:solidFill>
                  <a:srgbClr val="0070C0"/>
                </a:solidFill>
              </a:rPr>
              <a:t>дал </a:t>
            </a:r>
            <a:r>
              <a:rPr lang="uk-UA" sz="1500" b="1" dirty="0" err="1">
                <a:solidFill>
                  <a:srgbClr val="0070C0"/>
                </a:solidFill>
              </a:rPr>
              <a:t>определен</a:t>
            </a:r>
            <a:r>
              <a:rPr lang="ru-RU" sz="1500" b="1" dirty="0" err="1">
                <a:solidFill>
                  <a:srgbClr val="0070C0"/>
                </a:solidFill>
              </a:rPr>
              <a:t>ие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механизм</a:t>
            </a:r>
            <a:r>
              <a:rPr lang="ru-RU" sz="1500" b="1" dirty="0">
                <a:solidFill>
                  <a:srgbClr val="0070C0"/>
                </a:solidFill>
              </a:rPr>
              <a:t>а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взаимодействия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smtClean="0">
                <a:solidFill>
                  <a:srgbClr val="0070C0"/>
                </a:solidFill>
              </a:rPr>
              <a:t>ЦПАУ </a:t>
            </a:r>
            <a:r>
              <a:rPr lang="uk-UA" sz="1500" b="1" dirty="0">
                <a:solidFill>
                  <a:srgbClr val="0070C0"/>
                </a:solidFill>
              </a:rPr>
              <a:t>с </a:t>
            </a:r>
            <a:r>
              <a:rPr lang="uk-UA" sz="1500" b="1" dirty="0" err="1">
                <a:solidFill>
                  <a:srgbClr val="0070C0"/>
                </a:solidFill>
              </a:rPr>
              <a:t>административными</a:t>
            </a:r>
            <a:r>
              <a:rPr lang="uk-UA" sz="1500" b="1" dirty="0">
                <a:solidFill>
                  <a:srgbClr val="0070C0"/>
                </a:solidFill>
              </a:rPr>
              <a:t> органами;</a:t>
            </a:r>
          </a:p>
          <a:p>
            <a:pPr lvl="0" indent="177800" algn="just">
              <a:lnSpc>
                <a:spcPts val="1700"/>
              </a:lnSpc>
              <a:buFont typeface="Wingdings" panose="05000000000000000000" pitchFamily="2" charset="2"/>
              <a:buChar char="§"/>
              <a:tabLst>
                <a:tab pos="177800" algn="l"/>
                <a:tab pos="273050" algn="l"/>
                <a:tab pos="450850" algn="l"/>
              </a:tabLst>
            </a:pPr>
            <a:r>
              <a:rPr lang="ru-RU" sz="1500" b="1" dirty="0">
                <a:solidFill>
                  <a:srgbClr val="0070C0"/>
                </a:solidFill>
              </a:rPr>
              <a:t>установил </a:t>
            </a:r>
            <a:r>
              <a:rPr lang="uk-UA" sz="1500" b="1" dirty="0" err="1">
                <a:solidFill>
                  <a:srgbClr val="0070C0"/>
                </a:solidFill>
              </a:rPr>
              <a:t>функционирование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Единого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государственного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портала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административных</a:t>
            </a:r>
            <a:r>
              <a:rPr lang="uk-UA" sz="1500" b="1" dirty="0">
                <a:solidFill>
                  <a:srgbClr val="0070C0"/>
                </a:solidFill>
              </a:rPr>
              <a:t> услуг;</a:t>
            </a:r>
          </a:p>
          <a:p>
            <a:pPr lvl="0" indent="177800" algn="just">
              <a:lnSpc>
                <a:spcPts val="1700"/>
              </a:lnSpc>
              <a:buFont typeface="Wingdings" panose="05000000000000000000" pitchFamily="2" charset="2"/>
              <a:buChar char="§"/>
              <a:tabLst>
                <a:tab pos="177800" algn="l"/>
                <a:tab pos="273050" algn="l"/>
                <a:tab pos="450850" algn="l"/>
              </a:tabLst>
            </a:pPr>
            <a:r>
              <a:rPr lang="ru-RU" sz="1500" b="1" dirty="0">
                <a:solidFill>
                  <a:srgbClr val="0070C0"/>
                </a:solidFill>
              </a:rPr>
              <a:t>установил </a:t>
            </a:r>
            <a:r>
              <a:rPr lang="uk-UA" sz="1500" b="1" dirty="0" err="1">
                <a:solidFill>
                  <a:srgbClr val="0070C0"/>
                </a:solidFill>
              </a:rPr>
              <a:t>предоставление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административных</a:t>
            </a:r>
            <a:r>
              <a:rPr lang="uk-UA" sz="1500" b="1" dirty="0">
                <a:solidFill>
                  <a:srgbClr val="0070C0"/>
                </a:solidFill>
              </a:rPr>
              <a:t> услуг </a:t>
            </a:r>
            <a:r>
              <a:rPr lang="uk-UA" sz="1500" b="1" dirty="0" err="1">
                <a:solidFill>
                  <a:srgbClr val="0070C0"/>
                </a:solidFill>
              </a:rPr>
              <a:t>путем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использования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средств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телекоммуникации</a:t>
            </a:r>
            <a:r>
              <a:rPr lang="uk-UA" sz="1500" b="1" dirty="0">
                <a:solidFill>
                  <a:srgbClr val="0070C0"/>
                </a:solidFill>
              </a:rPr>
              <a:t> при </a:t>
            </a:r>
            <a:r>
              <a:rPr lang="uk-UA" sz="1500" b="1" dirty="0" err="1">
                <a:solidFill>
                  <a:srgbClr val="0070C0"/>
                </a:solidFill>
              </a:rPr>
              <a:t>предоставлении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административных</a:t>
            </a:r>
            <a:r>
              <a:rPr lang="uk-UA" sz="1500" b="1" dirty="0">
                <a:solidFill>
                  <a:srgbClr val="0070C0"/>
                </a:solidFill>
              </a:rPr>
              <a:t> услуг;</a:t>
            </a:r>
          </a:p>
          <a:p>
            <a:pPr lvl="0" indent="177800" algn="just">
              <a:lnSpc>
                <a:spcPts val="1700"/>
              </a:lnSpc>
              <a:buFont typeface="Wingdings" panose="05000000000000000000" pitchFamily="2" charset="2"/>
              <a:buChar char="§"/>
              <a:tabLst>
                <a:tab pos="177800" algn="l"/>
                <a:tab pos="273050" algn="l"/>
                <a:tab pos="450850" algn="l"/>
              </a:tabLst>
            </a:pPr>
            <a:r>
              <a:rPr lang="uk-UA" sz="1500" b="1" dirty="0" err="1">
                <a:solidFill>
                  <a:srgbClr val="0070C0"/>
                </a:solidFill>
              </a:rPr>
              <a:t>предусмотре</a:t>
            </a:r>
            <a:r>
              <a:rPr lang="ru-RU" sz="1500" b="1" dirty="0">
                <a:solidFill>
                  <a:srgbClr val="0070C0"/>
                </a:solidFill>
              </a:rPr>
              <a:t>л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персональную</a:t>
            </a:r>
            <a:r>
              <a:rPr lang="uk-UA" sz="1500" b="1" dirty="0">
                <a:solidFill>
                  <a:srgbClr val="0070C0"/>
                </a:solidFill>
              </a:rPr>
              <a:t> </a:t>
            </a:r>
            <a:r>
              <a:rPr lang="uk-UA" sz="1500" b="1" dirty="0" err="1">
                <a:solidFill>
                  <a:srgbClr val="0070C0"/>
                </a:solidFill>
              </a:rPr>
              <a:t>ответственность</a:t>
            </a:r>
            <a:r>
              <a:rPr lang="uk-UA" sz="1500" b="1" dirty="0">
                <a:solidFill>
                  <a:srgbClr val="0070C0"/>
                </a:solidFill>
              </a:rPr>
              <a:t> за </a:t>
            </a:r>
            <a:r>
              <a:rPr lang="ru-RU" sz="1500" b="1" dirty="0" smtClean="0">
                <a:solidFill>
                  <a:srgbClr val="0070C0"/>
                </a:solidFill>
              </a:rPr>
              <a:t>не</a:t>
            </a:r>
            <a:r>
              <a:rPr lang="uk-UA" sz="1500" b="1" dirty="0" err="1" smtClean="0">
                <a:solidFill>
                  <a:srgbClr val="0070C0"/>
                </a:solidFill>
              </a:rPr>
              <a:t>исполнение</a:t>
            </a:r>
            <a:r>
              <a:rPr lang="uk-UA" sz="1500" b="1" dirty="0" smtClean="0">
                <a:solidFill>
                  <a:srgbClr val="0070C0"/>
                </a:solidFill>
              </a:rPr>
              <a:t> </a:t>
            </a:r>
            <a:r>
              <a:rPr lang="uk-UA" sz="1500" b="1" dirty="0" err="1" smtClean="0">
                <a:solidFill>
                  <a:srgbClr val="0070C0"/>
                </a:solidFill>
              </a:rPr>
              <a:t>требований</a:t>
            </a:r>
            <a:r>
              <a:rPr lang="uk-UA" sz="1500" b="1" dirty="0" smtClean="0">
                <a:solidFill>
                  <a:srgbClr val="0070C0"/>
                </a:solidFill>
              </a:rPr>
              <a:t>.</a:t>
            </a:r>
            <a:endParaRPr lang="uk-UA" sz="1500" b="1" dirty="0">
              <a:solidFill>
                <a:srgbClr val="0070C0"/>
              </a:solidFill>
            </a:endParaRPr>
          </a:p>
        </p:txBody>
      </p:sp>
      <p:pic>
        <p:nvPicPr>
          <p:cNvPr id="15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mcy;&amp;vcy;&amp;ocy;&amp;lcy;&amp;icy; &amp;ucy;&amp;kcy;&amp;rcy;&amp;acy;&amp;icy;&amp;ncy;&amp;iukcy;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004"/>
            <a:ext cx="1561159" cy="104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54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6208" y="0"/>
            <a:ext cx="9165010" cy="121389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13562"/>
            <a:ext cx="7508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КОЛИЧЕСТВО АДМИНИСТРАТИВНЫХ УСЛУГ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30657" y="1849801"/>
            <a:ext cx="1701916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uk-UA" sz="6000" b="1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ru-RU" sz="8000" b="1" dirty="0">
              <a:ln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00077" y="1556792"/>
            <a:ext cx="6859622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ru-RU" sz="28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АДМИНИСТРАТИВНЫЕ УСЛУГИ </a:t>
            </a:r>
            <a:br>
              <a:rPr lang="ru-RU" sz="28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 И ОБЯЗАТЕЛЬНЫ ДЛЯ ВСЕХ ЦПАУ</a:t>
            </a:r>
            <a:br>
              <a:rPr lang="ru-RU" sz="28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(определены распоряжением Кабинета Министров Украины  от </a:t>
            </a:r>
            <a:r>
              <a:rPr lang="ru-RU" sz="2400" b="1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ru-RU" sz="24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мая 2014 г. № 523-р)</a:t>
            </a:r>
            <a:endParaRPr lang="ru-RU" sz="2400" b="1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82945" y="4050234"/>
            <a:ext cx="6696743" cy="24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100"/>
              </a:lnSpc>
            </a:pPr>
            <a:r>
              <a:rPr lang="ru-RU" sz="3200" b="1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Остальные административные услуги предоставляются в ЦПАУ </a:t>
            </a:r>
            <a:r>
              <a:rPr lang="ru-RU" sz="32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200" b="1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решению органа, который его создал </a:t>
            </a:r>
            <a:r>
              <a:rPr lang="ru-RU" sz="2400" b="1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(местной государственной </a:t>
            </a:r>
            <a:r>
              <a:rPr lang="ru-RU" sz="24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администрации </a:t>
            </a:r>
            <a:r>
              <a:rPr lang="ru-RU" sz="2400" b="1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24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органа </a:t>
            </a:r>
            <a:r>
              <a:rPr lang="ru-RU" sz="2400" b="1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местного самоуправления)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046" y="4298073"/>
            <a:ext cx="1319241" cy="1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mcy;&amp;vcy;&amp;ocy;&amp;lcy;&amp;icy; &amp;ucy;&amp;kcy;&amp;rcy;&amp;acy;&amp;icy;&amp;ncy;&amp;iukcy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208" y="13562"/>
            <a:ext cx="1788490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1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010" y="0"/>
            <a:ext cx="9165010" cy="9087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98578"/>
            <a:ext cx="73436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528763" indent="-1528763" algn="ctr"/>
            <a:r>
              <a:rPr lang="ru-RU" sz="2800" b="1" dirty="0">
                <a:solidFill>
                  <a:schemeClr val="bg1"/>
                </a:solidFill>
              </a:rPr>
              <a:t>СТАНДАРТ КАЧЕСТВА ОБСЛУЖИВАНИЯ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76039348"/>
              </p:ext>
            </p:extLst>
          </p:nvPr>
        </p:nvGraphicFramePr>
        <p:xfrm>
          <a:off x="392782" y="1011910"/>
          <a:ext cx="8354492" cy="558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mcy;&amp;vcy;&amp;ocy;&amp;lcy;&amp;icy; &amp;ucy;&amp;kcy;&amp;rcy;&amp;acy;&amp;icy;&amp;ncy;&amp;iukcy;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648" cy="94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1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CF9AF6-93AC-40D0-B652-2A09A879D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>
                                            <p:graphicEl>
                                              <a:dgm id="{2FCF9AF6-93AC-40D0-B652-2A09A879D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38D1FD0-6044-4CBB-8097-BBE3081CC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9">
                                            <p:graphicEl>
                                              <a:dgm id="{438D1FD0-6044-4CBB-8097-BBE3081CC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D0C6F8-2323-4421-BBDC-9A6981367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9">
                                            <p:graphicEl>
                                              <a:dgm id="{A4D0C6F8-2323-4421-BBDC-9A6981367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8FBC370-36AF-4080-9BD2-385808173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9">
                                            <p:graphicEl>
                                              <a:dgm id="{A8FBC370-36AF-4080-9BD2-385808173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1793E3-7D3D-46A3-9DC5-50B4A5BAD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9">
                                            <p:graphicEl>
                                              <a:dgm id="{831793E3-7D3D-46A3-9DC5-50B4A5BAD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8FBAFE-7E06-4663-8501-DDAB3FADE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9">
                                            <p:graphicEl>
                                              <a:dgm id="{418FBAFE-7E06-4663-8501-DDAB3FADE3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5694</TotalTime>
  <Words>706</Words>
  <Application>Microsoft Office PowerPoint</Application>
  <PresentationFormat>Экран (4:3)</PresentationFormat>
  <Paragraphs>194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адміністративних послуг міста Києва</dc:title>
  <dc:creator>Єлізавета В. Жуковська</dc:creator>
  <cp:lastModifiedBy>admin</cp:lastModifiedBy>
  <cp:revision>411</cp:revision>
  <cp:lastPrinted>2017-09-06T14:42:23Z</cp:lastPrinted>
  <dcterms:created xsi:type="dcterms:W3CDTF">2015-09-08T07:46:54Z</dcterms:created>
  <dcterms:modified xsi:type="dcterms:W3CDTF">2017-09-07T07:02:42Z</dcterms:modified>
</cp:coreProperties>
</file>