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2" r:id="rId1"/>
    <p:sldMasterId id="2147483660" r:id="rId2"/>
    <p:sldMasterId id="2147483684" r:id="rId3"/>
    <p:sldMasterId id="2147483694" r:id="rId4"/>
    <p:sldMasterId id="2147483704" r:id="rId5"/>
    <p:sldMasterId id="2147483710" r:id="rId6"/>
    <p:sldMasterId id="2147483714" r:id="rId7"/>
  </p:sldMasterIdLst>
  <p:notesMasterIdLst>
    <p:notesMasterId r:id="rId17"/>
  </p:notesMasterIdLst>
  <p:sldIdLst>
    <p:sldId id="268" r:id="rId8"/>
    <p:sldId id="271" r:id="rId9"/>
    <p:sldId id="274" r:id="rId10"/>
    <p:sldId id="280" r:id="rId11"/>
    <p:sldId id="275" r:id="rId12"/>
    <p:sldId id="282" r:id="rId13"/>
    <p:sldId id="284" r:id="rId14"/>
    <p:sldId id="283" r:id="rId15"/>
    <p:sldId id="276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A4C4C"/>
    <a:srgbClr val="0080A5"/>
    <a:srgbClr val="FFBA00"/>
    <a:srgbClr val="E6E6E6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4617" autoAdjust="0"/>
    <p:restoredTop sz="94676" autoAdjust="0"/>
  </p:normalViewPr>
  <p:slideViewPr>
    <p:cSldViewPr snapToGrid="0" snapToObjects="1" showGuides="1">
      <p:cViewPr varScale="1">
        <p:scale>
          <a:sx n="146" d="100"/>
          <a:sy n="146" d="100"/>
        </p:scale>
        <p:origin x="658" y="101"/>
      </p:cViewPr>
      <p:guideLst>
        <p:guide orient="horz" pos="1620"/>
        <p:guide pos="28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0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CCE39-2AB8-4431-B2CD-E547B39E74EC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0B60F-F763-4733-A964-A3F59E82A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03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02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12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9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47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76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74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18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37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0B60F-F763-4733-A964-A3F59E82AE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8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-custom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cu_brand_mark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3" y="4289988"/>
            <a:ext cx="1747634" cy="514807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597672" y="3038921"/>
            <a:ext cx="8229600" cy="857250"/>
          </a:xfrm>
          <a:prstGeom prst="rect">
            <a:avLst/>
          </a:prstGeom>
        </p:spPr>
        <p:txBody>
          <a:bodyPr vert="horz"/>
          <a:lstStyle>
            <a:lvl1pPr algn="l">
              <a:defRPr sz="3200" baseline="0"/>
            </a:lvl1pPr>
          </a:lstStyle>
          <a:p>
            <a:r>
              <a:rPr lang="en-US" dirty="0" smtClean="0"/>
              <a:t>Click to edit presentation title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8262" y="3666691"/>
            <a:ext cx="5688964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 or presenter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3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-Gold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9521" y="1863731"/>
            <a:ext cx="5728528" cy="110251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49520" y="2961592"/>
            <a:ext cx="5728528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 or presenter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4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-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</p:spPr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705233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section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21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theme-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69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90329F5-542D-9840-825F-A9A559834D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88364" y="474314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8364" y="1468485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subhead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5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theme-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469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90329F5-542D-9840-825F-A9A559834D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0288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0288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1st column sub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00288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88115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2nd column sub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788115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heme-one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8364" y="474314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8364" y="1468485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subhead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69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90329F5-542D-9840-825F-A9A559834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9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White theme-two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0288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0288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1st column sub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288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88115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2nd column sub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8115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469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90329F5-542D-9840-825F-A9A559834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53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83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cu-ppt-footer-cover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08200"/>
            <a:ext cx="9144000" cy="3035300"/>
          </a:xfrm>
          <a:prstGeom prst="rect">
            <a:avLst/>
          </a:prstGeom>
        </p:spPr>
      </p:pic>
      <p:pic>
        <p:nvPicPr>
          <p:cNvPr id="3" name="Picture 2" descr="vcu_brand_mark_rgb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3" y="4289988"/>
            <a:ext cx="1747634" cy="51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7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B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cu-ppt-cover.eps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722"/>
          <a:stretch/>
        </p:blipFill>
        <p:spPr>
          <a:xfrm>
            <a:off x="0" y="0"/>
            <a:ext cx="23114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93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cu-ppt-footer-gold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3100"/>
            <a:ext cx="49022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6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FFBA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cu-ppt-footer-gray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83099"/>
            <a:ext cx="49022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8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9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cu-ppt-footer-gray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2073"/>
            <a:ext cx="4902200" cy="660400"/>
          </a:xfrm>
          <a:prstGeom prst="rect">
            <a:avLst/>
          </a:prstGeom>
          <a:effectLst>
            <a:outerShdw blurRad="152400" dist="25400" dir="16200000" sx="102000" sy="102000" algn="tl" rotWithShape="0">
              <a:srgbClr val="000000">
                <a:alpha val="2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1518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9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544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82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liebert@vcu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749521" y="1863731"/>
            <a:ext cx="5728528" cy="1712949"/>
          </a:xfrm>
        </p:spPr>
        <p:txBody>
          <a:bodyPr/>
          <a:lstStyle/>
          <a:p>
            <a:r>
              <a:rPr lang="en-US" sz="4000" dirty="0" smtClean="0"/>
              <a:t>Introduction to Functional Review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749520" y="3649412"/>
            <a:ext cx="5728528" cy="131445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Saltanat Liebert, Ph.D. </a:t>
            </a:r>
            <a:br>
              <a:rPr lang="en-US" sz="2000" dirty="0" smtClean="0"/>
            </a:br>
            <a:r>
              <a:rPr lang="en-US" sz="2000" dirty="0" smtClean="0"/>
              <a:t>Associate Professor of Public Administration</a:t>
            </a:r>
            <a:br>
              <a:rPr lang="en-US" sz="2000" dirty="0" smtClean="0"/>
            </a:br>
            <a:r>
              <a:rPr lang="en-US" sz="2000" dirty="0" smtClean="0"/>
              <a:t>Virginia Commonwealth University, USA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8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364" y="295562"/>
            <a:ext cx="8229600" cy="8572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Presentation outline</a:t>
            </a:r>
            <a:endParaRPr lang="en-US" b="1" dirty="0">
              <a:solidFill>
                <a:srgbClr val="FFC000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90647" y="1085851"/>
            <a:ext cx="6867453" cy="33944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ea typeface="Abadi MT Condensed Light" charset="0"/>
                <a:cs typeface="Abadi MT Condensed Light" charset="0"/>
              </a:rPr>
              <a:t>What is functional review?</a:t>
            </a:r>
            <a:endParaRPr lang="en-US" dirty="0">
              <a:ea typeface="Abadi MT Condensed Light" charset="0"/>
              <a:cs typeface="Abadi MT Condensed Light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ea typeface="Abadi MT Condensed Light" charset="0"/>
                <a:cs typeface="Abadi MT Condensed Light" charset="0"/>
              </a:rPr>
              <a:t>Objectives of functional 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ea typeface="Abadi MT Condensed Light" charset="0"/>
                <a:cs typeface="Abadi MT Condensed Light" charset="0"/>
              </a:rPr>
              <a:t>Types of functional 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ea typeface="Abadi MT Condensed Light" charset="0"/>
                <a:cs typeface="Abadi MT Condensed Light" charset="0"/>
              </a:rPr>
              <a:t>Practical tools</a:t>
            </a:r>
          </a:p>
        </p:txBody>
      </p:sp>
    </p:spTree>
    <p:extLst>
      <p:ext uri="{BB962C8B-B14F-4D97-AF65-F5344CB8AC3E}">
        <p14:creationId xmlns:p14="http://schemas.microsoft.com/office/powerpoint/2010/main" val="1528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11" y="129455"/>
            <a:ext cx="8229600" cy="857250"/>
          </a:xfrm>
        </p:spPr>
        <p:txBody>
          <a:bodyPr/>
          <a:lstStyle/>
          <a:p>
            <a:pPr algn="ctr"/>
            <a:r>
              <a:rPr lang="en-US" dirty="0" smtClean="0"/>
              <a:t>What is functional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25" y="1210068"/>
            <a:ext cx="8229600" cy="3394472"/>
          </a:xfrm>
        </p:spPr>
        <p:txBody>
          <a:bodyPr/>
          <a:lstStyle/>
          <a:p>
            <a:r>
              <a:rPr lang="en-US" dirty="0" smtClean="0"/>
              <a:t>Typically </a:t>
            </a:r>
            <a:r>
              <a:rPr lang="en-US" dirty="0"/>
              <a:t>evaluates existing </a:t>
            </a:r>
            <a:r>
              <a:rPr lang="en-US" dirty="0" smtClean="0"/>
              <a:t>expenditure programs </a:t>
            </a:r>
            <a:r>
              <a:rPr lang="en-US" dirty="0"/>
              <a:t>along two dimensions: efficiency and effectiveness</a:t>
            </a:r>
            <a:endParaRPr lang="en-US" dirty="0" smtClean="0"/>
          </a:p>
          <a:p>
            <a:r>
              <a:rPr lang="en-US" dirty="0" smtClean="0"/>
              <a:t>Change </a:t>
            </a:r>
            <a:r>
              <a:rPr lang="en-US" dirty="0"/>
              <a:t>management </a:t>
            </a:r>
            <a:r>
              <a:rPr lang="en-US" dirty="0" smtClean="0"/>
              <a:t>tool used to strengthen </a:t>
            </a:r>
            <a:r>
              <a:rPr lang="en-US" dirty="0"/>
              <a:t>the efficiency and effectiveness of an organization </a:t>
            </a:r>
            <a:endParaRPr lang="en-US" dirty="0" smtClean="0"/>
          </a:p>
          <a:p>
            <a:r>
              <a:rPr lang="en-US" dirty="0" smtClean="0"/>
              <a:t>Functional </a:t>
            </a:r>
            <a:r>
              <a:rPr lang="en-US" dirty="0"/>
              <a:t>reviews should be seen as an iterative, continuous process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808" y="249470"/>
            <a:ext cx="8229600" cy="857250"/>
          </a:xfrm>
        </p:spPr>
        <p:txBody>
          <a:bodyPr/>
          <a:lstStyle/>
          <a:p>
            <a:pPr algn="ctr"/>
            <a:r>
              <a:rPr lang="en-US" dirty="0" smtClean="0"/>
              <a:t>Objectives of Functional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788" y="1040022"/>
            <a:ext cx="8229600" cy="3394472"/>
          </a:xfrm>
        </p:spPr>
        <p:txBody>
          <a:bodyPr/>
          <a:lstStyle/>
          <a:p>
            <a:r>
              <a:rPr lang="en-US" dirty="0" smtClean="0"/>
              <a:t>Identify opportunities for reduction of public expenditures	</a:t>
            </a:r>
          </a:p>
          <a:p>
            <a:r>
              <a:rPr lang="en-US" dirty="0" smtClean="0"/>
              <a:t>Reduce the size and scope of government</a:t>
            </a:r>
          </a:p>
          <a:p>
            <a:r>
              <a:rPr lang="en-US" dirty="0" smtClean="0"/>
              <a:t>Increase efficiency of public agencies</a:t>
            </a:r>
          </a:p>
          <a:p>
            <a:r>
              <a:rPr lang="en-US" dirty="0" smtClean="0"/>
              <a:t>Increase effectiveness of government</a:t>
            </a:r>
          </a:p>
        </p:txBody>
      </p:sp>
    </p:spTree>
    <p:extLst>
      <p:ext uri="{BB962C8B-B14F-4D97-AF65-F5344CB8AC3E}">
        <p14:creationId xmlns:p14="http://schemas.microsoft.com/office/powerpoint/2010/main" val="260310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20" y="77203"/>
            <a:ext cx="8229600" cy="625616"/>
          </a:xfrm>
        </p:spPr>
        <p:txBody>
          <a:bodyPr/>
          <a:lstStyle/>
          <a:p>
            <a:pPr algn="ctr"/>
            <a:r>
              <a:rPr lang="en-US" dirty="0" smtClean="0"/>
              <a:t>Focus of Functional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034" y="804021"/>
            <a:ext cx="8229600" cy="3394472"/>
          </a:xfrm>
        </p:spPr>
        <p:txBody>
          <a:bodyPr/>
          <a:lstStyle/>
          <a:p>
            <a:r>
              <a:rPr lang="en-US" sz="2400" dirty="0"/>
              <a:t>Can focus on policy or organizations</a:t>
            </a:r>
          </a:p>
          <a:p>
            <a:r>
              <a:rPr lang="en-US" sz="2400" b="1" i="1" dirty="0" smtClean="0"/>
              <a:t>Policy focus</a:t>
            </a:r>
            <a:r>
              <a:rPr lang="en-US" sz="2400" dirty="0" smtClean="0"/>
              <a:t>: 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Can pinpoint </a:t>
            </a:r>
            <a:r>
              <a:rPr lang="en-US" sz="2000" dirty="0"/>
              <a:t>particular </a:t>
            </a:r>
            <a:r>
              <a:rPr lang="en-US" sz="2000" dirty="0" smtClean="0"/>
              <a:t>programs or examine all government programs</a:t>
            </a:r>
          </a:p>
          <a:p>
            <a:r>
              <a:rPr lang="en-US" sz="2400" b="1" i="1" dirty="0" smtClean="0"/>
              <a:t>Organization focus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identify </a:t>
            </a:r>
            <a:r>
              <a:rPr lang="en-US" sz="2000" dirty="0"/>
              <a:t>individual agencies or work </a:t>
            </a:r>
            <a:r>
              <a:rPr lang="en-US" sz="2000" dirty="0" smtClean="0"/>
              <a:t>units that </a:t>
            </a:r>
            <a:r>
              <a:rPr lang="en-US" sz="2000" dirty="0"/>
              <a:t>are to be restructured for efficiency </a:t>
            </a:r>
            <a:r>
              <a:rPr lang="en-US" sz="2000" dirty="0" smtClean="0"/>
              <a:t>reasons </a:t>
            </a:r>
          </a:p>
          <a:p>
            <a:pPr marL="457200" lvl="1" indent="0">
              <a:buNone/>
            </a:pPr>
            <a:r>
              <a:rPr lang="en-US" sz="2000" dirty="0" smtClean="0"/>
              <a:t>Or</a:t>
            </a:r>
          </a:p>
          <a:p>
            <a:pPr lvl="1"/>
            <a:r>
              <a:rPr lang="en-US" sz="2000" dirty="0" smtClean="0"/>
              <a:t>broad approach: review all government agencies</a:t>
            </a:r>
          </a:p>
        </p:txBody>
      </p:sp>
    </p:spTree>
    <p:extLst>
      <p:ext uri="{BB962C8B-B14F-4D97-AF65-F5344CB8AC3E}">
        <p14:creationId xmlns:p14="http://schemas.microsoft.com/office/powerpoint/2010/main" val="48195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20" y="56303"/>
            <a:ext cx="8229600" cy="62561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4A4C4C"/>
                </a:solidFill>
              </a:rPr>
              <a:t>Types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of Functional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86" y="825574"/>
            <a:ext cx="8229600" cy="4028584"/>
          </a:xfrm>
        </p:spPr>
        <p:txBody>
          <a:bodyPr/>
          <a:lstStyle/>
          <a:p>
            <a:r>
              <a:rPr lang="en-US" sz="1800" b="1" dirty="0" smtClean="0"/>
              <a:t>‘Pure’ efficiency review </a:t>
            </a:r>
          </a:p>
          <a:p>
            <a:pPr lvl="1"/>
            <a:r>
              <a:rPr lang="en-US" sz="1500" dirty="0" smtClean="0"/>
              <a:t>focus on how organizations are structured and managed</a:t>
            </a:r>
          </a:p>
          <a:p>
            <a:pPr lvl="1"/>
            <a:r>
              <a:rPr lang="en-US" sz="1500" dirty="0" smtClean="0"/>
              <a:t>includes business process changes/re-engineering</a:t>
            </a:r>
          </a:p>
          <a:p>
            <a:pPr lvl="1"/>
            <a:r>
              <a:rPr lang="en-US" sz="1500" dirty="0" smtClean="0"/>
              <a:t>no review of policies that these organizations implement</a:t>
            </a:r>
          </a:p>
          <a:p>
            <a:pPr lvl="1"/>
            <a:r>
              <a:rPr lang="en-US" sz="1500" dirty="0" smtClean="0"/>
              <a:t>focus on reducing costs or improving service quality</a:t>
            </a:r>
          </a:p>
          <a:p>
            <a:pPr lvl="1"/>
            <a:r>
              <a:rPr lang="en-US" sz="1500" b="1" i="1" dirty="0"/>
              <a:t>Objective</a:t>
            </a:r>
            <a:r>
              <a:rPr lang="en-US" sz="1500" b="1" dirty="0"/>
              <a:t>:</a:t>
            </a:r>
            <a:r>
              <a:rPr lang="en-US" sz="1500" dirty="0"/>
              <a:t> To generate the same outputs at greater efficiency </a:t>
            </a:r>
            <a:r>
              <a:rPr lang="en-US" sz="1500" dirty="0" smtClean="0"/>
              <a:t>through organizational </a:t>
            </a:r>
            <a:r>
              <a:rPr lang="en-US" sz="1500" dirty="0"/>
              <a:t>and business process reengineering</a:t>
            </a:r>
            <a:endParaRPr lang="en-US" sz="1500" dirty="0" smtClean="0"/>
          </a:p>
          <a:p>
            <a:r>
              <a:rPr lang="en-US" sz="1800" b="1" dirty="0" smtClean="0"/>
              <a:t>‘Pure</a:t>
            </a:r>
            <a:r>
              <a:rPr lang="en-US" sz="1800" b="1" dirty="0"/>
              <a:t>' effectiveness </a:t>
            </a:r>
            <a:r>
              <a:rPr lang="en-US" sz="1800" b="1" dirty="0" smtClean="0"/>
              <a:t>review </a:t>
            </a:r>
            <a:r>
              <a:rPr lang="en-US" sz="1800" b="1" dirty="0"/>
              <a:t>of policies and programs </a:t>
            </a:r>
            <a:endParaRPr lang="en-US" sz="1800" b="1" dirty="0" smtClean="0"/>
          </a:p>
          <a:p>
            <a:pPr lvl="1"/>
            <a:r>
              <a:rPr lang="en-US" sz="1500" dirty="0" smtClean="0"/>
              <a:t>focus </a:t>
            </a:r>
            <a:r>
              <a:rPr lang="en-US" sz="1500" dirty="0"/>
              <a:t>on </a:t>
            </a:r>
            <a:r>
              <a:rPr lang="en-US" sz="1500" dirty="0" smtClean="0"/>
              <a:t>government policy </a:t>
            </a:r>
            <a:r>
              <a:rPr lang="en-US" sz="1500" dirty="0"/>
              <a:t>and </a:t>
            </a:r>
            <a:r>
              <a:rPr lang="en-US" sz="1500" dirty="0" smtClean="0"/>
              <a:t>programs</a:t>
            </a:r>
          </a:p>
          <a:p>
            <a:pPr lvl="1"/>
            <a:r>
              <a:rPr lang="en-US" sz="1500" dirty="0" smtClean="0"/>
              <a:t>assumes that some low-priority programs and/or agencies can be abolished </a:t>
            </a:r>
          </a:p>
          <a:p>
            <a:pPr lvl="1"/>
            <a:r>
              <a:rPr lang="en-US" sz="1500" dirty="0" smtClean="0"/>
              <a:t>no </a:t>
            </a:r>
            <a:r>
              <a:rPr lang="en-US" sz="1500" dirty="0"/>
              <a:t>review of the organizational set-up</a:t>
            </a:r>
          </a:p>
          <a:p>
            <a:pPr indent="-285750"/>
            <a:r>
              <a:rPr lang="en-US" sz="1800" b="1" dirty="0" smtClean="0"/>
              <a:t>Mixed (hybrid) functional reviews </a:t>
            </a:r>
            <a:r>
              <a:rPr lang="en-US" sz="1800" dirty="0" smtClean="0"/>
              <a:t>examine both efficiency and effectiveness of organizations, usually to a limited extent (incremental v. comprehensive)</a:t>
            </a:r>
          </a:p>
        </p:txBody>
      </p:sp>
    </p:spTree>
    <p:extLst>
      <p:ext uri="{BB962C8B-B14F-4D97-AF65-F5344CB8AC3E}">
        <p14:creationId xmlns:p14="http://schemas.microsoft.com/office/powerpoint/2010/main" val="33255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20" y="77203"/>
            <a:ext cx="8229600" cy="62561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333333"/>
                </a:solidFill>
              </a:rPr>
              <a:t>Types </a:t>
            </a:r>
            <a:r>
              <a:rPr lang="en-US" dirty="0" smtClean="0"/>
              <a:t>of Functional Review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034" y="860995"/>
            <a:ext cx="8229600" cy="3805058"/>
          </a:xfrm>
        </p:spPr>
        <p:txBody>
          <a:bodyPr/>
          <a:lstStyle/>
          <a:p>
            <a:pPr marL="57150" indent="0">
              <a:buNone/>
            </a:pPr>
            <a:r>
              <a:rPr lang="en-US" sz="1800" b="1" dirty="0" smtClean="0"/>
              <a:t>Mixed (hybrid) functional reviews:</a:t>
            </a:r>
            <a:endParaRPr lang="en-US" sz="1800" dirty="0" smtClean="0"/>
          </a:p>
          <a:p>
            <a:r>
              <a:rPr lang="en-US" sz="1800" dirty="0" smtClean="0"/>
              <a:t>Upstream program and efficiency reviews: </a:t>
            </a:r>
          </a:p>
          <a:p>
            <a:pPr lvl="1"/>
            <a:r>
              <a:rPr lang="en-US" sz="1500" dirty="0" smtClean="0"/>
              <a:t>comprehensive </a:t>
            </a:r>
            <a:r>
              <a:rPr lang="en-US" sz="1500" dirty="0"/>
              <a:t>policy </a:t>
            </a:r>
            <a:r>
              <a:rPr lang="en-US" sz="1500" dirty="0" smtClean="0"/>
              <a:t>reforms</a:t>
            </a:r>
          </a:p>
          <a:p>
            <a:pPr lvl="1"/>
            <a:r>
              <a:rPr lang="en-US" sz="1500" dirty="0" smtClean="0"/>
              <a:t>switch from low </a:t>
            </a:r>
            <a:r>
              <a:rPr lang="en-US" sz="1500" dirty="0"/>
              <a:t>to high priority </a:t>
            </a:r>
            <a:r>
              <a:rPr lang="en-US" sz="1500" dirty="0" smtClean="0"/>
              <a:t>programs</a:t>
            </a:r>
          </a:p>
          <a:p>
            <a:pPr lvl="1"/>
            <a:r>
              <a:rPr lang="en-US" sz="1500" dirty="0" smtClean="0"/>
              <a:t>restructuring </a:t>
            </a:r>
            <a:r>
              <a:rPr lang="en-US" sz="1500" dirty="0"/>
              <a:t>of </a:t>
            </a:r>
            <a:r>
              <a:rPr lang="en-US" sz="1500" dirty="0" smtClean="0"/>
              <a:t>government-wide processes</a:t>
            </a:r>
          </a:p>
          <a:p>
            <a:r>
              <a:rPr lang="en-US" sz="1800" dirty="0" smtClean="0"/>
              <a:t>Intermediate functional and agency review</a:t>
            </a:r>
          </a:p>
          <a:p>
            <a:pPr lvl="1"/>
            <a:r>
              <a:rPr lang="en-US" sz="1500" dirty="0" smtClean="0"/>
              <a:t>focus on </a:t>
            </a:r>
            <a:r>
              <a:rPr lang="en-US" sz="1500" dirty="0"/>
              <a:t>reshaping some programs, </a:t>
            </a:r>
            <a:r>
              <a:rPr lang="en-US" sz="1500" dirty="0" smtClean="0"/>
              <a:t>eliminating some programs</a:t>
            </a:r>
          </a:p>
          <a:p>
            <a:pPr lvl="1"/>
            <a:r>
              <a:rPr lang="en-US" sz="1500" dirty="0" smtClean="0"/>
              <a:t>restructure </a:t>
            </a:r>
            <a:r>
              <a:rPr lang="en-US" sz="1500" dirty="0"/>
              <a:t>some entire agencies but without large scale changes to </a:t>
            </a:r>
            <a:r>
              <a:rPr lang="en-US" sz="1500" dirty="0" smtClean="0"/>
              <a:t>the machinery </a:t>
            </a:r>
            <a:r>
              <a:rPr lang="en-US" sz="1500" dirty="0"/>
              <a:t>of </a:t>
            </a:r>
            <a:r>
              <a:rPr lang="en-US" sz="1500" dirty="0" smtClean="0"/>
              <a:t>government</a:t>
            </a:r>
          </a:p>
          <a:p>
            <a:pPr lvl="1"/>
            <a:r>
              <a:rPr lang="en-US" sz="1500" dirty="0"/>
              <a:t>e</a:t>
            </a:r>
            <a:r>
              <a:rPr lang="en-US" sz="1500" dirty="0" smtClean="0"/>
              <a:t>limination of duplication; consolidation of services</a:t>
            </a:r>
          </a:p>
          <a:p>
            <a:r>
              <a:rPr lang="en-US" sz="1800" dirty="0" smtClean="0"/>
              <a:t>Downstream organizational review and business process re-engineering</a:t>
            </a:r>
          </a:p>
          <a:p>
            <a:pPr lvl="1"/>
            <a:r>
              <a:rPr lang="en-US" sz="1500" dirty="0" smtClean="0"/>
              <a:t>Objectives: To </a:t>
            </a:r>
            <a:r>
              <a:rPr lang="en-US" sz="1500" dirty="0"/>
              <a:t>drop or change specific activities or services, and in some </a:t>
            </a:r>
            <a:r>
              <a:rPr lang="en-US" sz="1500" dirty="0" smtClean="0"/>
              <a:t>cases the </a:t>
            </a:r>
            <a:r>
              <a:rPr lang="en-US" sz="1500" dirty="0"/>
              <a:t>detailed restructuring of a few specific </a:t>
            </a:r>
            <a:r>
              <a:rPr lang="en-US" sz="1500" dirty="0" smtClean="0"/>
              <a:t>agencies</a:t>
            </a:r>
            <a:endParaRPr lang="en-US" sz="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20" y="77203"/>
            <a:ext cx="8229600" cy="625616"/>
          </a:xfrm>
        </p:spPr>
        <p:txBody>
          <a:bodyPr/>
          <a:lstStyle/>
          <a:p>
            <a:pPr algn="ctr"/>
            <a:r>
              <a:rPr lang="en-US" dirty="0" smtClean="0"/>
              <a:t>Practical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034" y="804021"/>
            <a:ext cx="8229600" cy="3394472"/>
          </a:xfrm>
        </p:spPr>
        <p:txBody>
          <a:bodyPr/>
          <a:lstStyle/>
          <a:p>
            <a:r>
              <a:rPr lang="en-US" sz="2400" dirty="0" smtClean="0"/>
              <a:t>Logic model (for program/effectiveness reviews)</a:t>
            </a:r>
          </a:p>
          <a:p>
            <a:pPr lvl="1"/>
            <a:r>
              <a:rPr lang="en-US" sz="2000" dirty="0" smtClean="0"/>
              <a:t>Ties organizational mission to inputs, outputs, and outcomes</a:t>
            </a:r>
          </a:p>
          <a:p>
            <a:r>
              <a:rPr lang="en-US" sz="2400" dirty="0" smtClean="0"/>
              <a:t>Process mapping (for efficiency reviews)</a:t>
            </a:r>
          </a:p>
          <a:p>
            <a:pPr lvl="1"/>
            <a:r>
              <a:rPr lang="en-US" sz="2000" dirty="0" smtClean="0"/>
              <a:t>Visual representation of administrative processes to improve efficiency and customer experiences </a:t>
            </a:r>
          </a:p>
          <a:p>
            <a:pPr lvl="1"/>
            <a:r>
              <a:rPr lang="en-US" sz="2000" dirty="0" smtClean="0"/>
              <a:t>Leads to business process re-engineering</a:t>
            </a:r>
          </a:p>
        </p:txBody>
      </p:sp>
    </p:spTree>
    <p:extLst>
      <p:ext uri="{BB962C8B-B14F-4D97-AF65-F5344CB8AC3E}">
        <p14:creationId xmlns:p14="http://schemas.microsoft.com/office/powerpoint/2010/main" val="134970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 Comments?</a:t>
            </a:r>
          </a:p>
          <a:p>
            <a:r>
              <a:rPr lang="en-US" dirty="0" smtClean="0"/>
              <a:t>Saltanat Liebert, Ph.D., </a:t>
            </a:r>
            <a:r>
              <a:rPr lang="en-US" dirty="0" smtClean="0">
                <a:hlinkClick r:id="rId3"/>
              </a:rPr>
              <a:t>sliebert@vcu.edu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58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Cover-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old cover-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ection-master">
  <a:themeElements>
    <a:clrScheme name="Custom 3">
      <a:dk1>
        <a:sysClr val="windowText" lastClr="000000"/>
      </a:dk1>
      <a:lt1>
        <a:sysClr val="window" lastClr="FFFFFF"/>
      </a:lt1>
      <a:dk2>
        <a:srgbClr val="FFA800"/>
      </a:dk2>
      <a:lt2>
        <a:srgbClr val="C0C1BF"/>
      </a:lt2>
      <a:accent1>
        <a:srgbClr val="E57200"/>
      </a:accent1>
      <a:accent2>
        <a:srgbClr val="FFCE00"/>
      </a:accent2>
      <a:accent3>
        <a:srgbClr val="00B3BE"/>
      </a:accent3>
      <a:accent4>
        <a:srgbClr val="856822"/>
      </a:accent4>
      <a:accent5>
        <a:srgbClr val="275E37"/>
      </a:accent5>
      <a:accent6>
        <a:srgbClr val="B2E0D6"/>
      </a:accent6>
      <a:hlink>
        <a:srgbClr val="E5CBB1"/>
      </a:hlink>
      <a:folHlink>
        <a:srgbClr val="CCDBA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Gray theme-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White theme-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9433</TotalTime>
  <Words>397</Words>
  <Application>Microsoft Office PowerPoint</Application>
  <PresentationFormat>On-screen Show (16:9)</PresentationFormat>
  <Paragraphs>66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Abadi MT Condensed Light</vt:lpstr>
      <vt:lpstr>Arial</vt:lpstr>
      <vt:lpstr>Calibri</vt:lpstr>
      <vt:lpstr>Custom Cover-master</vt:lpstr>
      <vt:lpstr>Gold cover-master</vt:lpstr>
      <vt:lpstr>Section-master</vt:lpstr>
      <vt:lpstr>Gray theme-master</vt:lpstr>
      <vt:lpstr>White theme-master</vt:lpstr>
      <vt:lpstr>Blank</vt:lpstr>
      <vt:lpstr>1_Blank</vt:lpstr>
      <vt:lpstr>Introduction to Functional Review</vt:lpstr>
      <vt:lpstr>Presentation outline</vt:lpstr>
      <vt:lpstr>What is functional review?</vt:lpstr>
      <vt:lpstr>Objectives of Functional Review</vt:lpstr>
      <vt:lpstr>Focus of Functional Review</vt:lpstr>
      <vt:lpstr>Types of Functional Review</vt:lpstr>
      <vt:lpstr>Types of Functional Review (cont’d)</vt:lpstr>
      <vt:lpstr>Practical tools</vt:lpstr>
      <vt:lpstr>Thank you!</vt:lpstr>
    </vt:vector>
  </TitlesOfParts>
  <Company>VCU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Price</dc:creator>
  <cp:lastModifiedBy>Saltanat Liebert</cp:lastModifiedBy>
  <cp:revision>242</cp:revision>
  <dcterms:created xsi:type="dcterms:W3CDTF">2016-10-31T19:36:36Z</dcterms:created>
  <dcterms:modified xsi:type="dcterms:W3CDTF">2018-04-19T07:28:09Z</dcterms:modified>
</cp:coreProperties>
</file>