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57" r:id="rId5"/>
    <p:sldId id="272" r:id="rId6"/>
    <p:sldId id="271" r:id="rId7"/>
    <p:sldId id="273" r:id="rId8"/>
    <p:sldId id="275" r:id="rId9"/>
    <p:sldId id="267" r:id="rId10"/>
    <p:sldId id="2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AB92BE-2CA0-46E8-A7A0-7F14D6A320E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1575995A-A056-41FE-9A35-39459D74D0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B990BD83-A3A6-4CFB-9FEF-B5B9D80AE91D}"/>
              </a:ext>
            </a:extLst>
          </p:cNvPr>
          <p:cNvSpPr>
            <a:spLocks noGrp="1"/>
          </p:cNvSpPr>
          <p:nvPr>
            <p:ph type="dt" sz="half" idx="10"/>
          </p:nvPr>
        </p:nvSpPr>
        <p:spPr/>
        <p:txBody>
          <a:bodyPr/>
          <a:lstStyle/>
          <a:p>
            <a:fld id="{8491B77C-57FA-4391-A20A-B674C947C540}" type="datetimeFigureOut">
              <a:rPr lang="en-US" smtClean="0"/>
              <a:t>4/18/2018</a:t>
            </a:fld>
            <a:endParaRPr lang="en-US"/>
          </a:p>
        </p:txBody>
      </p:sp>
      <p:sp>
        <p:nvSpPr>
          <p:cNvPr id="5" name="Footer Placeholder 4">
            <a:extLst>
              <a:ext uri="{FF2B5EF4-FFF2-40B4-BE49-F238E27FC236}">
                <a16:creationId xmlns:a16="http://schemas.microsoft.com/office/drawing/2014/main" xmlns="" id="{578D298F-92BD-44FF-9686-C9CEFBB559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FF9981E-BEBC-4F2D-8C1C-8CDA7803CBF9}"/>
              </a:ext>
            </a:extLst>
          </p:cNvPr>
          <p:cNvSpPr>
            <a:spLocks noGrp="1"/>
          </p:cNvSpPr>
          <p:nvPr>
            <p:ph type="sldNum" sz="quarter" idx="12"/>
          </p:nvPr>
        </p:nvSpPr>
        <p:spPr/>
        <p:txBody>
          <a:bodyPr/>
          <a:lstStyle/>
          <a:p>
            <a:fld id="{BB0D6A68-4FCE-4F79-AEE9-897F7AC4E49E}" type="slidenum">
              <a:rPr lang="en-US" smtClean="0"/>
              <a:t>‹#›</a:t>
            </a:fld>
            <a:endParaRPr lang="en-US"/>
          </a:p>
        </p:txBody>
      </p:sp>
    </p:spTree>
    <p:extLst>
      <p:ext uri="{BB962C8B-B14F-4D97-AF65-F5344CB8AC3E}">
        <p14:creationId xmlns:p14="http://schemas.microsoft.com/office/powerpoint/2010/main" val="2893319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574171-1EE6-48F8-B5C0-FCCACD9CD39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375CC56F-B481-4594-B5AA-BDC2B9866E5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04082B6-2BF1-4C9E-9CE4-F299205AF865}"/>
              </a:ext>
            </a:extLst>
          </p:cNvPr>
          <p:cNvSpPr>
            <a:spLocks noGrp="1"/>
          </p:cNvSpPr>
          <p:nvPr>
            <p:ph type="dt" sz="half" idx="10"/>
          </p:nvPr>
        </p:nvSpPr>
        <p:spPr/>
        <p:txBody>
          <a:bodyPr/>
          <a:lstStyle/>
          <a:p>
            <a:fld id="{8491B77C-57FA-4391-A20A-B674C947C540}" type="datetimeFigureOut">
              <a:rPr lang="en-US" smtClean="0"/>
              <a:t>4/18/2018</a:t>
            </a:fld>
            <a:endParaRPr lang="en-US"/>
          </a:p>
        </p:txBody>
      </p:sp>
      <p:sp>
        <p:nvSpPr>
          <p:cNvPr id="5" name="Footer Placeholder 4">
            <a:extLst>
              <a:ext uri="{FF2B5EF4-FFF2-40B4-BE49-F238E27FC236}">
                <a16:creationId xmlns:a16="http://schemas.microsoft.com/office/drawing/2014/main" xmlns="" id="{C92669C3-2CB6-4E44-8934-10D3EEFD98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01AF702-2A05-4645-8BE2-FED0BBC3E697}"/>
              </a:ext>
            </a:extLst>
          </p:cNvPr>
          <p:cNvSpPr>
            <a:spLocks noGrp="1"/>
          </p:cNvSpPr>
          <p:nvPr>
            <p:ph type="sldNum" sz="quarter" idx="12"/>
          </p:nvPr>
        </p:nvSpPr>
        <p:spPr/>
        <p:txBody>
          <a:bodyPr/>
          <a:lstStyle/>
          <a:p>
            <a:fld id="{BB0D6A68-4FCE-4F79-AEE9-897F7AC4E49E}" type="slidenum">
              <a:rPr lang="en-US" smtClean="0"/>
              <a:t>‹#›</a:t>
            </a:fld>
            <a:endParaRPr lang="en-US"/>
          </a:p>
        </p:txBody>
      </p:sp>
    </p:spTree>
    <p:extLst>
      <p:ext uri="{BB962C8B-B14F-4D97-AF65-F5344CB8AC3E}">
        <p14:creationId xmlns:p14="http://schemas.microsoft.com/office/powerpoint/2010/main" val="499189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003B57F-D1DE-45BB-AF29-D26964FBB51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9175279F-3C17-4938-BA8D-38A1DBB129E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E12B63D-6F4D-4603-A2F7-2EB8A7D13026}"/>
              </a:ext>
            </a:extLst>
          </p:cNvPr>
          <p:cNvSpPr>
            <a:spLocks noGrp="1"/>
          </p:cNvSpPr>
          <p:nvPr>
            <p:ph type="dt" sz="half" idx="10"/>
          </p:nvPr>
        </p:nvSpPr>
        <p:spPr/>
        <p:txBody>
          <a:bodyPr/>
          <a:lstStyle/>
          <a:p>
            <a:fld id="{8491B77C-57FA-4391-A20A-B674C947C540}" type="datetimeFigureOut">
              <a:rPr lang="en-US" smtClean="0"/>
              <a:t>4/18/2018</a:t>
            </a:fld>
            <a:endParaRPr lang="en-US"/>
          </a:p>
        </p:txBody>
      </p:sp>
      <p:sp>
        <p:nvSpPr>
          <p:cNvPr id="5" name="Footer Placeholder 4">
            <a:extLst>
              <a:ext uri="{FF2B5EF4-FFF2-40B4-BE49-F238E27FC236}">
                <a16:creationId xmlns:a16="http://schemas.microsoft.com/office/drawing/2014/main" xmlns="" id="{CD3CEB7A-F398-4A50-B841-C80F3EAA59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BC3AEAB-43BF-4BAD-8401-73D6AFAB9CAF}"/>
              </a:ext>
            </a:extLst>
          </p:cNvPr>
          <p:cNvSpPr>
            <a:spLocks noGrp="1"/>
          </p:cNvSpPr>
          <p:nvPr>
            <p:ph type="sldNum" sz="quarter" idx="12"/>
          </p:nvPr>
        </p:nvSpPr>
        <p:spPr/>
        <p:txBody>
          <a:bodyPr/>
          <a:lstStyle/>
          <a:p>
            <a:fld id="{BB0D6A68-4FCE-4F79-AEE9-897F7AC4E49E}" type="slidenum">
              <a:rPr lang="en-US" smtClean="0"/>
              <a:t>‹#›</a:t>
            </a:fld>
            <a:endParaRPr lang="en-US"/>
          </a:p>
        </p:txBody>
      </p:sp>
    </p:spTree>
    <p:extLst>
      <p:ext uri="{BB962C8B-B14F-4D97-AF65-F5344CB8AC3E}">
        <p14:creationId xmlns:p14="http://schemas.microsoft.com/office/powerpoint/2010/main" val="2593828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5E937C-D3E3-4AC2-93BF-9D05EAE0F9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9DE0097-B117-4300-84F5-D290C2899FE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C9000A2-61BA-48BA-85F9-DEF1FD20B71B}"/>
              </a:ext>
            </a:extLst>
          </p:cNvPr>
          <p:cNvSpPr>
            <a:spLocks noGrp="1"/>
          </p:cNvSpPr>
          <p:nvPr>
            <p:ph type="dt" sz="half" idx="10"/>
          </p:nvPr>
        </p:nvSpPr>
        <p:spPr/>
        <p:txBody>
          <a:bodyPr/>
          <a:lstStyle/>
          <a:p>
            <a:fld id="{8491B77C-57FA-4391-A20A-B674C947C540}" type="datetimeFigureOut">
              <a:rPr lang="en-US" smtClean="0"/>
              <a:t>4/18/2018</a:t>
            </a:fld>
            <a:endParaRPr lang="en-US"/>
          </a:p>
        </p:txBody>
      </p:sp>
      <p:sp>
        <p:nvSpPr>
          <p:cNvPr id="5" name="Footer Placeholder 4">
            <a:extLst>
              <a:ext uri="{FF2B5EF4-FFF2-40B4-BE49-F238E27FC236}">
                <a16:creationId xmlns:a16="http://schemas.microsoft.com/office/drawing/2014/main" xmlns="" id="{5DD6287A-9FC6-420E-80DD-AB9BE9C5E9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58E096A-E579-4102-B2EB-7B2B1151C4BF}"/>
              </a:ext>
            </a:extLst>
          </p:cNvPr>
          <p:cNvSpPr>
            <a:spLocks noGrp="1"/>
          </p:cNvSpPr>
          <p:nvPr>
            <p:ph type="sldNum" sz="quarter" idx="12"/>
          </p:nvPr>
        </p:nvSpPr>
        <p:spPr/>
        <p:txBody>
          <a:bodyPr/>
          <a:lstStyle/>
          <a:p>
            <a:fld id="{BB0D6A68-4FCE-4F79-AEE9-897F7AC4E49E}" type="slidenum">
              <a:rPr lang="en-US" smtClean="0"/>
              <a:t>‹#›</a:t>
            </a:fld>
            <a:endParaRPr lang="en-US"/>
          </a:p>
        </p:txBody>
      </p:sp>
    </p:spTree>
    <p:extLst>
      <p:ext uri="{BB962C8B-B14F-4D97-AF65-F5344CB8AC3E}">
        <p14:creationId xmlns:p14="http://schemas.microsoft.com/office/powerpoint/2010/main" val="3965911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C7C14C-8CB9-4417-8FB2-4DE2C62A8C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1ECCAF37-61F2-4430-973B-40F7EFDC62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062AD523-F805-4825-9416-55C24C1619B8}"/>
              </a:ext>
            </a:extLst>
          </p:cNvPr>
          <p:cNvSpPr>
            <a:spLocks noGrp="1"/>
          </p:cNvSpPr>
          <p:nvPr>
            <p:ph type="dt" sz="half" idx="10"/>
          </p:nvPr>
        </p:nvSpPr>
        <p:spPr/>
        <p:txBody>
          <a:bodyPr/>
          <a:lstStyle/>
          <a:p>
            <a:fld id="{8491B77C-57FA-4391-A20A-B674C947C540}" type="datetimeFigureOut">
              <a:rPr lang="en-US" smtClean="0"/>
              <a:t>4/18/2018</a:t>
            </a:fld>
            <a:endParaRPr lang="en-US"/>
          </a:p>
        </p:txBody>
      </p:sp>
      <p:sp>
        <p:nvSpPr>
          <p:cNvPr id="5" name="Footer Placeholder 4">
            <a:extLst>
              <a:ext uri="{FF2B5EF4-FFF2-40B4-BE49-F238E27FC236}">
                <a16:creationId xmlns:a16="http://schemas.microsoft.com/office/drawing/2014/main" xmlns="" id="{72B5B721-66CD-45DF-B9E5-AC8C2565C0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BC29088-73A3-4275-BE1C-125F5944F41A}"/>
              </a:ext>
            </a:extLst>
          </p:cNvPr>
          <p:cNvSpPr>
            <a:spLocks noGrp="1"/>
          </p:cNvSpPr>
          <p:nvPr>
            <p:ph type="sldNum" sz="quarter" idx="12"/>
          </p:nvPr>
        </p:nvSpPr>
        <p:spPr/>
        <p:txBody>
          <a:bodyPr/>
          <a:lstStyle/>
          <a:p>
            <a:fld id="{BB0D6A68-4FCE-4F79-AEE9-897F7AC4E49E}" type="slidenum">
              <a:rPr lang="en-US" smtClean="0"/>
              <a:t>‹#›</a:t>
            </a:fld>
            <a:endParaRPr lang="en-US"/>
          </a:p>
        </p:txBody>
      </p:sp>
    </p:spTree>
    <p:extLst>
      <p:ext uri="{BB962C8B-B14F-4D97-AF65-F5344CB8AC3E}">
        <p14:creationId xmlns:p14="http://schemas.microsoft.com/office/powerpoint/2010/main" val="1560916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27F6F5-8281-45CE-9C08-0EA1EF9D97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1676E863-FE47-4E7D-B143-E54D9677BE8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61B8ECE1-CABB-4166-8DEF-911A844A3F3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73227523-B61F-4082-8535-60B4667E1F82}"/>
              </a:ext>
            </a:extLst>
          </p:cNvPr>
          <p:cNvSpPr>
            <a:spLocks noGrp="1"/>
          </p:cNvSpPr>
          <p:nvPr>
            <p:ph type="dt" sz="half" idx="10"/>
          </p:nvPr>
        </p:nvSpPr>
        <p:spPr/>
        <p:txBody>
          <a:bodyPr/>
          <a:lstStyle/>
          <a:p>
            <a:fld id="{8491B77C-57FA-4391-A20A-B674C947C540}" type="datetimeFigureOut">
              <a:rPr lang="en-US" smtClean="0"/>
              <a:t>4/18/2018</a:t>
            </a:fld>
            <a:endParaRPr lang="en-US"/>
          </a:p>
        </p:txBody>
      </p:sp>
      <p:sp>
        <p:nvSpPr>
          <p:cNvPr id="6" name="Footer Placeholder 5">
            <a:extLst>
              <a:ext uri="{FF2B5EF4-FFF2-40B4-BE49-F238E27FC236}">
                <a16:creationId xmlns:a16="http://schemas.microsoft.com/office/drawing/2014/main" xmlns="" id="{B4CF2B1D-C7EA-4282-8B02-F12DF9C553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03E3219-51A6-47EC-A264-7806C2EE1DA6}"/>
              </a:ext>
            </a:extLst>
          </p:cNvPr>
          <p:cNvSpPr>
            <a:spLocks noGrp="1"/>
          </p:cNvSpPr>
          <p:nvPr>
            <p:ph type="sldNum" sz="quarter" idx="12"/>
          </p:nvPr>
        </p:nvSpPr>
        <p:spPr/>
        <p:txBody>
          <a:bodyPr/>
          <a:lstStyle/>
          <a:p>
            <a:fld id="{BB0D6A68-4FCE-4F79-AEE9-897F7AC4E49E}" type="slidenum">
              <a:rPr lang="en-US" smtClean="0"/>
              <a:t>‹#›</a:t>
            </a:fld>
            <a:endParaRPr lang="en-US"/>
          </a:p>
        </p:txBody>
      </p:sp>
    </p:spTree>
    <p:extLst>
      <p:ext uri="{BB962C8B-B14F-4D97-AF65-F5344CB8AC3E}">
        <p14:creationId xmlns:p14="http://schemas.microsoft.com/office/powerpoint/2010/main" val="1664325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C25776-1B66-47DE-A3AD-145E743511A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9B7709E3-C0AA-4085-ABAF-22F926C62B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024C7EA2-D6D4-43C6-A772-7B6527B5251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9E319ED7-4CDA-4B5C-9A9A-F16C5CEACD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D1C3457E-0D20-4F4B-BE71-BA885FD1BA9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6053DD16-F9F5-4D8A-8D56-275F1FC80AD6}"/>
              </a:ext>
            </a:extLst>
          </p:cNvPr>
          <p:cNvSpPr>
            <a:spLocks noGrp="1"/>
          </p:cNvSpPr>
          <p:nvPr>
            <p:ph type="dt" sz="half" idx="10"/>
          </p:nvPr>
        </p:nvSpPr>
        <p:spPr/>
        <p:txBody>
          <a:bodyPr/>
          <a:lstStyle/>
          <a:p>
            <a:fld id="{8491B77C-57FA-4391-A20A-B674C947C540}" type="datetimeFigureOut">
              <a:rPr lang="en-US" smtClean="0"/>
              <a:t>4/18/2018</a:t>
            </a:fld>
            <a:endParaRPr lang="en-US"/>
          </a:p>
        </p:txBody>
      </p:sp>
      <p:sp>
        <p:nvSpPr>
          <p:cNvPr id="8" name="Footer Placeholder 7">
            <a:extLst>
              <a:ext uri="{FF2B5EF4-FFF2-40B4-BE49-F238E27FC236}">
                <a16:creationId xmlns:a16="http://schemas.microsoft.com/office/drawing/2014/main" xmlns="" id="{B78FC34B-2612-4E0D-B405-8FA24497F4D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02C764FD-1E9E-4FA6-9817-B500B669B40A}"/>
              </a:ext>
            </a:extLst>
          </p:cNvPr>
          <p:cNvSpPr>
            <a:spLocks noGrp="1"/>
          </p:cNvSpPr>
          <p:nvPr>
            <p:ph type="sldNum" sz="quarter" idx="12"/>
          </p:nvPr>
        </p:nvSpPr>
        <p:spPr/>
        <p:txBody>
          <a:bodyPr/>
          <a:lstStyle/>
          <a:p>
            <a:fld id="{BB0D6A68-4FCE-4F79-AEE9-897F7AC4E49E}" type="slidenum">
              <a:rPr lang="en-US" smtClean="0"/>
              <a:t>‹#›</a:t>
            </a:fld>
            <a:endParaRPr lang="en-US"/>
          </a:p>
        </p:txBody>
      </p:sp>
    </p:spTree>
    <p:extLst>
      <p:ext uri="{BB962C8B-B14F-4D97-AF65-F5344CB8AC3E}">
        <p14:creationId xmlns:p14="http://schemas.microsoft.com/office/powerpoint/2010/main" val="261996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CB7A0E-F1C1-4B0E-BAF2-3937E35D379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C383355E-CC2F-4B40-9B42-3AA5ABAC41DB}"/>
              </a:ext>
            </a:extLst>
          </p:cNvPr>
          <p:cNvSpPr>
            <a:spLocks noGrp="1"/>
          </p:cNvSpPr>
          <p:nvPr>
            <p:ph type="dt" sz="half" idx="10"/>
          </p:nvPr>
        </p:nvSpPr>
        <p:spPr/>
        <p:txBody>
          <a:bodyPr/>
          <a:lstStyle/>
          <a:p>
            <a:fld id="{8491B77C-57FA-4391-A20A-B674C947C540}" type="datetimeFigureOut">
              <a:rPr lang="en-US" smtClean="0"/>
              <a:t>4/18/2018</a:t>
            </a:fld>
            <a:endParaRPr lang="en-US"/>
          </a:p>
        </p:txBody>
      </p:sp>
      <p:sp>
        <p:nvSpPr>
          <p:cNvPr id="4" name="Footer Placeholder 3">
            <a:extLst>
              <a:ext uri="{FF2B5EF4-FFF2-40B4-BE49-F238E27FC236}">
                <a16:creationId xmlns:a16="http://schemas.microsoft.com/office/drawing/2014/main" xmlns="" id="{A1A72C79-6B35-49CE-B0FE-0213BDE7C87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9D0AED08-9902-4D47-B4FE-62AF484063C1}"/>
              </a:ext>
            </a:extLst>
          </p:cNvPr>
          <p:cNvSpPr>
            <a:spLocks noGrp="1"/>
          </p:cNvSpPr>
          <p:nvPr>
            <p:ph type="sldNum" sz="quarter" idx="12"/>
          </p:nvPr>
        </p:nvSpPr>
        <p:spPr/>
        <p:txBody>
          <a:bodyPr/>
          <a:lstStyle/>
          <a:p>
            <a:fld id="{BB0D6A68-4FCE-4F79-AEE9-897F7AC4E49E}" type="slidenum">
              <a:rPr lang="en-US" smtClean="0"/>
              <a:t>‹#›</a:t>
            </a:fld>
            <a:endParaRPr lang="en-US"/>
          </a:p>
        </p:txBody>
      </p:sp>
    </p:spTree>
    <p:extLst>
      <p:ext uri="{BB962C8B-B14F-4D97-AF65-F5344CB8AC3E}">
        <p14:creationId xmlns:p14="http://schemas.microsoft.com/office/powerpoint/2010/main" val="1580947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6C7B06F5-824F-4FA9-A911-A442C9CDC777}"/>
              </a:ext>
            </a:extLst>
          </p:cNvPr>
          <p:cNvSpPr>
            <a:spLocks noGrp="1"/>
          </p:cNvSpPr>
          <p:nvPr>
            <p:ph type="dt" sz="half" idx="10"/>
          </p:nvPr>
        </p:nvSpPr>
        <p:spPr/>
        <p:txBody>
          <a:bodyPr/>
          <a:lstStyle/>
          <a:p>
            <a:fld id="{8491B77C-57FA-4391-A20A-B674C947C540}" type="datetimeFigureOut">
              <a:rPr lang="en-US" smtClean="0"/>
              <a:t>4/18/2018</a:t>
            </a:fld>
            <a:endParaRPr lang="en-US"/>
          </a:p>
        </p:txBody>
      </p:sp>
      <p:sp>
        <p:nvSpPr>
          <p:cNvPr id="3" name="Footer Placeholder 2">
            <a:extLst>
              <a:ext uri="{FF2B5EF4-FFF2-40B4-BE49-F238E27FC236}">
                <a16:creationId xmlns:a16="http://schemas.microsoft.com/office/drawing/2014/main" xmlns="" id="{2A2F3EFA-8797-414D-8BB5-32293AFF19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DA331FC6-F6F2-4506-A27A-E6EA38A248F4}"/>
              </a:ext>
            </a:extLst>
          </p:cNvPr>
          <p:cNvSpPr>
            <a:spLocks noGrp="1"/>
          </p:cNvSpPr>
          <p:nvPr>
            <p:ph type="sldNum" sz="quarter" idx="12"/>
          </p:nvPr>
        </p:nvSpPr>
        <p:spPr/>
        <p:txBody>
          <a:bodyPr/>
          <a:lstStyle/>
          <a:p>
            <a:fld id="{BB0D6A68-4FCE-4F79-AEE9-897F7AC4E49E}" type="slidenum">
              <a:rPr lang="en-US" smtClean="0"/>
              <a:t>‹#›</a:t>
            </a:fld>
            <a:endParaRPr lang="en-US"/>
          </a:p>
        </p:txBody>
      </p:sp>
    </p:spTree>
    <p:extLst>
      <p:ext uri="{BB962C8B-B14F-4D97-AF65-F5344CB8AC3E}">
        <p14:creationId xmlns:p14="http://schemas.microsoft.com/office/powerpoint/2010/main" val="3083449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EE368D-6D14-421C-8A1D-20C00BCA3E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B5B04275-ACFF-40DC-B5C8-CE318E2083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9C0034D0-D55C-4F04-AFB2-3F38DA938B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0FBF45A4-2051-4935-8816-FEBDD8E23999}"/>
              </a:ext>
            </a:extLst>
          </p:cNvPr>
          <p:cNvSpPr>
            <a:spLocks noGrp="1"/>
          </p:cNvSpPr>
          <p:nvPr>
            <p:ph type="dt" sz="half" idx="10"/>
          </p:nvPr>
        </p:nvSpPr>
        <p:spPr/>
        <p:txBody>
          <a:bodyPr/>
          <a:lstStyle/>
          <a:p>
            <a:fld id="{8491B77C-57FA-4391-A20A-B674C947C540}" type="datetimeFigureOut">
              <a:rPr lang="en-US" smtClean="0"/>
              <a:t>4/18/2018</a:t>
            </a:fld>
            <a:endParaRPr lang="en-US"/>
          </a:p>
        </p:txBody>
      </p:sp>
      <p:sp>
        <p:nvSpPr>
          <p:cNvPr id="6" name="Footer Placeholder 5">
            <a:extLst>
              <a:ext uri="{FF2B5EF4-FFF2-40B4-BE49-F238E27FC236}">
                <a16:creationId xmlns:a16="http://schemas.microsoft.com/office/drawing/2014/main" xmlns="" id="{AEA446F2-0102-4770-A2A6-EF290D17FD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9480D22-AC28-42A3-8FC1-CC08A83F27D7}"/>
              </a:ext>
            </a:extLst>
          </p:cNvPr>
          <p:cNvSpPr>
            <a:spLocks noGrp="1"/>
          </p:cNvSpPr>
          <p:nvPr>
            <p:ph type="sldNum" sz="quarter" idx="12"/>
          </p:nvPr>
        </p:nvSpPr>
        <p:spPr/>
        <p:txBody>
          <a:bodyPr/>
          <a:lstStyle/>
          <a:p>
            <a:fld id="{BB0D6A68-4FCE-4F79-AEE9-897F7AC4E49E}" type="slidenum">
              <a:rPr lang="en-US" smtClean="0"/>
              <a:t>‹#›</a:t>
            </a:fld>
            <a:endParaRPr lang="en-US"/>
          </a:p>
        </p:txBody>
      </p:sp>
    </p:spTree>
    <p:extLst>
      <p:ext uri="{BB962C8B-B14F-4D97-AF65-F5344CB8AC3E}">
        <p14:creationId xmlns:p14="http://schemas.microsoft.com/office/powerpoint/2010/main" val="211599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C7DB88-CEE3-4065-A294-78ED11FE9C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3772B3AD-76E8-4696-BF89-3C98F5D1F9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58B2C003-CFE3-4E3E-BC0F-88FD170A97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CA80509A-BFAB-4157-8B1A-8D2AEAFFAB84}"/>
              </a:ext>
            </a:extLst>
          </p:cNvPr>
          <p:cNvSpPr>
            <a:spLocks noGrp="1"/>
          </p:cNvSpPr>
          <p:nvPr>
            <p:ph type="dt" sz="half" idx="10"/>
          </p:nvPr>
        </p:nvSpPr>
        <p:spPr/>
        <p:txBody>
          <a:bodyPr/>
          <a:lstStyle/>
          <a:p>
            <a:fld id="{8491B77C-57FA-4391-A20A-B674C947C540}" type="datetimeFigureOut">
              <a:rPr lang="en-US" smtClean="0"/>
              <a:t>4/18/2018</a:t>
            </a:fld>
            <a:endParaRPr lang="en-US"/>
          </a:p>
        </p:txBody>
      </p:sp>
      <p:sp>
        <p:nvSpPr>
          <p:cNvPr id="6" name="Footer Placeholder 5">
            <a:extLst>
              <a:ext uri="{FF2B5EF4-FFF2-40B4-BE49-F238E27FC236}">
                <a16:creationId xmlns:a16="http://schemas.microsoft.com/office/drawing/2014/main" xmlns="" id="{B36FB4FB-6D31-4B30-A3C9-7E4B1A2869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0F7B204-5712-493B-8E73-FDB3129344E2}"/>
              </a:ext>
            </a:extLst>
          </p:cNvPr>
          <p:cNvSpPr>
            <a:spLocks noGrp="1"/>
          </p:cNvSpPr>
          <p:nvPr>
            <p:ph type="sldNum" sz="quarter" idx="12"/>
          </p:nvPr>
        </p:nvSpPr>
        <p:spPr/>
        <p:txBody>
          <a:bodyPr/>
          <a:lstStyle/>
          <a:p>
            <a:fld id="{BB0D6A68-4FCE-4F79-AEE9-897F7AC4E49E}" type="slidenum">
              <a:rPr lang="en-US" smtClean="0"/>
              <a:t>‹#›</a:t>
            </a:fld>
            <a:endParaRPr lang="en-US"/>
          </a:p>
        </p:txBody>
      </p:sp>
    </p:spTree>
    <p:extLst>
      <p:ext uri="{BB962C8B-B14F-4D97-AF65-F5344CB8AC3E}">
        <p14:creationId xmlns:p14="http://schemas.microsoft.com/office/powerpoint/2010/main" val="3810754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69D8B001-157D-48FB-842D-5ECF706966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BA907744-E1B3-4521-A8AB-5FBD76D6E8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87E533E-A3C3-4079-B904-4C59B3B728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91B77C-57FA-4391-A20A-B674C947C540}" type="datetimeFigureOut">
              <a:rPr lang="en-US" smtClean="0"/>
              <a:t>4/18/2018</a:t>
            </a:fld>
            <a:endParaRPr lang="en-US"/>
          </a:p>
        </p:txBody>
      </p:sp>
      <p:sp>
        <p:nvSpPr>
          <p:cNvPr id="5" name="Footer Placeholder 4">
            <a:extLst>
              <a:ext uri="{FF2B5EF4-FFF2-40B4-BE49-F238E27FC236}">
                <a16:creationId xmlns:a16="http://schemas.microsoft.com/office/drawing/2014/main" xmlns="" id="{3C9F0AA2-FE72-4026-AA0E-435F64B363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EB1C32AC-33DB-4D9C-9B94-97E509CBF0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0D6A68-4FCE-4F79-AEE9-897F7AC4E49E}" type="slidenum">
              <a:rPr lang="en-US" smtClean="0"/>
              <a:t>‹#›</a:t>
            </a:fld>
            <a:endParaRPr lang="en-US"/>
          </a:p>
        </p:txBody>
      </p:sp>
    </p:spTree>
    <p:extLst>
      <p:ext uri="{BB962C8B-B14F-4D97-AF65-F5344CB8AC3E}">
        <p14:creationId xmlns:p14="http://schemas.microsoft.com/office/powerpoint/2010/main" val="2572874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E32213-D781-4F7F-A784-2E9F55B413D9}"/>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xmlns="" id="{7DCB51B4-CB56-4128-BDA1-39097A1C2879}"/>
              </a:ext>
            </a:extLst>
          </p:cNvPr>
          <p:cNvSpPr>
            <a:spLocks noGrp="1"/>
          </p:cNvSpPr>
          <p:nvPr>
            <p:ph type="subTitle" idx="1"/>
          </p:nvPr>
        </p:nvSpPr>
        <p:spPr/>
        <p:txBody>
          <a:bodyPr/>
          <a:lstStyle/>
          <a:p>
            <a:endParaRPr lang="en-US" dirty="0"/>
          </a:p>
        </p:txBody>
      </p:sp>
      <p:pic>
        <p:nvPicPr>
          <p:cNvPr id="5" name="Picture 4">
            <a:extLst>
              <a:ext uri="{FF2B5EF4-FFF2-40B4-BE49-F238E27FC236}">
                <a16:creationId xmlns:a16="http://schemas.microsoft.com/office/drawing/2014/main" xmlns="" id="{FBC200C5-967B-4B0B-BAEE-D56D1D373F0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6" name="Picture 5">
            <a:extLst>
              <a:ext uri="{FF2B5EF4-FFF2-40B4-BE49-F238E27FC236}">
                <a16:creationId xmlns:a16="http://schemas.microsoft.com/office/drawing/2014/main" xmlns="" id="{472C75F7-ECB0-4B4A-B999-F073574109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47514" y="2791967"/>
            <a:ext cx="2636525" cy="1274067"/>
          </a:xfrm>
          <a:prstGeom prst="rect">
            <a:avLst/>
          </a:prstGeom>
        </p:spPr>
      </p:pic>
      <p:sp>
        <p:nvSpPr>
          <p:cNvPr id="4" name="TextBox 3"/>
          <p:cNvSpPr txBox="1"/>
          <p:nvPr/>
        </p:nvSpPr>
        <p:spPr>
          <a:xfrm>
            <a:off x="1026544" y="1456393"/>
            <a:ext cx="8129472" cy="4124206"/>
          </a:xfrm>
          <a:prstGeom prst="rect">
            <a:avLst/>
          </a:prstGeom>
          <a:noFill/>
        </p:spPr>
        <p:txBody>
          <a:bodyPr wrap="square" rtlCol="0">
            <a:spAutoFit/>
          </a:bodyPr>
          <a:lstStyle/>
          <a:p>
            <a:pPr algn="ctr"/>
            <a:endParaRPr lang="en-US" sz="3200" b="1" dirty="0" smtClean="0">
              <a:solidFill>
                <a:schemeClr val="bg1"/>
              </a:solidFill>
            </a:endParaRPr>
          </a:p>
          <a:p>
            <a:pPr algn="ctr"/>
            <a:r>
              <a:rPr lang="en-US" sz="3200" b="1" dirty="0" smtClean="0">
                <a:solidFill>
                  <a:schemeClr val="bg1"/>
                </a:solidFill>
              </a:rPr>
              <a:t>FUNCTIONAL </a:t>
            </a:r>
            <a:r>
              <a:rPr lang="en-US" sz="3200" b="1" dirty="0" smtClean="0">
                <a:solidFill>
                  <a:schemeClr val="bg1"/>
                </a:solidFill>
              </a:rPr>
              <a:t>REVIEW </a:t>
            </a:r>
            <a:r>
              <a:rPr lang="en-US" sz="3200" b="1" dirty="0">
                <a:solidFill>
                  <a:schemeClr val="bg1"/>
                </a:solidFill>
              </a:rPr>
              <a:t>OF PUBLIC ADMINISTRATION </a:t>
            </a:r>
            <a:r>
              <a:rPr lang="en-US" sz="3200" b="1" dirty="0" smtClean="0">
                <a:solidFill>
                  <a:schemeClr val="bg1"/>
                </a:solidFill>
              </a:rPr>
              <a:t>STRUCTURE IN ARMENIA</a:t>
            </a:r>
          </a:p>
          <a:p>
            <a:pPr algn="ctr"/>
            <a:endParaRPr lang="en-US" sz="3200" b="1" dirty="0" smtClean="0">
              <a:solidFill>
                <a:schemeClr val="bg1"/>
              </a:solidFill>
            </a:endParaRPr>
          </a:p>
          <a:p>
            <a:pPr algn="ctr"/>
            <a:endParaRPr lang="en-US" sz="3200" b="1" dirty="0">
              <a:solidFill>
                <a:schemeClr val="bg1"/>
              </a:solidFill>
            </a:endParaRPr>
          </a:p>
          <a:p>
            <a:pPr lvl="8" algn="ctr"/>
            <a:endParaRPr lang="en-US" sz="3200" b="1" dirty="0" smtClean="0">
              <a:solidFill>
                <a:schemeClr val="bg1"/>
              </a:solidFill>
            </a:endParaRPr>
          </a:p>
          <a:p>
            <a:pPr lvl="8" algn="ctr"/>
            <a:r>
              <a:rPr lang="en-US" sz="3200" b="1" i="1" dirty="0" smtClean="0">
                <a:solidFill>
                  <a:schemeClr val="bg1"/>
                </a:solidFill>
              </a:rPr>
              <a:t>Davit </a:t>
            </a:r>
            <a:r>
              <a:rPr lang="en-US" sz="3200" b="1" i="1" dirty="0" smtClean="0">
                <a:solidFill>
                  <a:schemeClr val="bg1"/>
                </a:solidFill>
              </a:rPr>
              <a:t>Harutyunyan</a:t>
            </a:r>
          </a:p>
          <a:p>
            <a:pPr algn="ctr"/>
            <a:r>
              <a:rPr lang="en-US" sz="2000" b="1" i="1" dirty="0" smtClean="0">
                <a:solidFill>
                  <a:schemeClr val="bg1"/>
                </a:solidFill>
              </a:rPr>
              <a:t>			Public Administration Reform Team Leader</a:t>
            </a:r>
            <a:endParaRPr lang="en-US" sz="2000" b="1" i="1" dirty="0">
              <a:solidFill>
                <a:schemeClr val="bg1"/>
              </a:solidFill>
            </a:endParaRPr>
          </a:p>
          <a:p>
            <a:pPr algn="ctr"/>
            <a:endParaRPr lang="en-US" dirty="0">
              <a:solidFill>
                <a:schemeClr val="bg1"/>
              </a:solidFill>
            </a:endParaRPr>
          </a:p>
        </p:txBody>
      </p:sp>
      <p:sp>
        <p:nvSpPr>
          <p:cNvPr id="7" name="TextBox 6"/>
          <p:cNvSpPr txBox="1"/>
          <p:nvPr/>
        </p:nvSpPr>
        <p:spPr>
          <a:xfrm>
            <a:off x="2729461" y="5488513"/>
            <a:ext cx="6418053" cy="1077218"/>
          </a:xfrm>
          <a:prstGeom prst="rect">
            <a:avLst/>
          </a:prstGeom>
          <a:noFill/>
        </p:spPr>
        <p:txBody>
          <a:bodyPr wrap="square" rtlCol="0">
            <a:spAutoFit/>
          </a:bodyPr>
          <a:lstStyle/>
          <a:p>
            <a:pPr algn="ctr"/>
            <a:r>
              <a:rPr lang="en-US" b="1" dirty="0">
                <a:solidFill>
                  <a:schemeClr val="bg1"/>
                </a:solidFill>
              </a:rPr>
              <a:t>Functional and Institutional Analysis of Public Institutions, Organizational Structure</a:t>
            </a:r>
            <a:endParaRPr lang="en-US" dirty="0">
              <a:solidFill>
                <a:schemeClr val="bg1"/>
              </a:solidFill>
            </a:endParaRPr>
          </a:p>
          <a:p>
            <a:pPr algn="ctr"/>
            <a:endParaRPr lang="en-US" sz="1400" dirty="0" smtClean="0">
              <a:solidFill>
                <a:schemeClr val="bg1"/>
              </a:solidFill>
            </a:endParaRPr>
          </a:p>
          <a:p>
            <a:pPr algn="ctr"/>
            <a:r>
              <a:rPr lang="en-US" sz="1400" dirty="0" smtClean="0">
                <a:solidFill>
                  <a:schemeClr val="bg1"/>
                </a:solidFill>
              </a:rPr>
              <a:t>Tbilisi, April 20, 2018</a:t>
            </a:r>
            <a:endParaRPr lang="en-US" sz="1400" dirty="0">
              <a:solidFill>
                <a:schemeClr val="bg1"/>
              </a:solidFill>
            </a:endParaRPr>
          </a:p>
        </p:txBody>
      </p:sp>
    </p:spTree>
    <p:extLst>
      <p:ext uri="{BB962C8B-B14F-4D97-AF65-F5344CB8AC3E}">
        <p14:creationId xmlns:p14="http://schemas.microsoft.com/office/powerpoint/2010/main" val="37459332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E32213-D781-4F7F-A784-2E9F55B413D9}"/>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xmlns="" id="{7DCB51B4-CB56-4128-BDA1-39097A1C2879}"/>
              </a:ext>
            </a:extLst>
          </p:cNvPr>
          <p:cNvSpPr>
            <a:spLocks noGrp="1"/>
          </p:cNvSpPr>
          <p:nvPr>
            <p:ph type="subTitle" idx="1"/>
          </p:nvPr>
        </p:nvSpPr>
        <p:spPr/>
        <p:txBody>
          <a:bodyPr/>
          <a:lstStyle/>
          <a:p>
            <a:endParaRPr lang="en-US" dirty="0"/>
          </a:p>
        </p:txBody>
      </p:sp>
      <p:pic>
        <p:nvPicPr>
          <p:cNvPr id="5" name="Picture 4">
            <a:extLst>
              <a:ext uri="{FF2B5EF4-FFF2-40B4-BE49-F238E27FC236}">
                <a16:creationId xmlns:a16="http://schemas.microsoft.com/office/drawing/2014/main" xmlns="" id="{FBC200C5-967B-4B0B-BAEE-D56D1D373F0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637"/>
            <a:ext cx="12192000" cy="6858000"/>
          </a:xfrm>
          <a:prstGeom prst="rect">
            <a:avLst/>
          </a:prstGeom>
        </p:spPr>
      </p:pic>
      <p:pic>
        <p:nvPicPr>
          <p:cNvPr id="6" name="Picture 5">
            <a:extLst>
              <a:ext uri="{FF2B5EF4-FFF2-40B4-BE49-F238E27FC236}">
                <a16:creationId xmlns:a16="http://schemas.microsoft.com/office/drawing/2014/main" xmlns="" id="{472C75F7-ECB0-4B4A-B999-F073574109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47514" y="2791967"/>
            <a:ext cx="2636525" cy="1274067"/>
          </a:xfrm>
          <a:prstGeom prst="rect">
            <a:avLst/>
          </a:prstGeom>
        </p:spPr>
      </p:pic>
      <p:sp>
        <p:nvSpPr>
          <p:cNvPr id="4" name="TextBox 3"/>
          <p:cNvSpPr txBox="1"/>
          <p:nvPr/>
        </p:nvSpPr>
        <p:spPr>
          <a:xfrm>
            <a:off x="2109300" y="2936557"/>
            <a:ext cx="6452914" cy="984885"/>
          </a:xfrm>
          <a:prstGeom prst="rect">
            <a:avLst/>
          </a:prstGeom>
          <a:noFill/>
        </p:spPr>
        <p:txBody>
          <a:bodyPr wrap="square" rtlCol="0">
            <a:spAutoFit/>
          </a:bodyPr>
          <a:lstStyle/>
          <a:p>
            <a:pPr algn="ctr"/>
            <a:r>
              <a:rPr lang="en-US" sz="4000" b="1" dirty="0">
                <a:solidFill>
                  <a:schemeClr val="bg1"/>
                </a:solidFill>
              </a:rPr>
              <a:t>THANK YOU</a:t>
            </a:r>
          </a:p>
          <a:p>
            <a:pPr algn="ctr"/>
            <a:endParaRPr lang="en-US" dirty="0">
              <a:solidFill>
                <a:schemeClr val="bg1"/>
              </a:solidFill>
            </a:endParaRPr>
          </a:p>
        </p:txBody>
      </p:sp>
    </p:spTree>
    <p:extLst>
      <p:ext uri="{BB962C8B-B14F-4D97-AF65-F5344CB8AC3E}">
        <p14:creationId xmlns:p14="http://schemas.microsoft.com/office/powerpoint/2010/main" val="32714017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xmlns="" id="{FFC91065-CE1E-490B-9CD2-F1EC59D98081}"/>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347600"/>
            <a:ext cx="8756073" cy="6860544"/>
          </a:xfrm>
        </p:spPr>
      </p:pic>
      <p:sp>
        <p:nvSpPr>
          <p:cNvPr id="2" name="TextBox 1"/>
          <p:cNvSpPr txBox="1"/>
          <p:nvPr/>
        </p:nvSpPr>
        <p:spPr>
          <a:xfrm>
            <a:off x="1972795" y="420621"/>
            <a:ext cx="9586823" cy="523220"/>
          </a:xfrm>
          <a:prstGeom prst="rect">
            <a:avLst/>
          </a:prstGeom>
          <a:noFill/>
        </p:spPr>
        <p:txBody>
          <a:bodyPr wrap="square" rtlCol="0">
            <a:spAutoFit/>
          </a:bodyPr>
          <a:lstStyle/>
          <a:p>
            <a:r>
              <a:rPr lang="en-US" sz="2800" b="1" dirty="0" smtClean="0">
                <a:solidFill>
                  <a:schemeClr val="bg2">
                    <a:lumMod val="25000"/>
                  </a:schemeClr>
                </a:solidFill>
              </a:rPr>
              <a:t>Center for Strategic Initiatives Foundation</a:t>
            </a:r>
            <a:endParaRPr lang="en-US" sz="2800" b="1" dirty="0">
              <a:solidFill>
                <a:schemeClr val="bg2">
                  <a:lumMod val="25000"/>
                </a:schemeClr>
              </a:solidFill>
            </a:endParaRPr>
          </a:p>
        </p:txBody>
      </p:sp>
      <p:sp>
        <p:nvSpPr>
          <p:cNvPr id="3" name="TextBox 2"/>
          <p:cNvSpPr txBox="1"/>
          <p:nvPr/>
        </p:nvSpPr>
        <p:spPr>
          <a:xfrm>
            <a:off x="1972795" y="1047358"/>
            <a:ext cx="9583947" cy="5262979"/>
          </a:xfrm>
          <a:prstGeom prst="rect">
            <a:avLst/>
          </a:prstGeom>
          <a:noFill/>
        </p:spPr>
        <p:txBody>
          <a:bodyPr wrap="square" rtlCol="0">
            <a:spAutoFit/>
          </a:bodyPr>
          <a:lstStyle/>
          <a:p>
            <a:pPr algn="just"/>
            <a:r>
              <a:rPr lang="en-US" sz="2000" dirty="0" smtClean="0"/>
              <a:t>The Center was established by the Government of Armenia in January 2017 aimed at:</a:t>
            </a:r>
            <a:endParaRPr lang="en-US" sz="2000" dirty="0"/>
          </a:p>
          <a:p>
            <a:endParaRPr lang="en-US" dirty="0"/>
          </a:p>
          <a:p>
            <a:pPr marL="285750" indent="-285750">
              <a:lnSpc>
                <a:spcPct val="150000"/>
              </a:lnSpc>
              <a:buFont typeface="Arial" panose="020B0604020202020204" pitchFamily="34" charset="0"/>
              <a:buChar char="•"/>
            </a:pPr>
            <a:r>
              <a:rPr lang="en-US" sz="2000" dirty="0"/>
              <a:t>Assisting the </a:t>
            </a:r>
            <a:r>
              <a:rPr lang="en-US" sz="2000" dirty="0" err="1"/>
              <a:t>GoA</a:t>
            </a:r>
            <a:r>
              <a:rPr lang="en-US" sz="2000" dirty="0"/>
              <a:t> in identifying long-term strategic vision for the Republic of </a:t>
            </a:r>
            <a:r>
              <a:rPr lang="en-US" sz="2000" dirty="0" smtClean="0"/>
              <a:t>Armenia</a:t>
            </a:r>
          </a:p>
          <a:p>
            <a:pPr marL="285750" indent="-285750">
              <a:lnSpc>
                <a:spcPct val="150000"/>
              </a:lnSpc>
              <a:buFont typeface="Arial" panose="020B0604020202020204" pitchFamily="34" charset="0"/>
              <a:buChar char="•"/>
            </a:pPr>
            <a:r>
              <a:rPr lang="en-US" sz="2000" dirty="0"/>
              <a:t>Developing a long-term strategy in line with the defined </a:t>
            </a:r>
            <a:r>
              <a:rPr lang="en-US" sz="2000" dirty="0" smtClean="0"/>
              <a:t>vision</a:t>
            </a:r>
          </a:p>
          <a:p>
            <a:pPr marL="285750" indent="-285750">
              <a:lnSpc>
                <a:spcPct val="150000"/>
              </a:lnSpc>
              <a:buFont typeface="Arial" panose="020B0604020202020204" pitchFamily="34" charset="0"/>
              <a:buChar char="•"/>
            </a:pPr>
            <a:r>
              <a:rPr lang="en-US" sz="2000" dirty="0"/>
              <a:t>Ensuring economic growth, export growth and attracting new investments </a:t>
            </a:r>
            <a:r>
              <a:rPr lang="en-US" sz="2000" dirty="0" smtClean="0"/>
              <a:t>through creating favorable </a:t>
            </a:r>
            <a:r>
              <a:rPr lang="en-US" sz="2000" dirty="0"/>
              <a:t>ecosystem in the country as a part of our </a:t>
            </a:r>
            <a:r>
              <a:rPr lang="en-US" sz="2000" dirty="0" smtClean="0"/>
              <a:t>reforms</a:t>
            </a:r>
          </a:p>
          <a:p>
            <a:pPr marL="285750" indent="-285750">
              <a:lnSpc>
                <a:spcPct val="150000"/>
              </a:lnSpc>
              <a:buFont typeface="Arial" panose="020B0604020202020204" pitchFamily="34" charset="0"/>
              <a:buChar char="•"/>
            </a:pPr>
            <a:r>
              <a:rPr lang="en-US" sz="2000" dirty="0"/>
              <a:t>Monitoring public policies and reforms in the Republic of Armenia to ensure </a:t>
            </a:r>
            <a:r>
              <a:rPr lang="en-US" sz="2000" dirty="0" smtClean="0"/>
              <a:t>their consistency </a:t>
            </a:r>
            <a:r>
              <a:rPr lang="en-US" sz="2000" dirty="0"/>
              <a:t>with the long-term strategy and the </a:t>
            </a:r>
            <a:r>
              <a:rPr lang="en-US" sz="2000" dirty="0" smtClean="0"/>
              <a:t>vision</a:t>
            </a:r>
          </a:p>
          <a:p>
            <a:pPr marL="285750" indent="-285750">
              <a:lnSpc>
                <a:spcPct val="150000"/>
              </a:lnSpc>
              <a:buFont typeface="Arial" panose="020B0604020202020204" pitchFamily="34" charset="0"/>
              <a:buChar char="•"/>
            </a:pPr>
            <a:r>
              <a:rPr lang="en-US" sz="2000" dirty="0"/>
              <a:t>Developing and designing investment projects (teasers) (including PPP projects</a:t>
            </a:r>
            <a:r>
              <a:rPr lang="en-US" sz="2000" dirty="0" smtClean="0"/>
              <a:t>)</a:t>
            </a:r>
          </a:p>
          <a:p>
            <a:pPr marL="285750" indent="-285750">
              <a:lnSpc>
                <a:spcPct val="150000"/>
              </a:lnSpc>
              <a:buFont typeface="Arial" panose="020B0604020202020204" pitchFamily="34" charset="0"/>
              <a:buChar char="•"/>
            </a:pPr>
            <a:r>
              <a:rPr lang="en-US" sz="2000" dirty="0" smtClean="0"/>
              <a:t>reduction </a:t>
            </a:r>
            <a:r>
              <a:rPr lang="en-US" sz="2000" dirty="0"/>
              <a:t>of corruption</a:t>
            </a:r>
          </a:p>
          <a:p>
            <a:pPr marL="285750" indent="-285750">
              <a:lnSpc>
                <a:spcPct val="150000"/>
              </a:lnSpc>
              <a:buFont typeface="Arial" panose="020B0604020202020204" pitchFamily="34" charset="0"/>
              <a:buChar char="•"/>
            </a:pPr>
            <a:r>
              <a:rPr lang="en-US" sz="2000" dirty="0"/>
              <a:t>Ensuring proper Government communication of the strategic vision and </a:t>
            </a:r>
            <a:r>
              <a:rPr lang="en-US" sz="2000" dirty="0" smtClean="0"/>
              <a:t>underlying reforms </a:t>
            </a:r>
            <a:r>
              <a:rPr lang="en-US" sz="2000" dirty="0"/>
              <a:t>to the nation and our partners</a:t>
            </a:r>
          </a:p>
        </p:txBody>
      </p:sp>
    </p:spTree>
    <p:extLst>
      <p:ext uri="{BB962C8B-B14F-4D97-AF65-F5344CB8AC3E}">
        <p14:creationId xmlns:p14="http://schemas.microsoft.com/office/powerpoint/2010/main" val="23138626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xmlns="" id="{FFC91065-CE1E-490B-9CD2-F1EC59D98081}"/>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9012" y="0"/>
            <a:ext cx="8756073" cy="6860544"/>
          </a:xfrm>
        </p:spPr>
      </p:pic>
      <p:sp>
        <p:nvSpPr>
          <p:cNvPr id="2" name="TextBox 1"/>
          <p:cNvSpPr txBox="1"/>
          <p:nvPr/>
        </p:nvSpPr>
        <p:spPr>
          <a:xfrm>
            <a:off x="1972795" y="420621"/>
            <a:ext cx="9586823" cy="523220"/>
          </a:xfrm>
          <a:prstGeom prst="rect">
            <a:avLst/>
          </a:prstGeom>
          <a:noFill/>
        </p:spPr>
        <p:txBody>
          <a:bodyPr wrap="square" rtlCol="0">
            <a:spAutoFit/>
          </a:bodyPr>
          <a:lstStyle/>
          <a:p>
            <a:r>
              <a:rPr lang="en-US" sz="2800" b="1" dirty="0" smtClean="0">
                <a:solidFill>
                  <a:schemeClr val="bg2">
                    <a:lumMod val="25000"/>
                  </a:schemeClr>
                </a:solidFill>
              </a:rPr>
              <a:t>Functional Review of Public Administration Structure </a:t>
            </a:r>
            <a:endParaRPr lang="en-US" sz="2800" b="1" dirty="0">
              <a:solidFill>
                <a:schemeClr val="bg2">
                  <a:lumMod val="25000"/>
                </a:schemeClr>
              </a:solidFill>
            </a:endParaRPr>
          </a:p>
        </p:txBody>
      </p:sp>
      <p:sp>
        <p:nvSpPr>
          <p:cNvPr id="3" name="TextBox 2"/>
          <p:cNvSpPr txBox="1"/>
          <p:nvPr/>
        </p:nvSpPr>
        <p:spPr>
          <a:xfrm>
            <a:off x="1975671" y="876290"/>
            <a:ext cx="9583947" cy="3970318"/>
          </a:xfrm>
          <a:prstGeom prst="rect">
            <a:avLst/>
          </a:prstGeom>
          <a:noFill/>
        </p:spPr>
        <p:txBody>
          <a:bodyPr wrap="square" rtlCol="0">
            <a:spAutoFit/>
          </a:bodyPr>
          <a:lstStyle/>
          <a:p>
            <a:endParaRPr lang="en-US" dirty="0"/>
          </a:p>
          <a:p>
            <a:pPr marL="285750" indent="-285750" algn="just">
              <a:lnSpc>
                <a:spcPct val="150000"/>
              </a:lnSpc>
              <a:buFont typeface="Arial" panose="020B0604020202020204" pitchFamily="34" charset="0"/>
              <a:buChar char="•"/>
            </a:pPr>
            <a:r>
              <a:rPr lang="en-US" sz="2400" dirty="0" smtClean="0"/>
              <a:t>First deep analysis of business processes in 6 ministries was conducted during 2009-2011 through WB financial support. </a:t>
            </a:r>
            <a:endParaRPr lang="en-US" sz="2400" dirty="0"/>
          </a:p>
          <a:p>
            <a:pPr marL="285750" indent="-285750" algn="just">
              <a:lnSpc>
                <a:spcPct val="150000"/>
              </a:lnSpc>
              <a:buFont typeface="Arial" panose="020B0604020202020204" pitchFamily="34" charset="0"/>
              <a:buChar char="•"/>
            </a:pPr>
            <a:r>
              <a:rPr lang="en-US" sz="2400" dirty="0" smtClean="0"/>
              <a:t>Pilot project on comprehensive functional review of the Ministry of Economic Development and Investment as well as the Ministry of Agriculture was launched in 2017 based on PM decision and implemented together with ARAR Foundation.</a:t>
            </a:r>
            <a:r>
              <a:rPr lang="en-US" dirty="0" smtClean="0"/>
              <a:t>  </a:t>
            </a: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8512820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xmlns="" id="{FFC91065-CE1E-490B-9CD2-F1EC59D98081}"/>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2544"/>
            <a:ext cx="8756073" cy="6860544"/>
          </a:xfrm>
        </p:spPr>
      </p:pic>
      <p:sp>
        <p:nvSpPr>
          <p:cNvPr id="2" name="TextBox 1"/>
          <p:cNvSpPr txBox="1"/>
          <p:nvPr/>
        </p:nvSpPr>
        <p:spPr>
          <a:xfrm>
            <a:off x="1972795" y="420621"/>
            <a:ext cx="9586823" cy="523220"/>
          </a:xfrm>
          <a:prstGeom prst="rect">
            <a:avLst/>
          </a:prstGeom>
          <a:noFill/>
        </p:spPr>
        <p:txBody>
          <a:bodyPr wrap="square" rtlCol="0">
            <a:spAutoFit/>
          </a:bodyPr>
          <a:lstStyle/>
          <a:p>
            <a:r>
              <a:rPr lang="en-US" sz="2800" b="1" dirty="0" smtClean="0">
                <a:solidFill>
                  <a:schemeClr val="bg2">
                    <a:lumMod val="25000"/>
                  </a:schemeClr>
                </a:solidFill>
              </a:rPr>
              <a:t>Functional Review: modus operandi</a:t>
            </a:r>
            <a:endParaRPr lang="en-US" sz="2800" b="1" dirty="0">
              <a:solidFill>
                <a:schemeClr val="bg2">
                  <a:lumMod val="25000"/>
                </a:schemeClr>
              </a:solidFill>
            </a:endParaRPr>
          </a:p>
        </p:txBody>
      </p:sp>
      <p:sp>
        <p:nvSpPr>
          <p:cNvPr id="3" name="TextBox 2"/>
          <p:cNvSpPr txBox="1"/>
          <p:nvPr/>
        </p:nvSpPr>
        <p:spPr>
          <a:xfrm>
            <a:off x="1972795" y="1066070"/>
            <a:ext cx="9583947" cy="3139321"/>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400" dirty="0" smtClean="0"/>
              <a:t>Collection, processing and analysis of primary information from the ministries</a:t>
            </a:r>
          </a:p>
          <a:p>
            <a:pPr marL="285750" indent="-285750">
              <a:lnSpc>
                <a:spcPct val="150000"/>
              </a:lnSpc>
              <a:buFont typeface="Arial" panose="020B0604020202020204" pitchFamily="34" charset="0"/>
              <a:buChar char="•"/>
            </a:pPr>
            <a:r>
              <a:rPr lang="en-US" sz="2400" dirty="0" smtClean="0"/>
              <a:t>In depth interviews with deputy ministers, advisors to minister, head of structural departments </a:t>
            </a:r>
            <a:endParaRPr lang="en-US" sz="2400" dirty="0"/>
          </a:p>
          <a:p>
            <a:pPr marL="285750" indent="-285750">
              <a:lnSpc>
                <a:spcPct val="150000"/>
              </a:lnSpc>
              <a:buFont typeface="Arial" panose="020B0604020202020204" pitchFamily="34" charset="0"/>
              <a:buChar char="•"/>
            </a:pPr>
            <a:r>
              <a:rPr lang="en-US" sz="2400" dirty="0" smtClean="0"/>
              <a:t>Research and analysis of the best international practice</a:t>
            </a:r>
            <a:endParaRPr lang="en-US" sz="24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8496847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xmlns="" id="{FFC91065-CE1E-490B-9CD2-F1EC59D98081}"/>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20769" y="-71556"/>
            <a:ext cx="8756073" cy="6860544"/>
          </a:xfrm>
        </p:spPr>
      </p:pic>
      <p:sp>
        <p:nvSpPr>
          <p:cNvPr id="2" name="TextBox 1"/>
          <p:cNvSpPr txBox="1"/>
          <p:nvPr/>
        </p:nvSpPr>
        <p:spPr>
          <a:xfrm>
            <a:off x="1975671" y="110070"/>
            <a:ext cx="9879899" cy="523220"/>
          </a:xfrm>
          <a:prstGeom prst="rect">
            <a:avLst/>
          </a:prstGeom>
          <a:noFill/>
        </p:spPr>
        <p:txBody>
          <a:bodyPr wrap="square" rtlCol="0">
            <a:spAutoFit/>
          </a:bodyPr>
          <a:lstStyle/>
          <a:p>
            <a:r>
              <a:rPr lang="en-US" sz="2800" b="1" dirty="0" smtClean="0">
                <a:solidFill>
                  <a:schemeClr val="bg2">
                    <a:lumMod val="25000"/>
                  </a:schemeClr>
                </a:solidFill>
              </a:rPr>
              <a:t>Functional Review of MEDI</a:t>
            </a:r>
            <a:r>
              <a:rPr lang="en-US" sz="2800" b="1" dirty="0">
                <a:solidFill>
                  <a:schemeClr val="bg2">
                    <a:lumMod val="25000"/>
                  </a:schemeClr>
                </a:solidFill>
              </a:rPr>
              <a:t>: key questions and review directions</a:t>
            </a:r>
          </a:p>
        </p:txBody>
      </p:sp>
      <p:sp>
        <p:nvSpPr>
          <p:cNvPr id="3" name="TextBox 2"/>
          <p:cNvSpPr txBox="1"/>
          <p:nvPr/>
        </p:nvSpPr>
        <p:spPr>
          <a:xfrm>
            <a:off x="1975671" y="756484"/>
            <a:ext cx="9583947" cy="5909310"/>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Vision and mission of the </a:t>
            </a:r>
            <a:r>
              <a:rPr lang="en-US" sz="2400" dirty="0" smtClean="0"/>
              <a:t>ministry</a:t>
            </a:r>
            <a:endParaRPr lang="en-US" sz="2400" dirty="0" smtClean="0"/>
          </a:p>
          <a:p>
            <a:pPr marL="285750" indent="-285750">
              <a:buFont typeface="Arial" panose="020B0604020202020204" pitchFamily="34" charset="0"/>
              <a:buChar char="•"/>
            </a:pPr>
            <a:r>
              <a:rPr lang="en-US" sz="2400" dirty="0" smtClean="0"/>
              <a:t>Key functional responsibilities: current status (charter), what needs to be done additionally, what needs to be withdrawn </a:t>
            </a:r>
          </a:p>
          <a:p>
            <a:pPr marL="285750" indent="-285750">
              <a:buFont typeface="Arial" panose="020B0604020202020204" pitchFamily="34" charset="0"/>
              <a:buChar char="•"/>
            </a:pPr>
            <a:r>
              <a:rPr lang="en-US" sz="2400" dirty="0" smtClean="0"/>
              <a:t>Strength and weaknesses</a:t>
            </a:r>
          </a:p>
          <a:p>
            <a:pPr marL="285750" indent="-285750">
              <a:buFont typeface="Arial" panose="020B0604020202020204" pitchFamily="34" charset="0"/>
              <a:buChar char="•"/>
            </a:pPr>
            <a:r>
              <a:rPr lang="en-US" sz="2400" dirty="0" smtClean="0"/>
              <a:t>Human resources: composition, skills and “adequacy”</a:t>
            </a:r>
          </a:p>
          <a:p>
            <a:pPr marL="285750" indent="-285750">
              <a:buFont typeface="Arial" panose="020B0604020202020204" pitchFamily="34" charset="0"/>
              <a:buChar char="•"/>
            </a:pPr>
            <a:r>
              <a:rPr lang="en-US" sz="2400" dirty="0" smtClean="0"/>
              <a:t>Workload: key functional activities </a:t>
            </a:r>
            <a:r>
              <a:rPr lang="en-US" sz="2400" dirty="0" err="1" smtClean="0"/>
              <a:t>vs</a:t>
            </a:r>
            <a:r>
              <a:rPr lang="en-US" sz="2400" dirty="0" smtClean="0"/>
              <a:t> routine work, workload stems from level of responsibility</a:t>
            </a:r>
          </a:p>
          <a:p>
            <a:pPr marL="285750" indent="-285750">
              <a:buFont typeface="Arial" panose="020B0604020202020204" pitchFamily="34" charset="0"/>
              <a:buChar char="•"/>
            </a:pPr>
            <a:r>
              <a:rPr lang="en-US" sz="2400" dirty="0" smtClean="0"/>
              <a:t>Effectiveness measurement: KPIs  </a:t>
            </a:r>
          </a:p>
          <a:p>
            <a:pPr marL="285750" indent="-285750">
              <a:buFont typeface="Arial" panose="020B0604020202020204" pitchFamily="34" charset="0"/>
              <a:buChar char="•"/>
            </a:pPr>
            <a:r>
              <a:rPr lang="en-US" sz="2400" dirty="0" smtClean="0"/>
              <a:t>Management philosophy: “classical” management </a:t>
            </a:r>
            <a:r>
              <a:rPr lang="en-US" sz="2400" dirty="0" err="1" smtClean="0"/>
              <a:t>vs</a:t>
            </a:r>
            <a:r>
              <a:rPr lang="en-US" sz="2400" dirty="0" smtClean="0"/>
              <a:t> project management</a:t>
            </a:r>
          </a:p>
          <a:p>
            <a:pPr marL="285750" indent="-285750">
              <a:buFont typeface="Arial" panose="020B0604020202020204" pitchFamily="34" charset="0"/>
              <a:buChar char="•"/>
            </a:pPr>
            <a:r>
              <a:rPr lang="en-US" sz="2400" dirty="0" smtClean="0"/>
              <a:t>Public service system: recruitment, retention, motivation and promotion</a:t>
            </a:r>
          </a:p>
          <a:p>
            <a:pPr marL="285750" indent="-285750">
              <a:buFont typeface="Arial" panose="020B0604020202020204" pitchFamily="34" charset="0"/>
              <a:buChar char="•"/>
            </a:pPr>
            <a:r>
              <a:rPr lang="en-US" sz="2400" dirty="0" smtClean="0"/>
              <a:t>Intra-agency cooperation: hierarchy </a:t>
            </a:r>
            <a:r>
              <a:rPr lang="en-US" sz="2400" dirty="0" err="1" smtClean="0"/>
              <a:t>vs</a:t>
            </a:r>
            <a:r>
              <a:rPr lang="en-US" sz="2400" dirty="0" smtClean="0"/>
              <a:t> horizontal cooperation</a:t>
            </a:r>
          </a:p>
          <a:p>
            <a:pPr marL="285750" indent="-285750">
              <a:buFont typeface="Arial" panose="020B0604020202020204" pitchFamily="34" charset="0"/>
              <a:buChar char="•"/>
            </a:pPr>
            <a:r>
              <a:rPr lang="en-US" sz="2400" dirty="0" smtClean="0"/>
              <a:t>Support services: old mechanism </a:t>
            </a:r>
            <a:r>
              <a:rPr lang="en-US" sz="2400" dirty="0" err="1" smtClean="0"/>
              <a:t>vs</a:t>
            </a:r>
            <a:r>
              <a:rPr lang="en-US" sz="2400" dirty="0" smtClean="0"/>
              <a:t> shared services</a:t>
            </a:r>
          </a:p>
          <a:p>
            <a:pPr marL="285750" indent="-285750">
              <a:buFont typeface="Arial" panose="020B0604020202020204" pitchFamily="34" charset="0"/>
              <a:buChar char="•"/>
            </a:pPr>
            <a:r>
              <a:rPr lang="en-US" sz="2400" dirty="0" smtClean="0"/>
              <a:t>Interagency cooperation</a:t>
            </a:r>
          </a:p>
          <a:p>
            <a:pPr marL="285750" indent="-285750">
              <a:buFont typeface="Arial" panose="020B0604020202020204" pitchFamily="34" charset="0"/>
              <a:buChar char="•"/>
            </a:pPr>
            <a:r>
              <a:rPr lang="en-US" sz="2400" dirty="0" smtClean="0"/>
              <a:t>Overall budget: </a:t>
            </a:r>
            <a:r>
              <a:rPr lang="en-US" sz="2400" dirty="0" smtClean="0"/>
              <a:t>“additional” </a:t>
            </a:r>
            <a:r>
              <a:rPr lang="en-US" sz="2400" dirty="0" smtClean="0"/>
              <a:t>resources through optimization</a:t>
            </a:r>
            <a:endParaRPr lang="en-US" sz="24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552769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dissolv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dissolv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dissolv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dissolve">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xmlns="" id="{FFC91065-CE1E-490B-9CD2-F1EC59D98081}"/>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20769" y="-71556"/>
            <a:ext cx="8756073" cy="6860544"/>
          </a:xfrm>
        </p:spPr>
      </p:pic>
      <p:sp>
        <p:nvSpPr>
          <p:cNvPr id="2" name="TextBox 1"/>
          <p:cNvSpPr txBox="1"/>
          <p:nvPr/>
        </p:nvSpPr>
        <p:spPr>
          <a:xfrm>
            <a:off x="1975671" y="75564"/>
            <a:ext cx="9974790" cy="584775"/>
          </a:xfrm>
          <a:prstGeom prst="rect">
            <a:avLst/>
          </a:prstGeom>
          <a:noFill/>
        </p:spPr>
        <p:txBody>
          <a:bodyPr wrap="square" rtlCol="0">
            <a:spAutoFit/>
          </a:bodyPr>
          <a:lstStyle/>
          <a:p>
            <a:r>
              <a:rPr lang="en-US" sz="3200" b="1" dirty="0" smtClean="0">
                <a:solidFill>
                  <a:schemeClr val="bg2">
                    <a:lumMod val="25000"/>
                  </a:schemeClr>
                </a:solidFill>
              </a:rPr>
              <a:t>Functional Review of MEDI: key findings</a:t>
            </a:r>
            <a:endParaRPr lang="en-US" sz="3200" b="1" dirty="0">
              <a:solidFill>
                <a:schemeClr val="bg2">
                  <a:lumMod val="25000"/>
                </a:schemeClr>
              </a:solidFill>
            </a:endParaRPr>
          </a:p>
        </p:txBody>
      </p:sp>
      <p:sp>
        <p:nvSpPr>
          <p:cNvPr id="3" name="TextBox 2"/>
          <p:cNvSpPr txBox="1"/>
          <p:nvPr/>
        </p:nvSpPr>
        <p:spPr>
          <a:xfrm>
            <a:off x="1777042" y="745904"/>
            <a:ext cx="9894497" cy="6278642"/>
          </a:xfrm>
          <a:prstGeom prst="rect">
            <a:avLst/>
          </a:prstGeom>
          <a:noFill/>
        </p:spPr>
        <p:txBody>
          <a:bodyPr wrap="square" rtlCol="0">
            <a:spAutoFit/>
          </a:bodyPr>
          <a:lstStyle/>
          <a:p>
            <a:pPr marL="285750" indent="-285750" algn="just">
              <a:buFont typeface="Arial" panose="020B0604020202020204" pitchFamily="34" charset="0"/>
              <a:buChar char="•"/>
            </a:pPr>
            <a:r>
              <a:rPr lang="en-US" sz="2400" dirty="0" smtClean="0"/>
              <a:t>The ministry has a nature of “industry and trade” oriented ministry and </a:t>
            </a:r>
            <a:r>
              <a:rPr lang="en-US" sz="2400" dirty="0"/>
              <a:t>is not conducting mid and long term planning of economic development </a:t>
            </a:r>
          </a:p>
          <a:p>
            <a:pPr marL="285750" indent="-285750" algn="just">
              <a:buFont typeface="Arial" panose="020B0604020202020204" pitchFamily="34" charset="0"/>
              <a:buChar char="•"/>
            </a:pPr>
            <a:r>
              <a:rPr lang="en-US" sz="2400" dirty="0" smtClean="0"/>
              <a:t>Skilled staff with sufficient level of institutional memory</a:t>
            </a:r>
          </a:p>
          <a:p>
            <a:pPr marL="285750" indent="-285750" algn="just">
              <a:buFont typeface="Arial" panose="020B0604020202020204" pitchFamily="34" charset="0"/>
              <a:buChar char="•"/>
            </a:pPr>
            <a:r>
              <a:rPr lang="en-US" sz="2400" dirty="0" smtClean="0"/>
              <a:t>Horizontal relationship between departments without unnecessary formalities are prevailing</a:t>
            </a:r>
          </a:p>
          <a:p>
            <a:pPr marL="285750" indent="-285750" algn="just">
              <a:buFont typeface="Arial" panose="020B0604020202020204" pitchFamily="34" charset="0"/>
              <a:buChar char="•"/>
            </a:pPr>
            <a:r>
              <a:rPr lang="en-US" sz="2400" dirty="0" smtClean="0"/>
              <a:t>In some areas the ministry is performing functions of policy implementation agency and in some cases there are overlaps between different departments</a:t>
            </a:r>
          </a:p>
          <a:p>
            <a:pPr marL="285750" indent="-285750" algn="just">
              <a:buFont typeface="Arial" panose="020B0604020202020204" pitchFamily="34" charset="0"/>
              <a:buChar char="•"/>
            </a:pPr>
            <a:r>
              <a:rPr lang="en-US" sz="2400" dirty="0" smtClean="0"/>
              <a:t>Basic workload is on </a:t>
            </a:r>
            <a:r>
              <a:rPr lang="en-US" sz="2400" dirty="0" smtClean="0"/>
              <a:t>“shoulders” </a:t>
            </a:r>
            <a:r>
              <a:rPr lang="en-US" sz="2400" dirty="0" smtClean="0"/>
              <a:t>of mid management </a:t>
            </a:r>
          </a:p>
          <a:p>
            <a:pPr marL="285750" indent="-285750" algn="just">
              <a:buFont typeface="Arial" panose="020B0604020202020204" pitchFamily="34" charset="0"/>
              <a:buChar char="•"/>
            </a:pPr>
            <a:r>
              <a:rPr lang="en-US" sz="2400" dirty="0" smtClean="0"/>
              <a:t>In general routine work “kills” creativity </a:t>
            </a:r>
          </a:p>
          <a:p>
            <a:pPr marL="285750" indent="-285750" algn="just">
              <a:buFont typeface="Arial" panose="020B0604020202020204" pitchFamily="34" charset="0"/>
              <a:buChar char="•"/>
            </a:pPr>
            <a:r>
              <a:rPr lang="en-US" sz="2400" dirty="0" smtClean="0"/>
              <a:t>Performance appraisal system is in place, however it is not functioning perfectly</a:t>
            </a:r>
          </a:p>
          <a:p>
            <a:pPr marL="285750" indent="-285750" algn="just">
              <a:buFont typeface="Arial" panose="020B0604020202020204" pitchFamily="34" charset="0"/>
              <a:buChar char="•"/>
            </a:pPr>
            <a:r>
              <a:rPr lang="en-US" sz="2400" dirty="0" smtClean="0"/>
              <a:t>Support service employees is within 30-35% of the entire staff  </a:t>
            </a:r>
          </a:p>
          <a:p>
            <a:pPr marL="285750" indent="-285750" algn="just">
              <a:buFont typeface="Arial" panose="020B0604020202020204" pitchFamily="34" charset="0"/>
              <a:buChar char="•"/>
            </a:pPr>
            <a:r>
              <a:rPr lang="en-US" sz="2400" dirty="0" smtClean="0"/>
              <a:t>Not competitive remuneration package which is the key demotivating factor</a:t>
            </a:r>
          </a:p>
          <a:p>
            <a:pPr marL="285750" indent="-285750" algn="just">
              <a:buFont typeface="Arial" panose="020B0604020202020204" pitchFamily="34" charset="0"/>
              <a:buChar char="•"/>
            </a:pPr>
            <a:r>
              <a:rPr lang="en-US" sz="2400" dirty="0" smtClean="0"/>
              <a:t>“Back and forth” correspondence mechanism between agencies decreases overall productivity</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266544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dissolv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dissolv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xmlns="" id="{FFC91065-CE1E-490B-9CD2-F1EC59D98081}"/>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29395" y="-106061"/>
            <a:ext cx="8756073" cy="6860544"/>
          </a:xfrm>
        </p:spPr>
      </p:pic>
      <p:sp>
        <p:nvSpPr>
          <p:cNvPr id="2" name="TextBox 1"/>
          <p:cNvSpPr txBox="1"/>
          <p:nvPr/>
        </p:nvSpPr>
        <p:spPr>
          <a:xfrm>
            <a:off x="1975671" y="75564"/>
            <a:ext cx="9974790" cy="584775"/>
          </a:xfrm>
          <a:prstGeom prst="rect">
            <a:avLst/>
          </a:prstGeom>
          <a:noFill/>
        </p:spPr>
        <p:txBody>
          <a:bodyPr wrap="square" rtlCol="0">
            <a:spAutoFit/>
          </a:bodyPr>
          <a:lstStyle/>
          <a:p>
            <a:r>
              <a:rPr lang="en-US" sz="3200" b="1" dirty="0" smtClean="0">
                <a:solidFill>
                  <a:schemeClr val="bg2">
                    <a:lumMod val="25000"/>
                  </a:schemeClr>
                </a:solidFill>
              </a:rPr>
              <a:t>Functional Review of MEDI: key recommendations</a:t>
            </a:r>
            <a:endParaRPr lang="en-US" sz="3200" b="1" dirty="0">
              <a:solidFill>
                <a:schemeClr val="bg2">
                  <a:lumMod val="25000"/>
                </a:schemeClr>
              </a:solidFill>
            </a:endParaRPr>
          </a:p>
        </p:txBody>
      </p:sp>
      <p:sp>
        <p:nvSpPr>
          <p:cNvPr id="3" name="TextBox 2"/>
          <p:cNvSpPr txBox="1"/>
          <p:nvPr/>
        </p:nvSpPr>
        <p:spPr>
          <a:xfrm>
            <a:off x="1975671" y="745904"/>
            <a:ext cx="9583947" cy="5632311"/>
          </a:xfrm>
          <a:prstGeom prst="rect">
            <a:avLst/>
          </a:prstGeom>
          <a:noFill/>
        </p:spPr>
        <p:txBody>
          <a:bodyPr wrap="square" rtlCol="0">
            <a:spAutoFit/>
          </a:bodyPr>
          <a:lstStyle/>
          <a:p>
            <a:pPr marL="285750" indent="-285750" algn="just">
              <a:buFont typeface="Arial" panose="020B0604020202020204" pitchFamily="34" charset="0"/>
              <a:buChar char="•"/>
            </a:pPr>
            <a:r>
              <a:rPr lang="en-US" sz="2400" dirty="0" smtClean="0"/>
              <a:t>To strengthen research component and delegation of responsibility on overall sectorial development planning</a:t>
            </a:r>
            <a:endParaRPr lang="en-US" sz="2400" dirty="0"/>
          </a:p>
          <a:p>
            <a:pPr marL="285750" indent="-285750" algn="just">
              <a:buFont typeface="Arial" panose="020B0604020202020204" pitchFamily="34" charset="0"/>
              <a:buChar char="•"/>
            </a:pPr>
            <a:r>
              <a:rPr lang="en-US" sz="2400" dirty="0" smtClean="0"/>
              <a:t>Inclusion of regional development planning as well as economy “HR” planning functions</a:t>
            </a:r>
          </a:p>
          <a:p>
            <a:pPr marL="285750" indent="-285750" algn="just">
              <a:buFont typeface="Arial" panose="020B0604020202020204" pitchFamily="34" charset="0"/>
              <a:buChar char="•"/>
            </a:pPr>
            <a:r>
              <a:rPr lang="en-US" sz="2400" dirty="0" smtClean="0"/>
              <a:t>To regulate and properly filter an assignment mechanism from Government</a:t>
            </a:r>
          </a:p>
          <a:p>
            <a:pPr marL="285750" indent="-285750" algn="just">
              <a:buFont typeface="Arial" panose="020B0604020202020204" pitchFamily="34" charset="0"/>
              <a:buChar char="•"/>
            </a:pPr>
            <a:r>
              <a:rPr lang="en-US" sz="2400" dirty="0" smtClean="0"/>
              <a:t>To be focused extremely on policy development and to delegate implementation to relevant agencies</a:t>
            </a:r>
          </a:p>
          <a:p>
            <a:pPr marL="285750" indent="-285750" algn="just">
              <a:buFont typeface="Arial" panose="020B0604020202020204" pitchFamily="34" charset="0"/>
              <a:buChar char="•"/>
            </a:pPr>
            <a:r>
              <a:rPr lang="en-US" sz="2400" dirty="0" smtClean="0"/>
              <a:t>To introduce a new system of performance appraisal with clear KPIs </a:t>
            </a:r>
          </a:p>
          <a:p>
            <a:pPr marL="285750" indent="-285750" algn="just">
              <a:buFont typeface="Arial" panose="020B0604020202020204" pitchFamily="34" charset="0"/>
              <a:buChar char="•"/>
            </a:pPr>
            <a:r>
              <a:rPr lang="en-US" sz="2400" dirty="0"/>
              <a:t>T</a:t>
            </a:r>
            <a:r>
              <a:rPr lang="en-US" sz="2400" dirty="0" smtClean="0"/>
              <a:t>o reduce department`s staff up to 7 (“</a:t>
            </a:r>
            <a:r>
              <a:rPr lang="en-US" sz="2400" dirty="0"/>
              <a:t>span of control” general </a:t>
            </a:r>
            <a:r>
              <a:rPr lang="en-US" sz="2400" dirty="0" smtClean="0"/>
              <a:t>theory) and to abolish the post of head of division</a:t>
            </a:r>
          </a:p>
          <a:p>
            <a:pPr marL="285750" indent="-285750" algn="just">
              <a:buFont typeface="Arial" panose="020B0604020202020204" pitchFamily="34" charset="0"/>
              <a:buChar char="•"/>
            </a:pPr>
            <a:r>
              <a:rPr lang="en-US" sz="2400" dirty="0" smtClean="0"/>
              <a:t>To introduce the principles of project management as well as an “agile” mechanism in interagency cooperation </a:t>
            </a:r>
          </a:p>
          <a:p>
            <a:pPr marL="285750" indent="-285750" algn="just">
              <a:buFont typeface="Arial" panose="020B0604020202020204" pitchFamily="34" charset="0"/>
              <a:buChar char="•"/>
            </a:pPr>
            <a:r>
              <a:rPr lang="en-US" sz="2400" dirty="0" smtClean="0"/>
              <a:t>To find proper mechanisms </a:t>
            </a:r>
            <a:r>
              <a:rPr lang="en-US" sz="2400" dirty="0"/>
              <a:t>to increase </a:t>
            </a:r>
            <a:r>
              <a:rPr lang="en-US" sz="2400" dirty="0" smtClean="0"/>
              <a:t>salaries through resource optimization</a:t>
            </a:r>
            <a:endParaRPr lang="en-US" dirty="0"/>
          </a:p>
        </p:txBody>
      </p:sp>
    </p:spTree>
    <p:extLst>
      <p:ext uri="{BB962C8B-B14F-4D97-AF65-F5344CB8AC3E}">
        <p14:creationId xmlns:p14="http://schemas.microsoft.com/office/powerpoint/2010/main" val="4150809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xmlns="" id="{FFC91065-CE1E-490B-9CD2-F1EC59D98081}"/>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29395" y="-106061"/>
            <a:ext cx="8756073" cy="6860544"/>
          </a:xfrm>
        </p:spPr>
      </p:pic>
      <p:sp>
        <p:nvSpPr>
          <p:cNvPr id="2" name="TextBox 1"/>
          <p:cNvSpPr txBox="1"/>
          <p:nvPr/>
        </p:nvSpPr>
        <p:spPr>
          <a:xfrm>
            <a:off x="1975671" y="75564"/>
            <a:ext cx="9974790" cy="584775"/>
          </a:xfrm>
          <a:prstGeom prst="rect">
            <a:avLst/>
          </a:prstGeom>
          <a:noFill/>
        </p:spPr>
        <p:txBody>
          <a:bodyPr wrap="square" rtlCol="0">
            <a:spAutoFit/>
          </a:bodyPr>
          <a:lstStyle/>
          <a:p>
            <a:pPr algn="ctr"/>
            <a:r>
              <a:rPr lang="en-US" sz="3200" b="1" dirty="0">
                <a:solidFill>
                  <a:schemeClr val="bg2">
                    <a:lumMod val="25000"/>
                  </a:schemeClr>
                </a:solidFill>
              </a:rPr>
              <a:t>Practical implication</a:t>
            </a:r>
            <a:endParaRPr lang="en-US" sz="3200" b="1" dirty="0">
              <a:solidFill>
                <a:schemeClr val="bg2">
                  <a:lumMod val="25000"/>
                </a:schemeClr>
              </a:solidFill>
            </a:endParaRPr>
          </a:p>
        </p:txBody>
      </p:sp>
      <p:sp>
        <p:nvSpPr>
          <p:cNvPr id="3" name="TextBox 2"/>
          <p:cNvSpPr txBox="1"/>
          <p:nvPr/>
        </p:nvSpPr>
        <p:spPr>
          <a:xfrm>
            <a:off x="1975671" y="745904"/>
            <a:ext cx="9583947" cy="4047262"/>
          </a:xfrm>
          <a:prstGeom prst="rect">
            <a:avLst/>
          </a:prstGeom>
          <a:noFill/>
        </p:spPr>
        <p:txBody>
          <a:bodyPr wrap="square" rtlCol="0">
            <a:spAutoFit/>
          </a:bodyPr>
          <a:lstStyle/>
          <a:p>
            <a:pPr marL="342900" indent="-342900" algn="just">
              <a:spcBef>
                <a:spcPts val="600"/>
              </a:spcBef>
              <a:spcAft>
                <a:spcPts val="600"/>
              </a:spcAft>
              <a:buFont typeface="Arial" panose="020B0604020202020204" pitchFamily="34" charset="0"/>
              <a:buChar char="•"/>
            </a:pPr>
            <a:r>
              <a:rPr lang="en-US" sz="2800" dirty="0"/>
              <a:t>Based on the key findings of the study the Government of Armenia has introduced a new institution called “pilot project” in the new Law on Civil Service which implies “restructuring” of the ministry with clear programmatic goals and KPIs.</a:t>
            </a:r>
          </a:p>
          <a:p>
            <a:pPr marL="285750" indent="-285750" algn="just">
              <a:buFont typeface="Arial" panose="020B0604020202020204" pitchFamily="34" charset="0"/>
              <a:buChar char="•"/>
            </a:pPr>
            <a:r>
              <a:rPr lang="en-US" sz="2800" dirty="0"/>
              <a:t>Meantime “pilot project”  allows state agencies to use saved resources stem from optimization to increase remuneration of civil servants. To </a:t>
            </a:r>
            <a:r>
              <a:rPr lang="en-US" sz="2800" dirty="0" smtClean="0"/>
              <a:t>regulate and properly filter an assignment mechanism from </a:t>
            </a:r>
            <a:r>
              <a:rPr lang="en-US" sz="2800" dirty="0" smtClean="0"/>
              <a:t>Government</a:t>
            </a:r>
            <a:endParaRPr lang="en-US" sz="2800" dirty="0" smtClean="0"/>
          </a:p>
        </p:txBody>
      </p:sp>
    </p:spTree>
    <p:extLst>
      <p:ext uri="{BB962C8B-B14F-4D97-AF65-F5344CB8AC3E}">
        <p14:creationId xmlns:p14="http://schemas.microsoft.com/office/powerpoint/2010/main" val="3526944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xmlns="" id="{FFC91065-CE1E-490B-9CD2-F1EC59D98081}"/>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63902"/>
            <a:ext cx="8756073" cy="6860544"/>
          </a:xfrm>
        </p:spPr>
      </p:pic>
      <p:sp>
        <p:nvSpPr>
          <p:cNvPr id="2" name="TextBox 1"/>
          <p:cNvSpPr txBox="1"/>
          <p:nvPr/>
        </p:nvSpPr>
        <p:spPr>
          <a:xfrm>
            <a:off x="2024884" y="429829"/>
            <a:ext cx="9586823" cy="584775"/>
          </a:xfrm>
          <a:prstGeom prst="rect">
            <a:avLst/>
          </a:prstGeom>
          <a:noFill/>
        </p:spPr>
        <p:txBody>
          <a:bodyPr wrap="square" rtlCol="0">
            <a:spAutoFit/>
          </a:bodyPr>
          <a:lstStyle/>
          <a:p>
            <a:pPr algn="ctr"/>
            <a:r>
              <a:rPr lang="en-US" sz="3200" b="1" dirty="0">
                <a:solidFill>
                  <a:schemeClr val="bg2">
                    <a:lumMod val="25000"/>
                  </a:schemeClr>
                </a:solidFill>
              </a:rPr>
              <a:t>N</a:t>
            </a:r>
            <a:r>
              <a:rPr lang="en-US" sz="3200" b="1" dirty="0" smtClean="0">
                <a:solidFill>
                  <a:schemeClr val="bg2">
                    <a:lumMod val="25000"/>
                  </a:schemeClr>
                </a:solidFill>
              </a:rPr>
              <a:t>ew </a:t>
            </a:r>
            <a:r>
              <a:rPr lang="en-US" sz="3200" b="1" dirty="0">
                <a:solidFill>
                  <a:schemeClr val="bg2">
                    <a:lumMod val="25000"/>
                  </a:schemeClr>
                </a:solidFill>
              </a:rPr>
              <a:t>legislative package on PAR</a:t>
            </a:r>
          </a:p>
        </p:txBody>
      </p:sp>
      <p:sp>
        <p:nvSpPr>
          <p:cNvPr id="3" name="TextBox 2"/>
          <p:cNvSpPr txBox="1"/>
          <p:nvPr/>
        </p:nvSpPr>
        <p:spPr>
          <a:xfrm>
            <a:off x="2024884" y="1045266"/>
            <a:ext cx="6969647" cy="4801314"/>
          </a:xfrm>
          <a:prstGeom prst="rect">
            <a:avLst/>
          </a:prstGeom>
          <a:noFill/>
        </p:spPr>
        <p:txBody>
          <a:bodyPr wrap="square" rtlCol="0">
            <a:spAutoFit/>
          </a:bodyPr>
          <a:lstStyle/>
          <a:p>
            <a:pPr marL="285750" lvl="0" indent="-285750">
              <a:lnSpc>
                <a:spcPct val="200000"/>
              </a:lnSpc>
              <a:buFont typeface="Arial" panose="020B0604020202020204" pitchFamily="34" charset="0"/>
              <a:buChar char="•"/>
            </a:pPr>
            <a:r>
              <a:rPr lang="en-US" sz="2400" dirty="0"/>
              <a:t>The law on Government </a:t>
            </a:r>
            <a:endParaRPr lang="en-US" sz="2400" dirty="0" smtClean="0"/>
          </a:p>
          <a:p>
            <a:pPr marL="285750" lvl="0" indent="-285750">
              <a:lnSpc>
                <a:spcPct val="200000"/>
              </a:lnSpc>
              <a:buFont typeface="Arial" panose="020B0604020202020204" pitchFamily="34" charset="0"/>
              <a:buChar char="•"/>
            </a:pPr>
            <a:r>
              <a:rPr lang="en-US" sz="2400" dirty="0" smtClean="0"/>
              <a:t>The law on Public Administration System</a:t>
            </a:r>
            <a:endParaRPr lang="en-US" sz="2400" dirty="0"/>
          </a:p>
          <a:p>
            <a:pPr marL="285750" indent="-285750" algn="just">
              <a:lnSpc>
                <a:spcPct val="200000"/>
              </a:lnSpc>
              <a:buFont typeface="Arial" panose="020B0604020202020204" pitchFamily="34" charset="0"/>
              <a:buChar char="•"/>
            </a:pPr>
            <a:r>
              <a:rPr lang="en-US" sz="2400" dirty="0"/>
              <a:t>The law on Civil Service</a:t>
            </a:r>
          </a:p>
          <a:p>
            <a:pPr marL="285750" indent="-285750" algn="just">
              <a:lnSpc>
                <a:spcPct val="200000"/>
              </a:lnSpc>
              <a:buFont typeface="Arial" panose="020B0604020202020204" pitchFamily="34" charset="0"/>
              <a:buChar char="•"/>
            </a:pPr>
            <a:r>
              <a:rPr lang="en-US" sz="2400" dirty="0"/>
              <a:t>The law on Public Service</a:t>
            </a:r>
          </a:p>
          <a:p>
            <a:pPr marL="285750" indent="-285750" algn="just">
              <a:lnSpc>
                <a:spcPct val="200000"/>
              </a:lnSpc>
              <a:buFont typeface="Arial" panose="020B0604020202020204" pitchFamily="34" charset="0"/>
              <a:buChar char="•"/>
            </a:pPr>
            <a:r>
              <a:rPr lang="en-US" sz="2400" dirty="0"/>
              <a:t>The law on Regulations of Administrative </a:t>
            </a:r>
            <a:r>
              <a:rPr lang="en-US" sz="2400" dirty="0" smtClean="0"/>
              <a:t>Relations</a:t>
            </a:r>
          </a:p>
          <a:p>
            <a:pPr marL="285750" indent="-285750" algn="just">
              <a:lnSpc>
                <a:spcPct val="200000"/>
              </a:lnSpc>
              <a:buFont typeface="Arial" panose="020B0604020202020204" pitchFamily="34" charset="0"/>
              <a:buChar char="•"/>
            </a:pPr>
            <a:r>
              <a:rPr lang="en-US" sz="2400" dirty="0" smtClean="0"/>
              <a:t>The law on Public Servants Remuneration</a:t>
            </a:r>
            <a:endParaRPr lang="en-US" sz="24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0171692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7779</TotalTime>
  <Words>735</Words>
  <Application>Microsoft Office PowerPoint</Application>
  <PresentationFormat>Widescreen</PresentationFormat>
  <Paragraphs>72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Anahit Mkrtchyan</dc:creator>
  <cp:lastModifiedBy>Davit Harutyunyan</cp:lastModifiedBy>
  <cp:revision>51</cp:revision>
  <dcterms:created xsi:type="dcterms:W3CDTF">2017-06-30T14:09:03Z</dcterms:created>
  <dcterms:modified xsi:type="dcterms:W3CDTF">2018-04-18T07:26:32Z</dcterms:modified>
</cp:coreProperties>
</file>