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8" r:id="rId2"/>
    <p:sldId id="290" r:id="rId3"/>
    <p:sldId id="295" r:id="rId4"/>
    <p:sldId id="296" r:id="rId5"/>
    <p:sldId id="297" r:id="rId6"/>
    <p:sldId id="299" r:id="rId7"/>
    <p:sldId id="306" r:id="rId8"/>
    <p:sldId id="305" r:id="rId9"/>
    <p:sldId id="301" r:id="rId10"/>
    <p:sldId id="302" r:id="rId11"/>
    <p:sldId id="303" r:id="rId12"/>
    <p:sldId id="304" r:id="rId13"/>
    <p:sldId id="298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all" spc="15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cap="all" baseline="0" dirty="0">
                <a:solidFill>
                  <a:schemeClr val="accent5"/>
                </a:solidFill>
                <a:effectLst/>
              </a:rPr>
              <a:t>Policy and Coordination </a:t>
            </a:r>
            <a:r>
              <a:rPr lang="en-US" sz="1600" b="1" i="0" cap="all" baseline="0" dirty="0">
                <a:effectLst/>
              </a:rPr>
              <a:t>VS. </a:t>
            </a:r>
            <a:r>
              <a:rPr lang="en-US" sz="1600" b="1" i="0" cap="all" baseline="0" dirty="0">
                <a:solidFill>
                  <a:srgbClr val="0070C0"/>
                </a:solidFill>
                <a:effectLst/>
              </a:rPr>
              <a:t>support functions </a:t>
            </a:r>
            <a:r>
              <a:rPr lang="en-US" sz="1600" b="1" i="0" cap="all" baseline="0" dirty="0">
                <a:solidFill>
                  <a:schemeClr val="accent2"/>
                </a:solidFill>
                <a:effectLst/>
              </a:rPr>
              <a:t>(%)</a:t>
            </a:r>
            <a:endParaRPr lang="en-US" sz="1600" dirty="0">
              <a:solidFill>
                <a:schemeClr val="accent2"/>
              </a:solidFill>
              <a:effectLst/>
            </a:endParaRPr>
          </a:p>
        </c:rich>
      </c:tx>
      <c:layout>
        <c:manualLayout>
          <c:xMode val="edge"/>
          <c:yMode val="edge"/>
          <c:x val="0.116757015167033"/>
          <c:y val="7.39030023094687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378974520855398E-2"/>
          <c:y val="2.9708386792130399E-2"/>
          <c:w val="0.93435307797262102"/>
          <c:h val="0.80116962152724902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'updated graphs 2016'!$B$7:$B$24</c:f>
              <c:strCache>
                <c:ptCount val="18"/>
                <c:pt idx="0">
                  <c:v>OSMoEEAI</c:v>
                </c:pt>
                <c:pt idx="1">
                  <c:v>MoFA</c:v>
                </c:pt>
                <c:pt idx="2">
                  <c:v>MoES</c:v>
                </c:pt>
                <c:pt idx="3">
                  <c:v>MoENRP</c:v>
                </c:pt>
                <c:pt idx="4">
                  <c:v>MoESD</c:v>
                </c:pt>
                <c:pt idx="5">
                  <c:v>MoEne</c:v>
                </c:pt>
                <c:pt idx="6">
                  <c:v>MoAgr</c:v>
                </c:pt>
                <c:pt idx="7">
                  <c:v>MoCMP</c:v>
                </c:pt>
                <c:pt idx="8">
                  <c:v>OSMoDis</c:v>
                </c:pt>
                <c:pt idx="9">
                  <c:v>MoLHSA</c:v>
                </c:pt>
                <c:pt idx="10">
                  <c:v>OSMoRCE</c:v>
                </c:pt>
                <c:pt idx="11">
                  <c:v>MoJus</c:v>
                </c:pt>
                <c:pt idx="12">
                  <c:v>MoRDI</c:v>
                </c:pt>
                <c:pt idx="13">
                  <c:v>MoFin</c:v>
                </c:pt>
                <c:pt idx="14">
                  <c:v>MoSYA</c:v>
                </c:pt>
                <c:pt idx="15">
                  <c:v>MRA</c:v>
                </c:pt>
                <c:pt idx="16">
                  <c:v>MoDef</c:v>
                </c:pt>
                <c:pt idx="17">
                  <c:v>MoCorr</c:v>
                </c:pt>
              </c:strCache>
            </c:strRef>
          </c:cat>
          <c:val>
            <c:numRef>
              <c:f>'updated graphs 2016'!$C$7:$C$24</c:f>
              <c:numCache>
                <c:formatCode>General</c:formatCode>
                <c:ptCount val="18"/>
                <c:pt idx="0">
                  <c:v>64</c:v>
                </c:pt>
                <c:pt idx="1">
                  <c:v>64</c:v>
                </c:pt>
                <c:pt idx="2">
                  <c:v>63</c:v>
                </c:pt>
                <c:pt idx="3">
                  <c:v>63</c:v>
                </c:pt>
                <c:pt idx="4">
                  <c:v>51</c:v>
                </c:pt>
                <c:pt idx="5">
                  <c:v>50</c:v>
                </c:pt>
                <c:pt idx="6" formatCode="0">
                  <c:v>49.6875</c:v>
                </c:pt>
                <c:pt idx="7" formatCode="0">
                  <c:v>49</c:v>
                </c:pt>
                <c:pt idx="8">
                  <c:v>47</c:v>
                </c:pt>
                <c:pt idx="9">
                  <c:v>46</c:v>
                </c:pt>
                <c:pt idx="10">
                  <c:v>45</c:v>
                </c:pt>
                <c:pt idx="11">
                  <c:v>44</c:v>
                </c:pt>
                <c:pt idx="12">
                  <c:v>41</c:v>
                </c:pt>
                <c:pt idx="13">
                  <c:v>38</c:v>
                </c:pt>
                <c:pt idx="14">
                  <c:v>37</c:v>
                </c:pt>
                <c:pt idx="15">
                  <c:v>32</c:v>
                </c:pt>
                <c:pt idx="16">
                  <c:v>32</c:v>
                </c:pt>
                <c:pt idx="1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2A-43E5-980A-36D2E0058BB4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'updated graphs 2016'!$B$7:$B$24</c:f>
              <c:strCache>
                <c:ptCount val="18"/>
                <c:pt idx="0">
                  <c:v>OSMoEEAI</c:v>
                </c:pt>
                <c:pt idx="1">
                  <c:v>MoFA</c:v>
                </c:pt>
                <c:pt idx="2">
                  <c:v>MoES</c:v>
                </c:pt>
                <c:pt idx="3">
                  <c:v>MoENRP</c:v>
                </c:pt>
                <c:pt idx="4">
                  <c:v>MoESD</c:v>
                </c:pt>
                <c:pt idx="5">
                  <c:v>MoEne</c:v>
                </c:pt>
                <c:pt idx="6">
                  <c:v>MoAgr</c:v>
                </c:pt>
                <c:pt idx="7">
                  <c:v>MoCMP</c:v>
                </c:pt>
                <c:pt idx="8">
                  <c:v>OSMoDis</c:v>
                </c:pt>
                <c:pt idx="9">
                  <c:v>MoLHSA</c:v>
                </c:pt>
                <c:pt idx="10">
                  <c:v>OSMoRCE</c:v>
                </c:pt>
                <c:pt idx="11">
                  <c:v>MoJus</c:v>
                </c:pt>
                <c:pt idx="12">
                  <c:v>MoRDI</c:v>
                </c:pt>
                <c:pt idx="13">
                  <c:v>MoFin</c:v>
                </c:pt>
                <c:pt idx="14">
                  <c:v>MoSYA</c:v>
                </c:pt>
                <c:pt idx="15">
                  <c:v>MRA</c:v>
                </c:pt>
                <c:pt idx="16">
                  <c:v>MoDef</c:v>
                </c:pt>
                <c:pt idx="17">
                  <c:v>MoCorr</c:v>
                </c:pt>
              </c:strCache>
            </c:strRef>
          </c:cat>
          <c:val>
            <c:numRef>
              <c:f>'updated graphs 2016'!$D$7:$D$24</c:f>
              <c:numCache>
                <c:formatCode>General</c:formatCode>
                <c:ptCount val="18"/>
                <c:pt idx="0">
                  <c:v>36</c:v>
                </c:pt>
                <c:pt idx="1">
                  <c:v>36</c:v>
                </c:pt>
                <c:pt idx="2">
                  <c:v>37</c:v>
                </c:pt>
                <c:pt idx="3">
                  <c:v>37</c:v>
                </c:pt>
                <c:pt idx="4">
                  <c:v>49</c:v>
                </c:pt>
                <c:pt idx="5">
                  <c:v>50</c:v>
                </c:pt>
                <c:pt idx="6" formatCode="0">
                  <c:v>50.3125</c:v>
                </c:pt>
                <c:pt idx="7" formatCode="0">
                  <c:v>51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59</c:v>
                </c:pt>
                <c:pt idx="13">
                  <c:v>62</c:v>
                </c:pt>
                <c:pt idx="14">
                  <c:v>63</c:v>
                </c:pt>
                <c:pt idx="15">
                  <c:v>68</c:v>
                </c:pt>
                <c:pt idx="16">
                  <c:v>68</c:v>
                </c:pt>
                <c:pt idx="17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2A-43E5-980A-36D2E0058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1481344"/>
        <c:axId val="61482880"/>
      </c:barChart>
      <c:catAx>
        <c:axId val="6148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2880"/>
        <c:crosses val="autoZero"/>
        <c:auto val="1"/>
        <c:lblAlgn val="ctr"/>
        <c:lblOffset val="100"/>
        <c:noMultiLvlLbl val="0"/>
      </c:catAx>
      <c:valAx>
        <c:axId val="6148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F61B8-6EEE-45D8-B198-60FCB44A99B6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47A9-33A1-4BC9-9412-77E05E08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3ED0-E241-4473-9BAC-46C6EB982E4C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8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1C77-5670-4971-AE36-A50E3BF0773F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2220-6D3F-4F9E-BCF8-1DCED9B17990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0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5E78-440C-4623-B7C0-54DD59CCBAA2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9135-B121-4335-87B8-A9CDDEB42213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1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E55A-13B2-41EE-85A8-0D8ABD5BB8CC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AC550-6316-46B9-9898-58D0791FD703}" type="datetime1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74A-8C28-4CDC-90EA-DC3A00D25CD7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1FF2-E781-4655-B980-ED8C824AE775}" type="datetime1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57C8AD8-89C9-418E-965E-B1098D225C7F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8784-EC03-4BBE-921E-EB2D80E425D4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AD627B-E44D-4064-9633-512661D54178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F9B8F2-E5ED-564D-AC7A-571D06B2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hundi@cpmconsulting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9" Type="http://schemas.openxmlformats.org/officeDocument/2006/relationships/image" Target="../media/image45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34" Type="http://schemas.openxmlformats.org/officeDocument/2006/relationships/image" Target="../media/image40.emf"/><Relationship Id="rId42" Type="http://schemas.openxmlformats.org/officeDocument/2006/relationships/image" Target="../media/image48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33" Type="http://schemas.openxmlformats.org/officeDocument/2006/relationships/image" Target="../media/image39.emf"/><Relationship Id="rId38" Type="http://schemas.openxmlformats.org/officeDocument/2006/relationships/image" Target="../media/image44.emf"/><Relationship Id="rId46" Type="http://schemas.openxmlformats.org/officeDocument/2006/relationships/image" Target="../media/image52.emf"/><Relationship Id="rId2" Type="http://schemas.openxmlformats.org/officeDocument/2006/relationships/image" Target="../media/image8.emf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29" Type="http://schemas.openxmlformats.org/officeDocument/2006/relationships/image" Target="../media/image35.emf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32" Type="http://schemas.openxmlformats.org/officeDocument/2006/relationships/image" Target="../media/image38.emf"/><Relationship Id="rId37" Type="http://schemas.openxmlformats.org/officeDocument/2006/relationships/image" Target="../media/image43.emf"/><Relationship Id="rId40" Type="http://schemas.openxmlformats.org/officeDocument/2006/relationships/image" Target="../media/image46.emf"/><Relationship Id="rId45" Type="http://schemas.openxmlformats.org/officeDocument/2006/relationships/image" Target="../media/image51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28" Type="http://schemas.openxmlformats.org/officeDocument/2006/relationships/image" Target="../media/image34.emf"/><Relationship Id="rId36" Type="http://schemas.openxmlformats.org/officeDocument/2006/relationships/image" Target="../media/image42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31" Type="http://schemas.openxmlformats.org/officeDocument/2006/relationships/image" Target="../media/image37.emf"/><Relationship Id="rId44" Type="http://schemas.openxmlformats.org/officeDocument/2006/relationships/image" Target="../media/image50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Relationship Id="rId30" Type="http://schemas.openxmlformats.org/officeDocument/2006/relationships/image" Target="../media/image36.emf"/><Relationship Id="rId35" Type="http://schemas.openxmlformats.org/officeDocument/2006/relationships/image" Target="../media/image41.emf"/><Relationship Id="rId43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9" y="606183"/>
            <a:ext cx="7806375" cy="1876869"/>
          </a:xfrm>
        </p:spPr>
        <p:txBody>
          <a:bodyPr>
            <a:normAutofit fontScale="90000"/>
          </a:bodyPr>
          <a:lstStyle/>
          <a:p>
            <a:pPr algn="r"/>
            <a:r>
              <a:rPr lang="sq-AL" dirty="0" smtClean="0"/>
              <a:t>L</a:t>
            </a:r>
            <a:r>
              <a:rPr lang="en-US" dirty="0" smtClean="0"/>
              <a:t>e</a:t>
            </a:r>
            <a:r>
              <a:rPr lang="sq-AL" dirty="0" smtClean="0"/>
              <a:t>ssons </a:t>
            </a:r>
            <a:r>
              <a:rPr lang="sq-AL" dirty="0" smtClean="0"/>
              <a:t>Learned  </a:t>
            </a:r>
            <a:r>
              <a:rPr lang="en-US" dirty="0" smtClean="0"/>
              <a:t>Functional </a:t>
            </a:r>
            <a:r>
              <a:rPr lang="sq-AL" dirty="0" smtClean="0"/>
              <a:t>Anal</a:t>
            </a:r>
            <a:r>
              <a:rPr lang="en-US" dirty="0" smtClean="0"/>
              <a:t>y</a:t>
            </a:r>
            <a:r>
              <a:rPr lang="sq-AL" dirty="0" smtClean="0"/>
              <a:t>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738" y="2892287"/>
            <a:ext cx="4542183" cy="136144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q-AL" dirty="0" smtClean="0"/>
              <a:t>Workshop for Eastern Partnership Countries</a:t>
            </a:r>
            <a:endParaRPr lang="en-US" dirty="0" smtClean="0"/>
          </a:p>
          <a:p>
            <a:pPr algn="l"/>
            <a:r>
              <a:rPr lang="sq-AL" dirty="0" smtClean="0"/>
              <a:t>Tbilisi, 20 April 2018</a:t>
            </a:r>
          </a:p>
          <a:p>
            <a:pPr algn="l"/>
            <a:r>
              <a:rPr lang="sq-AL" dirty="0" smtClean="0"/>
              <a:t>B</a:t>
            </a:r>
            <a:r>
              <a:rPr lang="en-US" dirty="0" smtClean="0"/>
              <a:t>y</a:t>
            </a:r>
            <a:r>
              <a:rPr lang="sq-AL" dirty="0" smtClean="0"/>
              <a:t> Ansi Shundi</a:t>
            </a:r>
            <a:endParaRPr lang="en-US" dirty="0"/>
          </a:p>
        </p:txBody>
      </p:sp>
      <p:pic>
        <p:nvPicPr>
          <p:cNvPr id="1028" name="Picture 4" descr="Image result for clip art gea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 bwMode="auto">
          <a:xfrm>
            <a:off x="5116068" y="3561347"/>
            <a:ext cx="3733915" cy="27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02115"/>
          </a:xfrm>
        </p:spPr>
        <p:txBody>
          <a:bodyPr/>
          <a:lstStyle/>
          <a:p>
            <a:r>
              <a:rPr lang="en-US" dirty="0" smtClean="0"/>
              <a:t>Management 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29768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 Difficult to find the right balance</a:t>
            </a:r>
          </a:p>
          <a:p>
            <a:r>
              <a:rPr lang="en-US" sz="2400" dirty="0" smtClean="0"/>
              <a:t>- </a:t>
            </a:r>
            <a:r>
              <a:rPr lang="en-US" sz="2400" b="1" dirty="0" smtClean="0">
                <a:solidFill>
                  <a:srgbClr val="C00000"/>
                </a:solidFill>
              </a:rPr>
              <a:t>Principle</a:t>
            </a:r>
            <a:r>
              <a:rPr lang="en-US" sz="2400" dirty="0" smtClean="0"/>
              <a:t> – Higher in hierarchy, smaller the number of direct subordinates. Lower in hierarchy, bigger the number of subordinates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1"/>
          <a:stretch/>
        </p:blipFill>
        <p:spPr>
          <a:xfrm>
            <a:off x="5214927" y="2910882"/>
            <a:ext cx="3929073" cy="29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86605"/>
            <a:ext cx="8087360" cy="902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Delegation and Management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29768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 Delegation of functions is always good!</a:t>
            </a:r>
          </a:p>
          <a:p>
            <a:r>
              <a:rPr lang="en-US" sz="2400" dirty="0" smtClean="0"/>
              <a:t>- Avoid too many management layers – at the end you need the workforce!!</a:t>
            </a:r>
          </a:p>
          <a:p>
            <a:r>
              <a:rPr lang="en-US" sz="2400" dirty="0" smtClean="0"/>
              <a:t>- 3-4 management layers should be enough in institutions with 100-130 employees.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Image result for organizational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1920" y="1524000"/>
            <a:ext cx="3708399" cy="42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8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 the focus!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985520"/>
            <a:ext cx="7543801" cy="4883574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sz="2400" dirty="0" smtClean="0"/>
              <a:t>The need for political attention to all policy areas within the portfolio!</a:t>
            </a:r>
          </a:p>
          <a:p>
            <a:r>
              <a:rPr lang="en-US" sz="2400" dirty="0" smtClean="0"/>
              <a:t>- Prioritize the resources for core functions</a:t>
            </a:r>
          </a:p>
          <a:p>
            <a:r>
              <a:rPr lang="en-US" sz="2400" dirty="0" smtClean="0"/>
              <a:t>- Always ask – What is the reason for this institution to exist? Core functions Vs. support functions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65822147"/>
              </p:ext>
            </p:extLst>
          </p:nvPr>
        </p:nvGraphicFramePr>
        <p:xfrm>
          <a:off x="554654" y="3221819"/>
          <a:ext cx="8080410" cy="321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2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29396"/>
          </a:xfrm>
        </p:spPr>
        <p:txBody>
          <a:bodyPr/>
          <a:lstStyle/>
          <a:p>
            <a:r>
              <a:rPr lang="en-US" dirty="0" smtClean="0"/>
              <a:t>Quantitative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351280"/>
            <a:ext cx="7543801" cy="455845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US" sz="2400" dirty="0" smtClean="0"/>
              <a:t>Business processes analysis</a:t>
            </a:r>
          </a:p>
          <a:p>
            <a:r>
              <a:rPr lang="en-US" sz="2400" dirty="0" smtClean="0"/>
              <a:t>- Streamline and simplification</a:t>
            </a:r>
          </a:p>
          <a:p>
            <a:r>
              <a:rPr lang="en-US" sz="2400" dirty="0" smtClean="0"/>
              <a:t>- Resources and </a:t>
            </a:r>
          </a:p>
          <a:p>
            <a:r>
              <a:rPr lang="en-US" sz="2400" dirty="0" smtClean="0"/>
              <a:t>- Capacities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1707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Functional reviews are not a democratic process and decisions can be painful</a:t>
            </a:r>
          </a:p>
          <a:p>
            <a:r>
              <a:rPr lang="en-US" sz="2400" dirty="0" smtClean="0"/>
              <a:t>No Decision – Worst decision!</a:t>
            </a:r>
          </a:p>
          <a:p>
            <a:r>
              <a:rPr lang="en-US" sz="2400" dirty="0" smtClean="0"/>
              <a:t>Carpe Diem and keep going!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Thank you for the attention!			        Ansi </a:t>
            </a:r>
            <a:r>
              <a:rPr lang="en-US" sz="2400" dirty="0" err="1" smtClean="0"/>
              <a:t>Shundi</a:t>
            </a:r>
            <a:endParaRPr lang="en-US" sz="2400" dirty="0" smtClean="0"/>
          </a:p>
          <a:p>
            <a:pPr algn="r"/>
            <a:r>
              <a:rPr lang="en-US" sz="2400" dirty="0" smtClean="0">
                <a:hlinkClick r:id="rId2"/>
              </a:rPr>
              <a:t>shundi@cpmconsulting.eu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99660" cy="4023360"/>
          </a:xfrm>
        </p:spPr>
        <p:txBody>
          <a:bodyPr/>
          <a:lstStyle/>
          <a:p>
            <a:endParaRPr lang="en-US" dirty="0" smtClean="0"/>
          </a:p>
          <a:p>
            <a:r>
              <a:rPr lang="sq-AL" sz="2400" dirty="0" smtClean="0"/>
              <a:t>Different models and stakeholders</a:t>
            </a:r>
            <a:endParaRPr lang="en-US" sz="2400" dirty="0" smtClean="0"/>
          </a:p>
          <a:p>
            <a:endParaRPr lang="sq-AL" sz="2400" dirty="0" smtClean="0"/>
          </a:p>
          <a:p>
            <a:r>
              <a:rPr lang="sq-AL" sz="2400" dirty="0" smtClean="0"/>
              <a:t>Principles guiding functional reviews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39" y="3794451"/>
            <a:ext cx="3515361" cy="21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65118"/>
          </a:xfrm>
        </p:spPr>
        <p:txBody>
          <a:bodyPr>
            <a:normAutofit/>
          </a:bodyPr>
          <a:lstStyle/>
          <a:p>
            <a:r>
              <a:rPr lang="en-US" dirty="0" smtClean="0"/>
              <a:t>Size and scope of 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40565"/>
            <a:ext cx="6204006" cy="4328529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Any new structure represents a </a:t>
            </a:r>
            <a:r>
              <a:rPr lang="en-GB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change!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What kind of change are we looking for?</a:t>
            </a:r>
            <a:endParaRPr lang="en-GB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GB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If you always do what you’ve always done, you’ll always get what you’ve always got</a:t>
            </a:r>
            <a:r>
              <a:rPr lang="en-GB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.”</a:t>
            </a:r>
          </a:p>
          <a:p>
            <a:pPr algn="r"/>
            <a:r>
              <a:rPr lang="en-GB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Henry Ford</a:t>
            </a:r>
            <a:endParaRPr lang="en-GB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GB" sz="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sq-AL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Vertical vs Hori</a:t>
            </a:r>
            <a:r>
              <a:rPr lang="en-US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z</a:t>
            </a:r>
            <a:r>
              <a:rPr lang="sq-AL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ontal functional </a:t>
            </a:r>
            <a:r>
              <a:rPr lang="en-US" sz="28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analysis</a:t>
            </a:r>
            <a:endParaRPr lang="en-GB" sz="28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14"/>
          <a:stretch/>
        </p:blipFill>
        <p:spPr bwMode="auto">
          <a:xfrm>
            <a:off x="7176643" y="2140682"/>
            <a:ext cx="1481419" cy="1872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5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45239"/>
          </a:xfrm>
        </p:spPr>
        <p:txBody>
          <a:bodyPr/>
          <a:lstStyle/>
          <a:p>
            <a:r>
              <a:rPr lang="en-US" dirty="0" smtClean="0"/>
              <a:t>Defining the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845734"/>
            <a:ext cx="7543802" cy="40470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- </a:t>
            </a:r>
            <a:r>
              <a:rPr lang="en-US" sz="2400" dirty="0" smtClean="0"/>
              <a:t>Spending review (most EU countries after 2008, currently Montenegro &amp; Ukraine)</a:t>
            </a:r>
          </a:p>
          <a:p>
            <a:r>
              <a:rPr lang="en-US" sz="2400" dirty="0" smtClean="0"/>
              <a:t>- Simplification of procedures and effectiveness review (Albania 2005, Kosovo 2008-2010, Serbia 2016, Georgia 2017, Ukraine currently)</a:t>
            </a:r>
          </a:p>
          <a:p>
            <a:r>
              <a:rPr lang="en-US" sz="2400" dirty="0" smtClean="0"/>
              <a:t>- Putting some order in the system and standardization of typical structures </a:t>
            </a:r>
          </a:p>
          <a:p>
            <a:r>
              <a:rPr lang="en-US" sz="2400" dirty="0" smtClean="0"/>
              <a:t>- Implementation of structural reforms with horizontal  effects (</a:t>
            </a:r>
            <a:r>
              <a:rPr lang="en-US" sz="2400" dirty="0" err="1" smtClean="0"/>
              <a:t>PIFC</a:t>
            </a:r>
            <a:r>
              <a:rPr lang="en-US" sz="2400" dirty="0" smtClean="0"/>
              <a:t>, EU Integration, policy planning, etc.)</a:t>
            </a:r>
          </a:p>
          <a:p>
            <a:r>
              <a:rPr lang="en-US" sz="2400" dirty="0" smtClean="0"/>
              <a:t>- Just an experiment?? (Albania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76436"/>
          </a:xfrm>
        </p:spPr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20479" cy="40233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US" sz="2400" dirty="0" smtClean="0"/>
              <a:t>Political factor</a:t>
            </a:r>
          </a:p>
          <a:p>
            <a:r>
              <a:rPr lang="en-US" sz="2400" dirty="0" smtClean="0"/>
              <a:t>- Technical / professional staff</a:t>
            </a:r>
          </a:p>
          <a:p>
            <a:r>
              <a:rPr lang="en-US" sz="2400" dirty="0" smtClean="0"/>
              <a:t>- Centralization Vs. Discretion</a:t>
            </a:r>
          </a:p>
          <a:p>
            <a:r>
              <a:rPr lang="en-US" sz="2400" dirty="0" smtClean="0"/>
              <a:t>- The importance of a central unit – Who could be the Central Unit?</a:t>
            </a:r>
          </a:p>
          <a:p>
            <a:r>
              <a:rPr lang="en-US" sz="2400" dirty="0" smtClean="0"/>
              <a:t>- Key - Finding the right balance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https://cdn-images-1.medium.com/max/1600/1*Lwu5UJMmcuFVJLZ1Ln4E0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95" y="2086184"/>
            <a:ext cx="2657197" cy="22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3438" y="4133300"/>
            <a:ext cx="136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Centralization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728532" y="4139290"/>
            <a:ext cx="136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Discretion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12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64676"/>
          </a:xfrm>
        </p:spPr>
        <p:txBody>
          <a:bodyPr/>
          <a:lstStyle/>
          <a:p>
            <a:r>
              <a:rPr lang="en-US" dirty="0" smtClean="0"/>
              <a:t>Define the 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1" y="1513840"/>
            <a:ext cx="8067040" cy="435525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General rule </a:t>
            </a:r>
            <a:r>
              <a:rPr lang="en-US" sz="2400" b="1" dirty="0" smtClean="0"/>
              <a:t>– Never start a FA without your guiding principles. You risk to do more harm than good</a:t>
            </a:r>
            <a:r>
              <a:rPr lang="en-US" sz="2400" dirty="0" smtClean="0"/>
              <a:t>!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99507"/>
            <a:ext cx="7543800" cy="38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82880"/>
            <a:ext cx="6786880" cy="62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8</a:t>
            </a:fld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1344212" y="-21264"/>
            <a:ext cx="6173007" cy="6263898"/>
            <a:chOff x="5544072" y="77919"/>
            <a:chExt cx="6647928" cy="6764945"/>
          </a:xfrm>
        </p:grpSpPr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0" y="3516343"/>
              <a:ext cx="6096000" cy="1691640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187" y="1805530"/>
              <a:ext cx="5457826" cy="169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48"/>
            <a:stretch/>
          </p:blipFill>
          <p:spPr>
            <a:xfrm>
              <a:off x="6534530" y="77919"/>
              <a:ext cx="4489868" cy="1760755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63" y="5151224"/>
              <a:ext cx="6609037" cy="1691640"/>
            </a:xfrm>
            <a:prstGeom prst="rect">
              <a:avLst/>
            </a:prstGeom>
          </p:spPr>
        </p:pic>
        <p:sp>
          <p:nvSpPr>
            <p:cNvPr id="229" name="TextBox 228"/>
            <p:cNvSpPr txBox="1"/>
            <p:nvPr/>
          </p:nvSpPr>
          <p:spPr>
            <a:xfrm>
              <a:off x="8432807" y="352719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5">
                      <a:lumMod val="75000"/>
                    </a:schemeClr>
                  </a:solidFill>
                </a:rPr>
                <a:t>LEAD</a:t>
              </a:r>
              <a:endParaRPr lang="sq-AL" sz="1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8337556" y="599060"/>
              <a:ext cx="863593" cy="3545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VISION</a:t>
              </a:r>
              <a:endParaRPr lang="sq-A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1" name="Rounded Rectangle 230"/>
            <p:cNvSpPr/>
            <p:nvPr/>
          </p:nvSpPr>
          <p:spPr>
            <a:xfrm>
              <a:off x="7258049" y="1280337"/>
              <a:ext cx="1038225" cy="35450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Regulation</a:t>
              </a:r>
              <a:endParaRPr lang="sq-A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8475669" y="1266260"/>
              <a:ext cx="761989" cy="35450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Policy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9397998" y="1248794"/>
              <a:ext cx="851302" cy="354508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Finance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8324850" y="1925331"/>
              <a:ext cx="976323" cy="3545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C039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MISSION</a:t>
              </a:r>
              <a:endParaRPr lang="sq-A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>
              <a:off x="6702425" y="2800244"/>
              <a:ext cx="1141410" cy="354508"/>
            </a:xfrm>
            <a:prstGeom prst="roundRect">
              <a:avLst/>
            </a:prstGeom>
            <a:noFill/>
            <a:ln>
              <a:solidFill>
                <a:srgbClr val="C039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Excellence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>
              <a:off x="8296275" y="2773264"/>
              <a:ext cx="1009650" cy="354508"/>
            </a:xfrm>
            <a:prstGeom prst="roundRect">
              <a:avLst/>
            </a:prstGeom>
            <a:noFill/>
            <a:ln>
              <a:solidFill>
                <a:srgbClr val="C039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Activity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7" name="Rounded Rectangle 236"/>
            <p:cNvSpPr/>
            <p:nvPr/>
          </p:nvSpPr>
          <p:spPr>
            <a:xfrm>
              <a:off x="9723444" y="2773766"/>
              <a:ext cx="1300954" cy="354508"/>
            </a:xfrm>
            <a:prstGeom prst="roundRect">
              <a:avLst/>
            </a:prstGeom>
            <a:noFill/>
            <a:ln>
              <a:solidFill>
                <a:srgbClr val="C039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Organization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8150227" y="3687688"/>
              <a:ext cx="1276351" cy="3545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OBJECTIVES</a:t>
              </a:r>
              <a:endParaRPr lang="sq-A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9984581" y="4438310"/>
              <a:ext cx="1276351" cy="354508"/>
            </a:xfrm>
            <a:prstGeom prst="roundRect">
              <a:avLst/>
            </a:prstGeom>
            <a:noFill/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Cost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8177212" y="4438310"/>
              <a:ext cx="1276351" cy="354508"/>
            </a:xfrm>
            <a:prstGeom prst="roundRect">
              <a:avLst/>
            </a:prstGeom>
            <a:noFill/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Scope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6472237" y="4438311"/>
              <a:ext cx="1276351" cy="354508"/>
            </a:xfrm>
            <a:prstGeom prst="roundRect">
              <a:avLst/>
            </a:prstGeom>
            <a:noFill/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Time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8150227" y="5322569"/>
              <a:ext cx="1276351" cy="3545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OUTCOME</a:t>
              </a:r>
              <a:endParaRPr lang="sq-AL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10239374" y="6054657"/>
              <a:ext cx="1276351" cy="354508"/>
            </a:xfrm>
            <a:prstGeom prst="roundRect">
              <a:avLst/>
            </a:prstGeom>
            <a:noFill/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Resources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8177212" y="6073191"/>
              <a:ext cx="1276351" cy="354508"/>
            </a:xfrm>
            <a:prstGeom prst="roundRect">
              <a:avLst/>
            </a:prstGeom>
            <a:noFill/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Product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6064249" y="6059907"/>
              <a:ext cx="1276351" cy="354508"/>
            </a:xfrm>
            <a:prstGeom prst="roundRect">
              <a:avLst/>
            </a:prstGeom>
            <a:noFill/>
            <a:ln>
              <a:solidFill>
                <a:srgbClr val="16A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Process</a:t>
              </a:r>
              <a:endParaRPr lang="sq-AL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872" y="735577"/>
              <a:ext cx="674673" cy="516480"/>
            </a:xfrm>
            <a:prstGeom prst="rect">
              <a:avLst/>
            </a:prstGeom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1149" y="678353"/>
              <a:ext cx="609601" cy="559657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050" y="2065778"/>
              <a:ext cx="1066800" cy="730368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391" y="2050201"/>
              <a:ext cx="1310395" cy="732474"/>
            </a:xfrm>
            <a:prstGeom prst="rect">
              <a:avLst/>
            </a:prstGeom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561" y="3836516"/>
              <a:ext cx="1273651" cy="622781"/>
            </a:xfrm>
            <a:prstGeom prst="rect">
              <a:avLst/>
            </a:prstGeom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578" y="3844556"/>
              <a:ext cx="1260472" cy="593238"/>
            </a:xfrm>
            <a:prstGeom prst="rect">
              <a:avLst/>
            </a:prstGeom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424" y="5418656"/>
              <a:ext cx="1474787" cy="671681"/>
            </a:xfrm>
            <a:prstGeom prst="rect">
              <a:avLst/>
            </a:prstGeom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103" y="5446907"/>
              <a:ext cx="1588295" cy="607233"/>
            </a:xfrm>
            <a:prstGeom prst="rect">
              <a:avLst/>
            </a:prstGeom>
          </p:spPr>
        </p:pic>
        <p:sp>
          <p:nvSpPr>
            <p:cNvPr id="254" name="TextBox 253"/>
            <p:cNvSpPr txBox="1"/>
            <p:nvPr/>
          </p:nvSpPr>
          <p:spPr>
            <a:xfrm>
              <a:off x="6139231" y="1905090"/>
              <a:ext cx="790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DIRECT</a:t>
              </a:r>
              <a:endParaRPr lang="sq-AL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720424" y="3630273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16A085"/>
                  </a:solidFill>
                </a:rPr>
                <a:t>MANAGE</a:t>
              </a:r>
              <a:endParaRPr lang="sq-AL" sz="1200" b="1" dirty="0">
                <a:solidFill>
                  <a:srgbClr val="16A085"/>
                </a:solidFill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544072" y="5179778"/>
              <a:ext cx="9300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1"/>
                  </a:solidFill>
                </a:rPr>
                <a:t>OPERATE</a:t>
              </a:r>
              <a:endParaRPr lang="sq-AL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7" name="Straight Arrow Connector 256"/>
            <p:cNvCxnSpPr/>
            <p:nvPr/>
          </p:nvCxnSpPr>
          <p:spPr>
            <a:xfrm>
              <a:off x="8683627" y="979945"/>
              <a:ext cx="0" cy="272111"/>
            </a:xfrm>
            <a:prstGeom prst="straightConnector1">
              <a:avLst/>
            </a:prstGeom>
            <a:ln w="19050">
              <a:solidFill>
                <a:srgbClr val="3054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>
              <a:off x="8566154" y="3172711"/>
              <a:ext cx="3174" cy="532933"/>
            </a:xfrm>
            <a:prstGeom prst="straightConnector1">
              <a:avLst/>
            </a:prstGeom>
            <a:ln w="19050">
              <a:solidFill>
                <a:srgbClr val="3054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flipH="1">
              <a:off x="8564565" y="4040431"/>
              <a:ext cx="1589" cy="418866"/>
            </a:xfrm>
            <a:prstGeom prst="straightConnector1">
              <a:avLst/>
            </a:prstGeom>
            <a:ln w="19050">
              <a:solidFill>
                <a:srgbClr val="3054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H="1">
              <a:off x="8559804" y="5682127"/>
              <a:ext cx="1589" cy="418866"/>
            </a:xfrm>
            <a:prstGeom prst="straightConnector1">
              <a:avLst/>
            </a:prstGeom>
            <a:ln w="19050">
              <a:solidFill>
                <a:srgbClr val="3054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8296275" y="1348589"/>
              <a:ext cx="179394" cy="14047"/>
            </a:xfrm>
            <a:prstGeom prst="straightConnector1">
              <a:avLst/>
            </a:prstGeom>
            <a:ln w="1270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V="1">
              <a:off x="9237658" y="1338098"/>
              <a:ext cx="138124" cy="14048"/>
            </a:xfrm>
            <a:prstGeom prst="straightConnector1">
              <a:avLst/>
            </a:prstGeom>
            <a:ln w="1270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7848585" y="2853543"/>
              <a:ext cx="438953" cy="17181"/>
            </a:xfrm>
            <a:prstGeom prst="straightConnector1">
              <a:avLst/>
            </a:prstGeom>
            <a:ln w="1905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9327357" y="2845480"/>
              <a:ext cx="391715" cy="8065"/>
            </a:xfrm>
            <a:prstGeom prst="straightConnector1">
              <a:avLst/>
            </a:prstGeom>
            <a:ln w="1905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7755728" y="4524414"/>
              <a:ext cx="431008" cy="1"/>
            </a:xfrm>
            <a:prstGeom prst="straightConnector1">
              <a:avLst/>
            </a:prstGeom>
            <a:ln w="1905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9453563" y="4524414"/>
              <a:ext cx="531018" cy="4773"/>
            </a:xfrm>
            <a:prstGeom prst="straightConnector1">
              <a:avLst/>
            </a:prstGeom>
            <a:ln w="1905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7350399" y="6140761"/>
              <a:ext cx="826812" cy="8335"/>
            </a:xfrm>
            <a:prstGeom prst="straightConnector1">
              <a:avLst/>
            </a:prstGeom>
            <a:ln w="1905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/>
            <p:nvPr/>
          </p:nvCxnSpPr>
          <p:spPr>
            <a:xfrm flipV="1">
              <a:off x="9458325" y="6164068"/>
              <a:ext cx="771925" cy="4774"/>
            </a:xfrm>
            <a:prstGeom prst="straightConnector1">
              <a:avLst/>
            </a:prstGeom>
            <a:ln w="19050">
              <a:solidFill>
                <a:srgbClr val="5D74A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>
              <a:off x="8559804" y="2294025"/>
              <a:ext cx="1638" cy="467850"/>
            </a:xfrm>
            <a:prstGeom prst="straightConnector1">
              <a:avLst/>
            </a:prstGeom>
            <a:ln w="19050">
              <a:solidFill>
                <a:srgbClr val="3054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>
              <a:off x="8605919" y="1610342"/>
              <a:ext cx="14316" cy="305561"/>
            </a:xfrm>
            <a:prstGeom prst="straightConnector1">
              <a:avLst/>
            </a:prstGeom>
            <a:ln w="19050">
              <a:solidFill>
                <a:srgbClr val="3054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>
              <a:off x="8561393" y="4772689"/>
              <a:ext cx="3172" cy="548640"/>
            </a:xfrm>
            <a:prstGeom prst="straightConnector1">
              <a:avLst/>
            </a:prstGeom>
            <a:ln w="19050">
              <a:solidFill>
                <a:srgbClr val="3054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094" y="1622998"/>
              <a:ext cx="864563" cy="1185705"/>
            </a:xfrm>
            <a:prstGeom prst="rect">
              <a:avLst/>
            </a:prstGeom>
          </p:spPr>
        </p:pic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643" y="1595794"/>
              <a:ext cx="828425" cy="1171742"/>
            </a:xfrm>
            <a:prstGeom prst="rect">
              <a:avLst/>
            </a:prstGeom>
          </p:spPr>
        </p:pic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236" y="3166776"/>
              <a:ext cx="679903" cy="1288681"/>
            </a:xfrm>
            <a:prstGeom prst="rect">
              <a:avLst/>
            </a:prstGeom>
          </p:spPr>
        </p:pic>
        <p:pic>
          <p:nvPicPr>
            <p:cNvPr id="275" name="Picture 27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914" y="3147789"/>
              <a:ext cx="437781" cy="1280160"/>
            </a:xfrm>
            <a:prstGeom prst="rect">
              <a:avLst/>
            </a:prstGeom>
          </p:spPr>
        </p:pic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829" y="4740944"/>
              <a:ext cx="403817" cy="1330859"/>
            </a:xfrm>
            <a:prstGeom prst="rect">
              <a:avLst/>
            </a:prstGeom>
          </p:spPr>
        </p:pic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417">
              <a:off x="10869923" y="4823148"/>
              <a:ext cx="482595" cy="1188720"/>
            </a:xfrm>
            <a:prstGeom prst="rect">
              <a:avLst/>
            </a:prstGeom>
          </p:spPr>
        </p:pic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162" y="777292"/>
              <a:ext cx="566427" cy="466710"/>
            </a:xfrm>
            <a:prstGeom prst="rect">
              <a:avLst/>
            </a:prstGeom>
          </p:spPr>
        </p:pic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935" y="745749"/>
              <a:ext cx="519066" cy="491556"/>
            </a:xfrm>
            <a:prstGeom prst="rect">
              <a:avLst/>
            </a:prstGeom>
          </p:spPr>
        </p:pic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351" y="2090595"/>
              <a:ext cx="1012281" cy="695176"/>
            </a:xfrm>
            <a:prstGeom prst="rect">
              <a:avLst/>
            </a:prstGeom>
          </p:spPr>
        </p:pic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926" y="2089192"/>
              <a:ext cx="1133488" cy="678343"/>
            </a:xfrm>
            <a:prstGeom prst="rect">
              <a:avLst/>
            </a:prstGeom>
          </p:spPr>
        </p:pic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808" y="3897955"/>
              <a:ext cx="1076403" cy="553233"/>
            </a:xfrm>
            <a:prstGeom prst="rect">
              <a:avLst/>
            </a:prstGeom>
          </p:spPr>
        </p:pic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103" y="3872606"/>
              <a:ext cx="1098547" cy="556374"/>
            </a:xfrm>
            <a:prstGeom prst="rect">
              <a:avLst/>
            </a:prstGeom>
          </p:spPr>
        </p:pic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388" y="5468382"/>
              <a:ext cx="1346348" cy="579352"/>
            </a:xfrm>
            <a:prstGeom prst="rect">
              <a:avLst/>
            </a:prstGeom>
          </p:spPr>
        </p:pic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951" y="5510312"/>
              <a:ext cx="1418961" cy="561491"/>
            </a:xfrm>
            <a:prstGeom prst="rect">
              <a:avLst/>
            </a:prstGeom>
          </p:spPr>
        </p:pic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286" y="4776234"/>
              <a:ext cx="417375" cy="1305738"/>
            </a:xfrm>
            <a:prstGeom prst="rect">
              <a:avLst/>
            </a:prstGeom>
          </p:spPr>
        </p:pic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853" y="4790580"/>
              <a:ext cx="407527" cy="1280160"/>
            </a:xfrm>
            <a:prstGeom prst="rect">
              <a:avLst/>
            </a:prstGeom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7990" y="3133193"/>
              <a:ext cx="423752" cy="1298448"/>
            </a:xfrm>
            <a:prstGeom prst="rect">
              <a:avLst/>
            </a:prstGeom>
          </p:spPr>
        </p:pic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037" y="3176306"/>
              <a:ext cx="486938" cy="1240617"/>
            </a:xfrm>
            <a:prstGeom prst="rect">
              <a:avLst/>
            </a:prstGeom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185" y="1629905"/>
              <a:ext cx="695625" cy="1166651"/>
            </a:xfrm>
            <a:prstGeom prst="rect">
              <a:avLst/>
            </a:prstGeom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9887" y="1598542"/>
              <a:ext cx="860027" cy="1164699"/>
            </a:xfrm>
            <a:prstGeom prst="rect">
              <a:avLst/>
            </a:prstGeom>
          </p:spPr>
        </p:pic>
        <p:cxnSp>
          <p:nvCxnSpPr>
            <p:cNvPr id="292" name="Straight Arrow Connector 291"/>
            <p:cNvCxnSpPr/>
            <p:nvPr/>
          </p:nvCxnSpPr>
          <p:spPr>
            <a:xfrm>
              <a:off x="8782050" y="979651"/>
              <a:ext cx="9525" cy="27211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>
              <a:off x="8769352" y="1611148"/>
              <a:ext cx="14874" cy="309279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>
              <a:stCxn id="234" idx="2"/>
              <a:endCxn id="236" idx="0"/>
            </p:cNvCxnSpPr>
            <p:nvPr/>
          </p:nvCxnSpPr>
          <p:spPr>
            <a:xfrm flipH="1">
              <a:off x="8801100" y="2279839"/>
              <a:ext cx="11912" cy="493425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>
              <a:endCxn id="238" idx="0"/>
            </p:cNvCxnSpPr>
            <p:nvPr/>
          </p:nvCxnSpPr>
          <p:spPr>
            <a:xfrm>
              <a:off x="8782050" y="3135356"/>
              <a:ext cx="6353" cy="552332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flipH="1">
              <a:off x="8788402" y="4050545"/>
              <a:ext cx="2377" cy="41590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>
              <a:off x="8782188" y="4772789"/>
              <a:ext cx="6215" cy="54864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H="1">
              <a:off x="8743502" y="5672090"/>
              <a:ext cx="8959" cy="41937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8280395" y="1426611"/>
              <a:ext cx="179395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V="1">
              <a:off x="9229732" y="1415234"/>
              <a:ext cx="139691" cy="11111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7853491" y="2958836"/>
              <a:ext cx="434047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9285025" y="2930261"/>
              <a:ext cx="434047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 flipV="1">
              <a:off x="7764134" y="4615564"/>
              <a:ext cx="384504" cy="6086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9450644" y="4640559"/>
              <a:ext cx="512944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endCxn id="244" idx="1"/>
            </p:cNvCxnSpPr>
            <p:nvPr/>
          </p:nvCxnSpPr>
          <p:spPr>
            <a:xfrm>
              <a:off x="7364084" y="6249977"/>
              <a:ext cx="813128" cy="46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9440611" y="6278683"/>
              <a:ext cx="813128" cy="46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005" y="854766"/>
              <a:ext cx="453549" cy="385284"/>
            </a:xfrm>
            <a:prstGeom prst="rect">
              <a:avLst/>
            </a:prstGeom>
          </p:spPr>
        </p:pic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3652" y="787679"/>
              <a:ext cx="427071" cy="448206"/>
            </a:xfrm>
            <a:prstGeom prst="rect">
              <a:avLst/>
            </a:prstGeom>
          </p:spPr>
        </p:pic>
        <p:pic>
          <p:nvPicPr>
            <p:cNvPr id="309" name="Picture 308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657" y="2145286"/>
              <a:ext cx="915449" cy="670159"/>
            </a:xfrm>
            <a:prstGeom prst="rect">
              <a:avLst/>
            </a:prstGeom>
          </p:spPr>
        </p:pic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1" y="2163756"/>
              <a:ext cx="933850" cy="604960"/>
            </a:xfrm>
            <a:prstGeom prst="rect">
              <a:avLst/>
            </a:prstGeom>
          </p:spPr>
        </p:pic>
        <p:pic>
          <p:nvPicPr>
            <p:cNvPr id="311" name="Picture 310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950" y="3968659"/>
              <a:ext cx="987821" cy="516677"/>
            </a:xfrm>
            <a:prstGeom prst="rect">
              <a:avLst/>
            </a:prstGeom>
          </p:spPr>
        </p:pic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3887" y="3945159"/>
              <a:ext cx="999162" cy="483822"/>
            </a:xfrm>
            <a:prstGeom prst="rect">
              <a:avLst/>
            </a:prstGeom>
          </p:spPr>
        </p:pic>
        <p:pic>
          <p:nvPicPr>
            <p:cNvPr id="313" name="Picture 312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971" y="5561505"/>
              <a:ext cx="1263814" cy="496219"/>
            </a:xfrm>
            <a:prstGeom prst="rect">
              <a:avLst/>
            </a:prstGeom>
          </p:spPr>
        </p:pic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373" y="5597002"/>
              <a:ext cx="1313945" cy="482596"/>
            </a:xfrm>
            <a:prstGeom prst="rect">
              <a:avLst/>
            </a:prstGeom>
          </p:spPr>
        </p:pic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348" y="4764171"/>
              <a:ext cx="409926" cy="1312872"/>
            </a:xfrm>
            <a:prstGeom prst="rect">
              <a:avLst/>
            </a:prstGeom>
          </p:spPr>
        </p:pic>
        <p:pic>
          <p:nvPicPr>
            <p:cNvPr id="316" name="Picture 315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187" y="4774286"/>
              <a:ext cx="501010" cy="1304671"/>
            </a:xfrm>
            <a:prstGeom prst="rect">
              <a:avLst/>
            </a:prstGeom>
          </p:spPr>
        </p:pic>
        <p:pic>
          <p:nvPicPr>
            <p:cNvPr id="317" name="Picture 316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385" y="3180841"/>
              <a:ext cx="526688" cy="1270347"/>
            </a:xfrm>
            <a:prstGeom prst="rect">
              <a:avLst/>
            </a:prstGeom>
          </p:spPr>
        </p:pic>
        <p:pic>
          <p:nvPicPr>
            <p:cNvPr id="318" name="Picture 317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631" y="3094657"/>
              <a:ext cx="604019" cy="1362456"/>
            </a:xfrm>
            <a:prstGeom prst="rect">
              <a:avLst/>
            </a:prstGeom>
          </p:spPr>
        </p:pic>
        <p:pic>
          <p:nvPicPr>
            <p:cNvPr id="319" name="Picture 318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850" y="1634191"/>
              <a:ext cx="715500" cy="1171684"/>
            </a:xfrm>
            <a:prstGeom prst="rect">
              <a:avLst/>
            </a:prstGeom>
          </p:spPr>
        </p:pic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469" y="1584633"/>
              <a:ext cx="794982" cy="1194441"/>
            </a:xfrm>
            <a:prstGeom prst="rect">
              <a:avLst/>
            </a:prstGeom>
          </p:spPr>
        </p:pic>
        <p:cxnSp>
          <p:nvCxnSpPr>
            <p:cNvPr id="321" name="Straight Arrow Connector 320"/>
            <p:cNvCxnSpPr/>
            <p:nvPr/>
          </p:nvCxnSpPr>
          <p:spPr>
            <a:xfrm>
              <a:off x="8923655" y="968481"/>
              <a:ext cx="9525" cy="27211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H="1">
              <a:off x="8933180" y="1592097"/>
              <a:ext cx="2464" cy="36576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>
              <a:off x="8933180" y="2294082"/>
              <a:ext cx="1" cy="46499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8945561" y="3156343"/>
              <a:ext cx="2385" cy="52130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8999016" y="4052803"/>
              <a:ext cx="0" cy="38411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H="1">
              <a:off x="8983661" y="4776234"/>
              <a:ext cx="1612" cy="54575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/>
            <p:nvPr/>
          </p:nvCxnSpPr>
          <p:spPr>
            <a:xfrm>
              <a:off x="8974136" y="5682127"/>
              <a:ext cx="0" cy="38411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>
              <a:off x="8296127" y="1499202"/>
              <a:ext cx="17939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9239103" y="1499202"/>
              <a:ext cx="17939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>
              <a:off x="7843351" y="3040498"/>
              <a:ext cx="43404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9307024" y="3030973"/>
              <a:ext cx="43404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>
              <a:off x="9440468" y="4755151"/>
              <a:ext cx="54411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>
              <a:off x="7354556" y="6341817"/>
              <a:ext cx="813128" cy="4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>
              <a:off x="9420497" y="6389439"/>
              <a:ext cx="813128" cy="4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>
              <a:off x="7733285" y="4755151"/>
              <a:ext cx="4415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70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95156"/>
          </a:xfrm>
        </p:spPr>
        <p:txBody>
          <a:bodyPr/>
          <a:lstStyle/>
          <a:p>
            <a:r>
              <a:rPr lang="en-US" dirty="0" smtClean="0"/>
              <a:t>Principles 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- </a:t>
            </a:r>
            <a:r>
              <a:rPr lang="en-US" sz="2400" dirty="0"/>
              <a:t>Start from the function, not  the box in the organogram</a:t>
            </a:r>
          </a:p>
          <a:p>
            <a:r>
              <a:rPr lang="en-US" sz="2400" dirty="0"/>
              <a:t>- Review the portfolio as a whole (ministry + agencies + </a:t>
            </a:r>
            <a:r>
              <a:rPr lang="en-US" sz="2400" dirty="0" smtClean="0"/>
              <a:t>local branches + </a:t>
            </a:r>
            <a:r>
              <a:rPr lang="en-US" sz="2400" dirty="0" err="1" smtClean="0"/>
              <a:t>SOE</a:t>
            </a:r>
            <a:r>
              <a:rPr lang="en-US" sz="2400" dirty="0"/>
              <a:t>)</a:t>
            </a:r>
          </a:p>
          <a:p>
            <a:r>
              <a:rPr lang="en-US" sz="2400" dirty="0"/>
              <a:t>- In case of large reviews, create clusters of institutions</a:t>
            </a:r>
          </a:p>
          <a:p>
            <a:r>
              <a:rPr lang="en-US" sz="2400" dirty="0"/>
              <a:t>- Review and group the functions by their nature and policy </a:t>
            </a:r>
            <a:r>
              <a:rPr lang="en-US" sz="2400" dirty="0" smtClean="0"/>
              <a:t>area</a:t>
            </a:r>
          </a:p>
          <a:p>
            <a:r>
              <a:rPr lang="en-US" sz="2400" dirty="0" smtClean="0"/>
              <a:t>- Consider focusing the ministry on policy and development and shift implementation and service delivery to agencies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B8F2-E5ED-564D-AC7A-571D06B2F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4274</TotalTime>
  <Words>500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Lessons Learned  Functional Analysis</vt:lpstr>
      <vt:lpstr>Content</vt:lpstr>
      <vt:lpstr>Size and scope of FA</vt:lpstr>
      <vt:lpstr>Defining the purpose</vt:lpstr>
      <vt:lpstr>Stakeholders</vt:lpstr>
      <vt:lpstr>Define the guiding principles</vt:lpstr>
      <vt:lpstr>PowerPoint Presentation</vt:lpstr>
      <vt:lpstr>PowerPoint Presentation</vt:lpstr>
      <vt:lpstr>Principles for consideration</vt:lpstr>
      <vt:lpstr>Management span</vt:lpstr>
      <vt:lpstr>Delegation and Management Layers</vt:lpstr>
      <vt:lpstr>Keep the focus!</vt:lpstr>
      <vt:lpstr>Quantitative analysis</vt:lpstr>
      <vt:lpstr>Conclusion</vt:lpstr>
    </vt:vector>
  </TitlesOfParts>
  <Company>CPM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Principles…</dc:title>
  <dc:creator>Dragos Dinu</dc:creator>
  <cp:lastModifiedBy>center-HI</cp:lastModifiedBy>
  <cp:revision>72</cp:revision>
  <dcterms:created xsi:type="dcterms:W3CDTF">2017-05-01T12:33:43Z</dcterms:created>
  <dcterms:modified xsi:type="dcterms:W3CDTF">2018-04-20T09:42:51Z</dcterms:modified>
</cp:coreProperties>
</file>